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1" d="100"/>
          <a:sy n="101" d="100"/>
        </p:scale>
        <p:origin x="-18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32E41FE-5E06-4544-881B-C65CEF41544F}" type="datetimeFigureOut">
              <a:rPr lang="en-GB" smtClean="0"/>
              <a:t>26/02/2020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1033889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2E41FE-5E06-4544-881B-C65CEF41544F}" type="datetimeFigureOut">
              <a:rPr lang="en-GB" smtClean="0"/>
              <a:t>26/02/2020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190434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2E41FE-5E06-4544-881B-C65CEF41544F}" type="datetimeFigureOut">
              <a:rPr lang="en-GB" smtClean="0"/>
              <a:t>26/02/2020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3523306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2E41FE-5E06-4544-881B-C65CEF41544F}" type="datetimeFigureOut">
              <a:rPr lang="en-GB" smtClean="0"/>
              <a:t>26/02/2020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2092259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2E41FE-5E06-4544-881B-C65CEF41544F}" type="datetimeFigureOut">
              <a:rPr lang="en-GB" smtClean="0"/>
              <a:t>26/02/2020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226329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32E41FE-5E06-4544-881B-C65CEF41544F}" type="datetimeFigureOut">
              <a:rPr lang="en-GB" smtClean="0"/>
              <a:t>26/02/2020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1923328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32E41FE-5E06-4544-881B-C65CEF41544F}" type="datetimeFigureOut">
              <a:rPr lang="en-GB" smtClean="0"/>
              <a:t>26/02/2020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341802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32E41FE-5E06-4544-881B-C65CEF41544F}" type="datetimeFigureOut">
              <a:rPr lang="en-GB" smtClean="0"/>
              <a:t>26/02/2020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3381623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E41FE-5E06-4544-881B-C65CEF41544F}" type="datetimeFigureOut">
              <a:rPr lang="en-GB" smtClean="0"/>
              <a:t>26/02/2020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76636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E41FE-5E06-4544-881B-C65CEF41544F}" type="datetimeFigureOut">
              <a:rPr lang="en-GB" smtClean="0"/>
              <a:t>26/02/2020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4267723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E41FE-5E06-4544-881B-C65CEF41544F}" type="datetimeFigureOut">
              <a:rPr lang="en-GB" smtClean="0"/>
              <a:t>26/02/2020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3106FA-8CB8-461A-AD54-4F928BAF93FB}" type="slidenum">
              <a:rPr lang="en-GB" smtClean="0"/>
              <a:t>‹#›</a:t>
            </a:fld>
            <a:endParaRPr lang="en-GB"/>
          </a:p>
        </p:txBody>
      </p:sp>
    </p:spTree>
    <p:extLst>
      <p:ext uri="{BB962C8B-B14F-4D97-AF65-F5344CB8AC3E}">
        <p14:creationId xmlns:p14="http://schemas.microsoft.com/office/powerpoint/2010/main" val="1422759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E41FE-5E06-4544-881B-C65CEF41544F}" type="datetimeFigureOut">
              <a:rPr lang="en-GB" smtClean="0"/>
              <a:t>26/02/2020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106FA-8CB8-461A-AD54-4F928BAF93FB}" type="slidenum">
              <a:rPr lang="en-GB" smtClean="0"/>
              <a:t>‹#›</a:t>
            </a:fld>
            <a:endParaRPr lang="en-GB"/>
          </a:p>
        </p:txBody>
      </p:sp>
    </p:spTree>
    <p:extLst>
      <p:ext uri="{BB962C8B-B14F-4D97-AF65-F5344CB8AC3E}">
        <p14:creationId xmlns:p14="http://schemas.microsoft.com/office/powerpoint/2010/main" val="4198061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136688" y="217824"/>
            <a:ext cx="8969122" cy="6124754"/>
          </a:xfrm>
          <a:prstGeom prst="rect">
            <a:avLst/>
          </a:prstGeom>
          <a:noFill/>
        </p:spPr>
        <p:txBody>
          <a:bodyPr wrap="none" rtlCol="0">
            <a:spAutoFit/>
          </a:bodyPr>
          <a:lstStyle/>
          <a:p>
            <a:r>
              <a:rPr lang="en-GB" sz="3600" dirty="0" smtClean="0">
                <a:solidFill>
                  <a:schemeClr val="bg1"/>
                </a:solidFill>
                <a:latin typeface="Bahnschrift SemiBold" panose="020B0502040204020203" pitchFamily="34" charset="0"/>
              </a:rPr>
              <a:t>2 Peter 1:12-15. </a:t>
            </a:r>
          </a:p>
          <a:p>
            <a:r>
              <a:rPr lang="en-GB" sz="3600" dirty="0" smtClean="0">
                <a:solidFill>
                  <a:schemeClr val="bg1"/>
                </a:solidFill>
                <a:latin typeface="Bahnschrift SemiBold" panose="020B0502040204020203" pitchFamily="34" charset="0"/>
              </a:rPr>
              <a:t>Make your calling and election sure (v10)</a:t>
            </a:r>
          </a:p>
          <a:p>
            <a:endParaRPr lang="en-GB" sz="3200" dirty="0">
              <a:solidFill>
                <a:schemeClr val="bg1"/>
              </a:solidFill>
              <a:latin typeface="Bahnschrift SemiBold" panose="020B0502040204020203" pitchFamily="34" charset="0"/>
            </a:endParaRPr>
          </a:p>
          <a:p>
            <a:r>
              <a:rPr lang="en-GB" sz="3600" dirty="0" smtClean="0">
                <a:solidFill>
                  <a:schemeClr val="bg1"/>
                </a:solidFill>
                <a:latin typeface="Bahnschrift SemiLight SemiConde" panose="020B0502040204020203" pitchFamily="34" charset="0"/>
              </a:rPr>
              <a:t>Reminded-Remembered-Refreshed (Responded)</a:t>
            </a:r>
          </a:p>
          <a:p>
            <a:endParaRPr lang="en-GB" sz="3600" dirty="0">
              <a:solidFill>
                <a:schemeClr val="bg1"/>
              </a:solidFill>
              <a:latin typeface="Bahnschrift SemiLight SemiConde" panose="020B0502040204020203" pitchFamily="34" charset="0"/>
            </a:endParaRPr>
          </a:p>
          <a:p>
            <a:r>
              <a:rPr lang="en-GB" sz="3600" dirty="0" smtClean="0">
                <a:solidFill>
                  <a:schemeClr val="bg1"/>
                </a:solidFill>
                <a:latin typeface="Bahnschrift SemiLight SemiConde" panose="020B0502040204020203" pitchFamily="34" charset="0"/>
              </a:rPr>
              <a:t>Re-learn what you know</a:t>
            </a:r>
          </a:p>
          <a:p>
            <a:r>
              <a:rPr lang="en-GB" sz="3600" dirty="0" smtClean="0">
                <a:solidFill>
                  <a:schemeClr val="bg1"/>
                </a:solidFill>
                <a:latin typeface="Bahnschrift SemiLight SemiConde" panose="020B0502040204020203" pitchFamily="34" charset="0"/>
              </a:rPr>
              <a:t>Remember what you know</a:t>
            </a:r>
          </a:p>
          <a:p>
            <a:r>
              <a:rPr lang="en-GB" sz="3600" dirty="0" smtClean="0">
                <a:solidFill>
                  <a:schemeClr val="bg1"/>
                </a:solidFill>
                <a:latin typeface="Bahnschrift SemiLight SemiConde" panose="020B0502040204020203" pitchFamily="34" charset="0"/>
              </a:rPr>
              <a:t>Respond to what you know</a:t>
            </a:r>
          </a:p>
          <a:p>
            <a:pPr marL="1079500" indent="709613">
              <a:buFont typeface="+mj-lt"/>
              <a:buAutoNum type="arabicPeriod"/>
            </a:pPr>
            <a:r>
              <a:rPr lang="en-GB" sz="3600" dirty="0" smtClean="0">
                <a:solidFill>
                  <a:schemeClr val="bg1"/>
                </a:solidFill>
                <a:latin typeface="Bahnschrift SemiLight SemiConde" panose="020B0502040204020203" pitchFamily="34" charset="0"/>
              </a:rPr>
              <a:t>Your Gospel of Deliverance (v10)</a:t>
            </a:r>
          </a:p>
          <a:p>
            <a:pPr marL="1079500" indent="709613">
              <a:buFont typeface="+mj-lt"/>
              <a:buAutoNum type="arabicPeriod"/>
            </a:pPr>
            <a:r>
              <a:rPr lang="en-GB" sz="3600" dirty="0" smtClean="0">
                <a:solidFill>
                  <a:schemeClr val="bg1"/>
                </a:solidFill>
                <a:latin typeface="Bahnschrift SemiLight SemiConde" panose="020B0502040204020203" pitchFamily="34" charset="0"/>
              </a:rPr>
              <a:t>Your Work </a:t>
            </a:r>
            <a:r>
              <a:rPr lang="en-GB" sz="3600" smtClean="0">
                <a:solidFill>
                  <a:schemeClr val="bg1"/>
                </a:solidFill>
                <a:latin typeface="Bahnschrift SemiLight SemiConde" panose="020B0502040204020203" pitchFamily="34" charset="0"/>
              </a:rPr>
              <a:t>of </a:t>
            </a:r>
            <a:r>
              <a:rPr lang="en-GB" sz="3600" smtClean="0">
                <a:solidFill>
                  <a:schemeClr val="bg1"/>
                </a:solidFill>
                <a:latin typeface="Bahnschrift SemiLight SemiConde" panose="020B0502040204020203" pitchFamily="34" charset="0"/>
              </a:rPr>
              <a:t>Discipleship </a:t>
            </a:r>
            <a:r>
              <a:rPr lang="en-GB" sz="3600" dirty="0" smtClean="0">
                <a:solidFill>
                  <a:schemeClr val="bg1"/>
                </a:solidFill>
                <a:latin typeface="Bahnschrift SemiLight SemiConde" panose="020B0502040204020203" pitchFamily="34" charset="0"/>
              </a:rPr>
              <a:t>(v5-8)</a:t>
            </a:r>
          </a:p>
          <a:p>
            <a:pPr marL="1079500" indent="709613">
              <a:buFont typeface="+mj-lt"/>
              <a:buAutoNum type="arabicPeriod"/>
            </a:pPr>
            <a:r>
              <a:rPr lang="en-GB" sz="3600" dirty="0" smtClean="0">
                <a:solidFill>
                  <a:schemeClr val="bg1"/>
                </a:solidFill>
                <a:latin typeface="Bahnschrift SemiLight SemiConde" panose="020B0502040204020203" pitchFamily="34" charset="0"/>
              </a:rPr>
              <a:t>Your Eternal Destiny (v11)</a:t>
            </a:r>
            <a:endParaRPr lang="en-GB" sz="3600" dirty="0">
              <a:solidFill>
                <a:schemeClr val="bg1"/>
              </a:solidFill>
              <a:latin typeface="Bahnschrift SemiLight SemiConde" panose="020B0502040204020203" pitchFamily="34" charset="0"/>
            </a:endParaRPr>
          </a:p>
        </p:txBody>
      </p:sp>
    </p:spTree>
    <p:extLst>
      <p:ext uri="{BB962C8B-B14F-4D97-AF65-F5344CB8AC3E}">
        <p14:creationId xmlns:p14="http://schemas.microsoft.com/office/powerpoint/2010/main" val="1703692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136689" y="217824"/>
            <a:ext cx="8827799" cy="7048083"/>
          </a:xfrm>
          <a:prstGeom prst="rect">
            <a:avLst/>
          </a:prstGeom>
          <a:noFill/>
        </p:spPr>
        <p:txBody>
          <a:bodyPr wrap="square" rtlCol="0">
            <a:spAutoFit/>
          </a:bodyPr>
          <a:lstStyle/>
          <a:p>
            <a:r>
              <a:rPr lang="en-GB" sz="3600" dirty="0" smtClean="0">
                <a:solidFill>
                  <a:schemeClr val="bg1"/>
                </a:solidFill>
                <a:latin typeface="Bahnschrift SemiBold" panose="020B0502040204020203" pitchFamily="34" charset="0"/>
              </a:rPr>
              <a:t>1 Peter 1:3-5</a:t>
            </a:r>
          </a:p>
          <a:p>
            <a:endParaRPr lang="en-GB" sz="3200" dirty="0">
              <a:solidFill>
                <a:schemeClr val="bg1"/>
              </a:solidFill>
              <a:latin typeface="Bahnschrift SemiBold" panose="020B0502040204020203" pitchFamily="34" charset="0"/>
            </a:endParaRPr>
          </a:p>
          <a:p>
            <a:r>
              <a:rPr lang="en-GB" sz="3600" dirty="0" smtClean="0">
                <a:solidFill>
                  <a:schemeClr val="bg1"/>
                </a:solidFill>
                <a:latin typeface="Bahnschrift SemiLight SemiConde" panose="020B0502040204020203" pitchFamily="34" charset="0"/>
              </a:rPr>
              <a:t>Praise be to the God and Father of our Lord Jesus Christ! In his great mercy he has given us new birth into a living hope through the resurrection of Jesus Christ from the dead, and into an inheritance that can never perish, spoil or fade-kept in heaven for you, who through faith are shielded by God's power until the coming of the salvation that is ready to be revealed in the last time.</a:t>
            </a:r>
          </a:p>
          <a:p>
            <a:pPr algn="r"/>
            <a:r>
              <a:rPr lang="en-GB" sz="3200" i="1" dirty="0" smtClean="0">
                <a:solidFill>
                  <a:schemeClr val="bg1"/>
                </a:solidFill>
                <a:latin typeface="Bahnschrift SemiLight SemiConde" panose="020B0502040204020203" pitchFamily="34" charset="0"/>
              </a:rPr>
              <a:t>(NIV)</a:t>
            </a:r>
          </a:p>
          <a:p>
            <a:endParaRPr lang="en-GB" sz="3200" dirty="0" smtClean="0">
              <a:solidFill>
                <a:schemeClr val="bg1"/>
              </a:solidFill>
              <a:latin typeface="Bahnschrift SemiLight SemiConde" panose="020B0502040204020203" pitchFamily="34" charset="0"/>
            </a:endParaRPr>
          </a:p>
        </p:txBody>
      </p:sp>
    </p:spTree>
    <p:extLst>
      <p:ext uri="{BB962C8B-B14F-4D97-AF65-F5344CB8AC3E}">
        <p14:creationId xmlns:p14="http://schemas.microsoft.com/office/powerpoint/2010/main" val="1453420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136689" y="217824"/>
            <a:ext cx="8827799" cy="5509200"/>
          </a:xfrm>
          <a:prstGeom prst="rect">
            <a:avLst/>
          </a:prstGeom>
          <a:noFill/>
        </p:spPr>
        <p:txBody>
          <a:bodyPr wrap="square" rtlCol="0">
            <a:spAutoFit/>
          </a:bodyPr>
          <a:lstStyle/>
          <a:p>
            <a:r>
              <a:rPr lang="en-GB" sz="3600" dirty="0">
                <a:solidFill>
                  <a:schemeClr val="bg1"/>
                </a:solidFill>
                <a:latin typeface="Bahnschrift SemiBold" panose="020B0502040204020203" pitchFamily="34" charset="0"/>
              </a:rPr>
              <a:t>1 Peter 1:18-19</a:t>
            </a:r>
          </a:p>
          <a:p>
            <a:endParaRPr lang="en-GB" sz="3200" dirty="0">
              <a:solidFill>
                <a:schemeClr val="bg1"/>
              </a:solidFill>
              <a:latin typeface="Bahnschrift SemiBold" panose="020B0502040204020203" pitchFamily="34" charset="0"/>
            </a:endParaRPr>
          </a:p>
          <a:p>
            <a:r>
              <a:rPr lang="en-GB" sz="3600" dirty="0" smtClean="0">
                <a:solidFill>
                  <a:schemeClr val="bg1"/>
                </a:solidFill>
                <a:latin typeface="Bahnschrift SemiLight SemiConde" panose="020B0502040204020203" pitchFamily="34" charset="0"/>
              </a:rPr>
              <a:t>For you know that it was not with perishable things such as silver or gold that you were redeemed from the empty way of life handed down to you from your forefathers, but with the precious blood of Christ, a lamb without blemish or defect.</a:t>
            </a:r>
          </a:p>
          <a:p>
            <a:pPr algn="r"/>
            <a:r>
              <a:rPr lang="en-GB" sz="3600" dirty="0" smtClean="0">
                <a:solidFill>
                  <a:schemeClr val="bg1"/>
                </a:solidFill>
                <a:latin typeface="Bahnschrift SemiLight SemiConde" panose="020B0502040204020203" pitchFamily="34" charset="0"/>
              </a:rPr>
              <a:t> </a:t>
            </a:r>
            <a:r>
              <a:rPr lang="en-GB" sz="3200" i="1" dirty="0" smtClean="0">
                <a:solidFill>
                  <a:schemeClr val="bg1"/>
                </a:solidFill>
                <a:latin typeface="Bahnschrift SemiLight SemiConde" panose="020B0502040204020203" pitchFamily="34" charset="0"/>
              </a:rPr>
              <a:t>(NIV)</a:t>
            </a:r>
          </a:p>
          <a:p>
            <a:endParaRPr lang="en-GB" sz="3200" dirty="0" smtClean="0">
              <a:solidFill>
                <a:schemeClr val="bg1"/>
              </a:solidFill>
              <a:latin typeface="Bahnschrift SemiLight SemiConde" panose="020B0502040204020203" pitchFamily="34" charset="0"/>
            </a:endParaRPr>
          </a:p>
        </p:txBody>
      </p:sp>
    </p:spTree>
    <p:extLst>
      <p:ext uri="{BB962C8B-B14F-4D97-AF65-F5344CB8AC3E}">
        <p14:creationId xmlns:p14="http://schemas.microsoft.com/office/powerpoint/2010/main" val="3383901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404963" y="764704"/>
            <a:ext cx="8323743" cy="3354765"/>
          </a:xfrm>
          <a:prstGeom prst="rect">
            <a:avLst/>
          </a:prstGeom>
          <a:noFill/>
        </p:spPr>
        <p:txBody>
          <a:bodyPr wrap="square" rtlCol="0">
            <a:spAutoFit/>
          </a:bodyPr>
          <a:lstStyle/>
          <a:p>
            <a:r>
              <a:rPr lang="en-GB" sz="3600" dirty="0" smtClean="0">
                <a:solidFill>
                  <a:schemeClr val="bg1"/>
                </a:solidFill>
                <a:latin typeface="Bahnschrift SemiLight SemiConde" panose="020B0502040204020203" pitchFamily="34" charset="0"/>
              </a:rPr>
              <a:t>I believe in the sun even when it’s not shining</a:t>
            </a:r>
          </a:p>
          <a:p>
            <a:r>
              <a:rPr lang="en-GB" sz="3600" dirty="0" smtClean="0">
                <a:solidFill>
                  <a:schemeClr val="bg1"/>
                </a:solidFill>
                <a:latin typeface="Bahnschrift SemiLight SemiConde" panose="020B0502040204020203" pitchFamily="34" charset="0"/>
              </a:rPr>
              <a:t>I believe in love even when I cannot feel it</a:t>
            </a:r>
          </a:p>
          <a:p>
            <a:r>
              <a:rPr lang="en-GB" sz="3600" dirty="0" smtClean="0">
                <a:solidFill>
                  <a:schemeClr val="bg1"/>
                </a:solidFill>
                <a:latin typeface="Bahnschrift SemiLight SemiConde" panose="020B0502040204020203" pitchFamily="34" charset="0"/>
              </a:rPr>
              <a:t>I believe in God even when He is silent</a:t>
            </a:r>
          </a:p>
          <a:p>
            <a:endParaRPr lang="en-GB" sz="3600" dirty="0" smtClean="0">
              <a:solidFill>
                <a:schemeClr val="bg1"/>
              </a:solidFill>
              <a:latin typeface="Bahnschrift SemiLight SemiConde" panose="020B0502040204020203" pitchFamily="34" charset="0"/>
            </a:endParaRPr>
          </a:p>
          <a:p>
            <a:pPr algn="r"/>
            <a:r>
              <a:rPr lang="en-GB" sz="3200" i="1" dirty="0" smtClean="0">
                <a:solidFill>
                  <a:schemeClr val="bg1"/>
                </a:solidFill>
                <a:latin typeface="Bahnschrift SemiLight SemiConde" panose="020B0502040204020203" pitchFamily="34" charset="0"/>
              </a:rPr>
              <a:t>Written on a wall during the holocaust </a:t>
            </a:r>
          </a:p>
          <a:p>
            <a:endParaRPr lang="en-GB" sz="3200" dirty="0" smtClean="0">
              <a:solidFill>
                <a:schemeClr val="bg1"/>
              </a:solidFill>
              <a:latin typeface="Bahnschrift SemiLight SemiConde" panose="020B0502040204020203" pitchFamily="34" charset="0"/>
            </a:endParaRPr>
          </a:p>
        </p:txBody>
      </p:sp>
    </p:spTree>
    <p:extLst>
      <p:ext uri="{BB962C8B-B14F-4D97-AF65-F5344CB8AC3E}">
        <p14:creationId xmlns:p14="http://schemas.microsoft.com/office/powerpoint/2010/main" val="1471090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136689" y="217824"/>
            <a:ext cx="8827799" cy="3293209"/>
          </a:xfrm>
          <a:prstGeom prst="rect">
            <a:avLst/>
          </a:prstGeom>
          <a:noFill/>
        </p:spPr>
        <p:txBody>
          <a:bodyPr wrap="square" rtlCol="0">
            <a:spAutoFit/>
          </a:bodyPr>
          <a:lstStyle/>
          <a:p>
            <a:r>
              <a:rPr lang="en-GB" sz="3600" dirty="0" smtClean="0">
                <a:solidFill>
                  <a:schemeClr val="bg1"/>
                </a:solidFill>
                <a:latin typeface="Bahnschrift SemiBold" panose="020B0502040204020203" pitchFamily="34" charset="0"/>
              </a:rPr>
              <a:t>1 Corinthians 1:13</a:t>
            </a:r>
          </a:p>
          <a:p>
            <a:endParaRPr lang="en-GB" sz="3200" dirty="0">
              <a:solidFill>
                <a:schemeClr val="bg1"/>
              </a:solidFill>
              <a:latin typeface="Bahnschrift SemiBold" panose="020B0502040204020203" pitchFamily="34" charset="0"/>
            </a:endParaRPr>
          </a:p>
          <a:p>
            <a:r>
              <a:rPr lang="en-GB" sz="3600" dirty="0" smtClean="0">
                <a:solidFill>
                  <a:schemeClr val="bg1"/>
                </a:solidFill>
                <a:latin typeface="Bahnschrift SemiLight SemiConde" panose="020B0502040204020203" pitchFamily="34" charset="0"/>
              </a:rPr>
              <a:t>Is Christ divided? Was Paul crucified for you? Were you baptised into the name of Paul?</a:t>
            </a:r>
          </a:p>
          <a:p>
            <a:pPr algn="r"/>
            <a:r>
              <a:rPr lang="en-GB" sz="3600" dirty="0" smtClean="0">
                <a:solidFill>
                  <a:schemeClr val="bg1"/>
                </a:solidFill>
                <a:latin typeface="Bahnschrift SemiLight SemiConde" panose="020B0502040204020203" pitchFamily="34" charset="0"/>
              </a:rPr>
              <a:t> </a:t>
            </a:r>
            <a:r>
              <a:rPr lang="en-GB" sz="3200" i="1" dirty="0" smtClean="0">
                <a:solidFill>
                  <a:schemeClr val="bg1"/>
                </a:solidFill>
                <a:latin typeface="Bahnschrift SemiLight SemiConde" panose="020B0502040204020203" pitchFamily="34" charset="0"/>
              </a:rPr>
              <a:t>(NIV)</a:t>
            </a:r>
          </a:p>
          <a:p>
            <a:endParaRPr lang="en-GB" sz="3200" dirty="0" smtClean="0">
              <a:solidFill>
                <a:schemeClr val="bg1"/>
              </a:solidFill>
              <a:latin typeface="Bahnschrift SemiLight SemiConde" panose="020B0502040204020203" pitchFamily="34" charset="0"/>
            </a:endParaRPr>
          </a:p>
        </p:txBody>
      </p:sp>
    </p:spTree>
    <p:extLst>
      <p:ext uri="{BB962C8B-B14F-4D97-AF65-F5344CB8AC3E}">
        <p14:creationId xmlns:p14="http://schemas.microsoft.com/office/powerpoint/2010/main" val="1353591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 name="TextBox 3"/>
          <p:cNvSpPr txBox="1"/>
          <p:nvPr/>
        </p:nvSpPr>
        <p:spPr>
          <a:xfrm>
            <a:off x="136689" y="217824"/>
            <a:ext cx="8827799" cy="7109639"/>
          </a:xfrm>
          <a:prstGeom prst="rect">
            <a:avLst/>
          </a:prstGeom>
          <a:noFill/>
        </p:spPr>
        <p:txBody>
          <a:bodyPr wrap="square" rtlCol="0">
            <a:spAutoFit/>
          </a:bodyPr>
          <a:lstStyle/>
          <a:p>
            <a:r>
              <a:rPr lang="en-GB" sz="3600" dirty="0" smtClean="0">
                <a:solidFill>
                  <a:schemeClr val="bg1"/>
                </a:solidFill>
                <a:latin typeface="Bahnschrift SemiBold" panose="020B0502040204020203" pitchFamily="34" charset="0"/>
              </a:rPr>
              <a:t>1 Chronicles 29:10-13</a:t>
            </a:r>
          </a:p>
          <a:p>
            <a:r>
              <a:rPr lang="en-GB" sz="3200" dirty="0" smtClean="0">
                <a:solidFill>
                  <a:schemeClr val="bg1"/>
                </a:solidFill>
                <a:latin typeface="Bahnschrift SemiLight SemiConde" panose="020B0502040204020203" pitchFamily="34" charset="0"/>
              </a:rPr>
              <a:t>David praised the Lord in the presence of the whole assembly, saying, “Praise be to you, O Lord, God of our father Israel, from everlasting to everlasting. Yours, O Lord, is the greatness and the power and the glory and the majesty and the splendour, for everything in heaven and earth is yours. Yours, O Lord, is the kingdom; you are exalted as head over all. Wealth and honour come from you; you are the ruler of all things. In your hands are strength and power to exalt and give strength to all. Now, our God, we give you thanks, and praise your glorious name.”</a:t>
            </a:r>
          </a:p>
          <a:p>
            <a:pPr algn="r"/>
            <a:r>
              <a:rPr lang="en-GB" sz="3200" i="1" dirty="0" smtClean="0">
                <a:solidFill>
                  <a:schemeClr val="bg1"/>
                </a:solidFill>
                <a:latin typeface="Bahnschrift SemiLight SemiConde" panose="020B0502040204020203" pitchFamily="34" charset="0"/>
              </a:rPr>
              <a:t>(NIV)</a:t>
            </a:r>
          </a:p>
          <a:p>
            <a:endParaRPr lang="en-GB" sz="3200" dirty="0" smtClean="0">
              <a:solidFill>
                <a:schemeClr val="bg1"/>
              </a:solidFill>
              <a:latin typeface="Bahnschrift SemiLight SemiConde" panose="020B0502040204020203" pitchFamily="34" charset="0"/>
            </a:endParaRPr>
          </a:p>
        </p:txBody>
      </p:sp>
    </p:spTree>
    <p:extLst>
      <p:ext uri="{BB962C8B-B14F-4D97-AF65-F5344CB8AC3E}">
        <p14:creationId xmlns:p14="http://schemas.microsoft.com/office/powerpoint/2010/main" val="574352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385</Words>
  <Application>Microsoft Office PowerPoint</Application>
  <PresentationFormat>On-screen Show (4:3)</PresentationFormat>
  <Paragraphs>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office@penrallt.org</dc:creator>
  <cp:lastModifiedBy>office@penrallt.org</cp:lastModifiedBy>
  <cp:revision>4</cp:revision>
  <dcterms:created xsi:type="dcterms:W3CDTF">2020-02-21T14:59:25Z</dcterms:created>
  <dcterms:modified xsi:type="dcterms:W3CDTF">2020-02-26T12:47:26Z</dcterms:modified>
</cp:coreProperties>
</file>