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9" r:id="rId2"/>
    <p:sldId id="308" r:id="rId3"/>
    <p:sldId id="302" r:id="rId4"/>
    <p:sldId id="309" r:id="rId5"/>
    <p:sldId id="310" r:id="rId6"/>
    <p:sldId id="303" r:id="rId7"/>
    <p:sldId id="311" r:id="rId8"/>
    <p:sldId id="304" r:id="rId9"/>
    <p:sldId id="312" r:id="rId10"/>
    <p:sldId id="305" r:id="rId11"/>
    <p:sldId id="306" r:id="rId12"/>
    <p:sldId id="30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4" d="100"/>
          <a:sy n="104" d="100"/>
        </p:scale>
        <p:origin x="-90"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9E86DD-18C2-43CB-A849-B918F05704F7}" type="datetimeFigureOut">
              <a:rPr lang="en-US" smtClean="0"/>
              <a:pPr/>
              <a:t>12/6/2019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843977-716C-416E-9884-A0554E9E6CA5}" type="slidenum">
              <a:rPr lang="en-GB" smtClean="0"/>
              <a:pPr/>
              <a:t>‹#›</a:t>
            </a:fld>
            <a:endParaRPr lang="en-GB" dirty="0"/>
          </a:p>
        </p:txBody>
      </p:sp>
    </p:spTree>
    <p:extLst>
      <p:ext uri="{BB962C8B-B14F-4D97-AF65-F5344CB8AC3E}">
        <p14:creationId xmlns:p14="http://schemas.microsoft.com/office/powerpoint/2010/main" val="3038583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3</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1843977-716C-416E-9884-A0554E9E6CA5}" type="slidenum">
              <a:rPr lang="en-GB" smtClean="0"/>
              <a:pPr/>
              <a:t>4</a:t>
            </a:fld>
            <a:endParaRPr lang="en-GB" dirty="0"/>
          </a:p>
        </p:txBody>
      </p:sp>
    </p:spTree>
    <p:extLst>
      <p:ext uri="{BB962C8B-B14F-4D97-AF65-F5344CB8AC3E}">
        <p14:creationId xmlns:p14="http://schemas.microsoft.com/office/powerpoint/2010/main" val="20927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5</a:t>
            </a:fld>
            <a:endParaRPr lang="en-GB" dirty="0"/>
          </a:p>
        </p:txBody>
      </p:sp>
    </p:spTree>
    <p:extLst>
      <p:ext uri="{BB962C8B-B14F-4D97-AF65-F5344CB8AC3E}">
        <p14:creationId xmlns:p14="http://schemas.microsoft.com/office/powerpoint/2010/main" val="3040491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6</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7</a:t>
            </a:fld>
            <a:endParaRPr lang="en-GB" dirty="0"/>
          </a:p>
        </p:txBody>
      </p:sp>
    </p:spTree>
    <p:extLst>
      <p:ext uri="{BB962C8B-B14F-4D97-AF65-F5344CB8AC3E}">
        <p14:creationId xmlns:p14="http://schemas.microsoft.com/office/powerpoint/2010/main" val="4151665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8</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9</a:t>
            </a:fld>
            <a:endParaRPr lang="en-GB" dirty="0"/>
          </a:p>
        </p:txBody>
      </p:sp>
    </p:spTree>
    <p:extLst>
      <p:ext uri="{BB962C8B-B14F-4D97-AF65-F5344CB8AC3E}">
        <p14:creationId xmlns:p14="http://schemas.microsoft.com/office/powerpoint/2010/main" val="389129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1843977-716C-416E-9884-A0554E9E6CA5}" type="slidenum">
              <a:rPr lang="en-GB" smtClean="0"/>
              <a:pPr/>
              <a:t>10</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B3EBA3-BA4C-4BF6-8616-AF287C588EEE}" type="datetimeFigureOut">
              <a:rPr lang="en-US" smtClean="0"/>
              <a:pPr/>
              <a:t>12/6/2019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D6A9E7-5003-4DBB-8C00-3F1424F40866}"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B3EBA3-BA4C-4BF6-8616-AF287C588EEE}" type="datetimeFigureOut">
              <a:rPr lang="en-US" smtClean="0"/>
              <a:pPr/>
              <a:t>12/6/2019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6A9E7-5003-4DBB-8C00-3F1424F40866}"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1387733"/>
          </a:xfrm>
          <a:prstGeom prst="rect">
            <a:avLst/>
          </a:prstGeom>
          <a:noFill/>
        </p:spPr>
        <p:txBody>
          <a:bodyPr wrap="square" rtlCol="0">
            <a:spAutoFit/>
          </a:bodyPr>
          <a:lstStyle/>
          <a:p>
            <a:r>
              <a:rPr lang="en-GB" sz="4400" b="1" dirty="0">
                <a:solidFill>
                  <a:srgbClr val="FFC000"/>
                </a:solidFill>
              </a:rPr>
              <a:t>He said to them, “How foolish you are, and how slow to believe all that the prophets have spoken! Did not the Messiah have to suffer these things and then enter his glory?”</a:t>
            </a:r>
          </a:p>
          <a:p>
            <a:r>
              <a:rPr lang="en-GB" sz="4400" b="1" dirty="0">
                <a:solidFill>
                  <a:srgbClr val="FFC000"/>
                </a:solidFill>
              </a:rPr>
              <a:t>And beginning with Moses and all the Prophets, he explained to them what was said in all the Scriptures concerning himself.  </a:t>
            </a:r>
            <a:r>
              <a:rPr lang="en-GB" sz="3200" b="1" dirty="0">
                <a:solidFill>
                  <a:srgbClr val="FFC000"/>
                </a:solidFill>
              </a:rPr>
              <a:t>(vv.25-27)</a:t>
            </a:r>
          </a:p>
          <a:p>
            <a:pPr algn="ctr"/>
            <a:endParaRPr lang="en-GB" sz="8000" b="1" dirty="0">
              <a:solidFill>
                <a:srgbClr val="FFC000"/>
              </a:solidFill>
            </a:endParaRPr>
          </a:p>
          <a:p>
            <a:endParaRPr lang="en-GB" sz="4800" dirty="0"/>
          </a:p>
          <a:p>
            <a:endParaRPr lang="en-GB" sz="48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a:p>
            <a:pPr algn="ctr"/>
            <a:endParaRPr lang="en-GB" sz="5400" b="1" dirty="0">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13142059"/>
          </a:xfrm>
          <a:prstGeom prst="rect">
            <a:avLst/>
          </a:prstGeom>
          <a:noFill/>
        </p:spPr>
        <p:txBody>
          <a:bodyPr wrap="square" rtlCol="0">
            <a:spAutoFit/>
          </a:bodyPr>
          <a:lstStyle/>
          <a:p>
            <a:pPr algn="ctr"/>
            <a:r>
              <a:rPr lang="en-GB" sz="3600" b="1" dirty="0">
                <a:solidFill>
                  <a:srgbClr val="FFC000"/>
                </a:solidFill>
              </a:rPr>
              <a:t>Psalms</a:t>
            </a:r>
          </a:p>
          <a:p>
            <a:r>
              <a:rPr lang="en-GB" sz="3200" b="1" dirty="0">
                <a:solidFill>
                  <a:srgbClr val="FFC000"/>
                </a:solidFill>
              </a:rPr>
              <a:t>2:7,8 'He said to me, "You are my Son; today I have become your Father. Ask of me, and I will make the nations your inheritance..'</a:t>
            </a:r>
          </a:p>
          <a:p>
            <a:r>
              <a:rPr lang="en-GB" sz="3200" b="1" dirty="0">
                <a:solidFill>
                  <a:srgbClr val="FFC000"/>
                </a:solidFill>
              </a:rPr>
              <a:t>16:8-11 '..You will not abandon me to the grave..'</a:t>
            </a:r>
          </a:p>
          <a:p>
            <a:r>
              <a:rPr lang="en-GB" sz="3200" b="1" dirty="0">
                <a:solidFill>
                  <a:srgbClr val="FFC000"/>
                </a:solidFill>
              </a:rPr>
              <a:t>22:1,16-18 'My God, my God, why have you forsaken me?'</a:t>
            </a:r>
          </a:p>
          <a:p>
            <a:r>
              <a:rPr lang="en-GB" sz="3200" b="1" dirty="0">
                <a:solidFill>
                  <a:srgbClr val="FFC000"/>
                </a:solidFill>
              </a:rPr>
              <a:t>72:8-11 'He will rule from sea to sea.'</a:t>
            </a:r>
          </a:p>
          <a:p>
            <a:r>
              <a:rPr lang="en-GB" sz="3200" b="1" dirty="0">
                <a:solidFill>
                  <a:srgbClr val="FFC000"/>
                </a:solidFill>
              </a:rPr>
              <a:t>110:1 'The LORD says to my Lord: "Sit at my right hand until I make your enemies a footstool for your feet." '</a:t>
            </a:r>
          </a:p>
          <a:p>
            <a:r>
              <a:rPr lang="en-GB" sz="3200" b="1" dirty="0">
                <a:solidFill>
                  <a:srgbClr val="FFC000"/>
                </a:solidFill>
              </a:rPr>
              <a:t>118:22,23 'The stone the builders rejected has become the capstone; the LORD has done this, and it is marvellous in our eyes.'</a:t>
            </a:r>
          </a:p>
          <a:p>
            <a:pPr algn="ctr"/>
            <a:endParaRPr lang="en-GB" sz="3600" b="1" dirty="0">
              <a:solidFill>
                <a:srgbClr val="FFC000"/>
              </a:solidFill>
            </a:endParaRPr>
          </a:p>
          <a:p>
            <a:r>
              <a:rPr lang="en-GB" sz="3600" dirty="0"/>
              <a:t> </a:t>
            </a:r>
          </a:p>
          <a:p>
            <a:pPr algn="ctr"/>
            <a:endParaRPr lang="en-GB" sz="3600" b="1" dirty="0">
              <a:solidFill>
                <a:srgbClr val="FFC000"/>
              </a:solidFill>
            </a:endParaRPr>
          </a:p>
          <a:p>
            <a:pPr algn="ctr"/>
            <a:endParaRPr lang="en-GB" sz="3600" b="1" dirty="0">
              <a:solidFill>
                <a:srgbClr val="FFC000"/>
              </a:solidFill>
            </a:endParaRP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10987623"/>
          </a:xfrm>
          <a:prstGeom prst="rect">
            <a:avLst/>
          </a:prstGeom>
          <a:noFill/>
        </p:spPr>
        <p:txBody>
          <a:bodyPr wrap="square" rtlCol="0">
            <a:spAutoFit/>
          </a:bodyPr>
          <a:lstStyle/>
          <a:p>
            <a:r>
              <a:rPr lang="en-GB" sz="4800" b="1" dirty="0">
                <a:solidFill>
                  <a:srgbClr val="FFC000"/>
                </a:solidFill>
              </a:rPr>
              <a:t>When he was at the table with them, he took bread, gave thanks, broke it and began to give it to them. Then their eyes were opened and they recognized him, and he disappeared from their sight.                                 </a:t>
            </a:r>
            <a:r>
              <a:rPr lang="en-GB" sz="3600" b="1" dirty="0">
                <a:solidFill>
                  <a:srgbClr val="FFC000"/>
                </a:solidFill>
              </a:rPr>
              <a:t>(vv.30,31)</a:t>
            </a:r>
          </a:p>
          <a:p>
            <a:r>
              <a:rPr lang="en-GB" sz="4800" dirty="0"/>
              <a:t> </a:t>
            </a:r>
          </a:p>
          <a:p>
            <a:pPr algn="ctr"/>
            <a:endParaRPr lang="en-GB" sz="3600" b="1" dirty="0">
              <a:solidFill>
                <a:srgbClr val="FFC000"/>
              </a:solidFill>
            </a:endParaRPr>
          </a:p>
          <a:p>
            <a:pPr algn="ctr"/>
            <a:endParaRPr lang="en-GB" sz="3600" b="1" dirty="0">
              <a:solidFill>
                <a:srgbClr val="FFC000"/>
              </a:solidFill>
            </a:endParaRP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27305784-A742-4877-A33B-233EBF5866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28700"/>
            <a:ext cx="9144000" cy="4800600"/>
          </a:xfrm>
          <a:prstGeom prst="rect">
            <a:avLst/>
          </a:prstGeom>
        </p:spPr>
      </p:pic>
    </p:spTree>
    <p:extLst>
      <p:ext uri="{BB962C8B-B14F-4D97-AF65-F5344CB8AC3E}">
        <p14:creationId xmlns:p14="http://schemas.microsoft.com/office/powerpoint/2010/main" val="1671808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A056CE41-4246-4D4B-9E85-80A1571391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40030"/>
            <a:ext cx="9144000" cy="6377939"/>
          </a:xfrm>
          <a:prstGeom prst="rect">
            <a:avLst/>
          </a:prstGeom>
        </p:spPr>
      </p:pic>
    </p:spTree>
    <p:extLst>
      <p:ext uri="{BB962C8B-B14F-4D97-AF65-F5344CB8AC3E}">
        <p14:creationId xmlns:p14="http://schemas.microsoft.com/office/powerpoint/2010/main" val="3922266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0125849"/>
          </a:xfrm>
          <a:prstGeom prst="rect">
            <a:avLst/>
          </a:prstGeom>
          <a:noFill/>
        </p:spPr>
        <p:txBody>
          <a:bodyPr wrap="square" rtlCol="0">
            <a:spAutoFit/>
          </a:bodyPr>
          <a:lstStyle/>
          <a:p>
            <a:pPr algn="ctr"/>
            <a:r>
              <a:rPr lang="en-GB" sz="4000" b="1" dirty="0">
                <a:solidFill>
                  <a:srgbClr val="FFC000"/>
                </a:solidFill>
              </a:rPr>
              <a:t>The Torah, the Books of Moses</a:t>
            </a:r>
          </a:p>
          <a:p>
            <a:endParaRPr lang="en-GB" sz="3600" b="1" dirty="0">
              <a:solidFill>
                <a:srgbClr val="FFC000"/>
              </a:solidFill>
            </a:endParaRPr>
          </a:p>
          <a:p>
            <a:r>
              <a:rPr lang="en-GB" sz="3600" b="1" dirty="0">
                <a:solidFill>
                  <a:srgbClr val="FFC000"/>
                </a:solidFill>
              </a:rPr>
              <a:t>Gen3:15 'I will put enmity between you and the woman, and between your offspring and hers; he will crush your head, and you will strike his heel.’ (The </a:t>
            </a:r>
            <a:r>
              <a:rPr lang="en-GB" sz="3600" b="1" dirty="0" err="1">
                <a:solidFill>
                  <a:srgbClr val="FFC000"/>
                </a:solidFill>
              </a:rPr>
              <a:t>Protevangelion</a:t>
            </a:r>
            <a:r>
              <a:rPr lang="en-GB" sz="3600" b="1" dirty="0">
                <a:solidFill>
                  <a:srgbClr val="FFC000"/>
                </a:solidFill>
              </a:rPr>
              <a:t>)</a:t>
            </a:r>
          </a:p>
          <a:p>
            <a:endParaRPr lang="en-GB" sz="3600" b="1" dirty="0">
              <a:solidFill>
                <a:srgbClr val="FFC000"/>
              </a:solidFill>
            </a:endParaRPr>
          </a:p>
          <a:p>
            <a:r>
              <a:rPr lang="en-GB" sz="3600" b="1" dirty="0">
                <a:solidFill>
                  <a:srgbClr val="FFC000"/>
                </a:solidFill>
              </a:rPr>
              <a:t>Num.21:9 'Moses made a bronze snake and put it up on a pole. Then when anyone was bitten by a snake and looked at the bronze snake, he lived.'</a:t>
            </a: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DB4D50F1-EBFC-4C94-85F3-02C31137B6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08610"/>
            <a:ext cx="9144000" cy="6240780"/>
          </a:xfrm>
          <a:prstGeom prst="rect">
            <a:avLst/>
          </a:prstGeom>
        </p:spPr>
      </p:pic>
    </p:spTree>
    <p:extLst>
      <p:ext uri="{BB962C8B-B14F-4D97-AF65-F5344CB8AC3E}">
        <p14:creationId xmlns:p14="http://schemas.microsoft.com/office/powerpoint/2010/main" val="2022065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9325630"/>
          </a:xfrm>
          <a:prstGeom prst="rect">
            <a:avLst/>
          </a:prstGeom>
          <a:noFill/>
        </p:spPr>
        <p:txBody>
          <a:bodyPr wrap="square" rtlCol="0">
            <a:spAutoFit/>
          </a:bodyPr>
          <a:lstStyle/>
          <a:p>
            <a:pPr algn="ctr"/>
            <a:endParaRPr lang="en-GB" sz="4800" b="1" dirty="0">
              <a:solidFill>
                <a:srgbClr val="FFC000"/>
              </a:solidFill>
            </a:endParaRPr>
          </a:p>
          <a:p>
            <a:pPr algn="ctr"/>
            <a:r>
              <a:rPr lang="en-GB" sz="4800" b="1" dirty="0">
                <a:solidFill>
                  <a:srgbClr val="FFC000"/>
                </a:solidFill>
              </a:rPr>
              <a:t>More from the Books of Moses</a:t>
            </a:r>
          </a:p>
          <a:p>
            <a:pPr algn="ctr"/>
            <a:endParaRPr lang="en-GB" sz="4800" b="1" dirty="0">
              <a:solidFill>
                <a:srgbClr val="FFC000"/>
              </a:solidFill>
            </a:endParaRPr>
          </a:p>
          <a:p>
            <a:r>
              <a:rPr lang="en-GB" sz="4800" b="1" dirty="0">
                <a:solidFill>
                  <a:srgbClr val="FFC000"/>
                </a:solidFill>
              </a:rPr>
              <a:t>Dt.18:15 'The LORD your God will raise up for you a prophet like me from among your own brothers. You must listen to him.'</a:t>
            </a:r>
          </a:p>
          <a:p>
            <a:r>
              <a:rPr lang="en-GB" sz="48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extLst>
      <p:ext uri="{BB962C8B-B14F-4D97-AF65-F5344CB8AC3E}">
        <p14:creationId xmlns:p14="http://schemas.microsoft.com/office/powerpoint/2010/main" val="2204435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10987623"/>
          </a:xfrm>
          <a:prstGeom prst="rect">
            <a:avLst/>
          </a:prstGeom>
          <a:noFill/>
        </p:spPr>
        <p:txBody>
          <a:bodyPr wrap="square" rtlCol="0">
            <a:spAutoFit/>
          </a:bodyPr>
          <a:lstStyle/>
          <a:p>
            <a:pPr algn="ctr"/>
            <a:r>
              <a:rPr lang="en-GB" sz="3600" b="1" dirty="0">
                <a:solidFill>
                  <a:srgbClr val="FFC000"/>
                </a:solidFill>
              </a:rPr>
              <a:t>The Prophets</a:t>
            </a:r>
          </a:p>
          <a:p>
            <a:r>
              <a:rPr lang="en-GB" sz="3200" b="1" dirty="0">
                <a:solidFill>
                  <a:srgbClr val="FFC000"/>
                </a:solidFill>
              </a:rPr>
              <a:t>Is.7:14 'The virgin will be with child and will give birth to a son, and will call him Immanuel.'</a:t>
            </a:r>
          </a:p>
          <a:p>
            <a:r>
              <a:rPr lang="en-GB" sz="3200" b="1" dirty="0">
                <a:solidFill>
                  <a:srgbClr val="FFC000"/>
                </a:solidFill>
              </a:rPr>
              <a:t>Is.9:6 'For to us a child is born...'</a:t>
            </a:r>
          </a:p>
          <a:p>
            <a:r>
              <a:rPr lang="en-GB" sz="3200" b="1" dirty="0">
                <a:solidFill>
                  <a:srgbClr val="FFC000"/>
                </a:solidFill>
              </a:rPr>
              <a:t>Is.42:1-4 'Here is my servant, whom I uphold, my chosen one in whom I delight; I will put my Spirit on him...'</a:t>
            </a:r>
          </a:p>
          <a:p>
            <a:r>
              <a:rPr lang="en-GB" sz="3200" b="1" dirty="0">
                <a:solidFill>
                  <a:srgbClr val="FFC000"/>
                </a:solidFill>
              </a:rPr>
              <a:t>Is.53:6 'We all like sheep have gone astray, each of us has turned to his own way; and the LORD has laid on him the iniquity of us all.’ </a:t>
            </a:r>
          </a:p>
          <a:p>
            <a:r>
              <a:rPr lang="en-GB" sz="3200" b="1" dirty="0">
                <a:solidFill>
                  <a:srgbClr val="FFC000"/>
                </a:solidFill>
              </a:rPr>
              <a:t>Is.61:1 ‘The Spirit of the Sovereign Lord is on me, because he has anointed me to preach good news to the poor.’</a:t>
            </a:r>
          </a:p>
          <a:p>
            <a:pPr algn="ctr"/>
            <a:endParaRPr lang="en-GB" sz="3600" b="1" dirty="0">
              <a:solidFill>
                <a:srgbClr val="FFC000"/>
              </a:solidFill>
            </a:endParaRP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1"/>
            <a:ext cx="9144000" cy="8771632"/>
          </a:xfrm>
          <a:prstGeom prst="rect">
            <a:avLst/>
          </a:prstGeom>
          <a:noFill/>
        </p:spPr>
        <p:txBody>
          <a:bodyPr wrap="square" rtlCol="0">
            <a:spAutoFit/>
          </a:bodyPr>
          <a:lstStyle/>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r>
              <a:rPr lang="en-GB" sz="4800" b="1" dirty="0">
                <a:solidFill>
                  <a:srgbClr val="FFC000"/>
                </a:solidFill>
              </a:rPr>
              <a:t>‘Anointed’ is Mashiach in Hebrew </a:t>
            </a:r>
          </a:p>
          <a:p>
            <a:pPr algn="ctr"/>
            <a:r>
              <a:rPr lang="en-GB" sz="4800" b="1" dirty="0">
                <a:solidFill>
                  <a:srgbClr val="FFC000"/>
                </a:solidFill>
              </a:rPr>
              <a:t>In Greek it is Christos</a:t>
            </a:r>
          </a:p>
          <a:p>
            <a:pPr algn="ctr"/>
            <a:endParaRPr lang="en-GB" sz="3600" b="1" dirty="0">
              <a:solidFill>
                <a:srgbClr val="FFC000"/>
              </a:solidFill>
            </a:endParaRPr>
          </a:p>
          <a:p>
            <a:pPr algn="ctr"/>
            <a:r>
              <a:rPr lang="en-GB" sz="3600" b="1" dirty="0">
                <a:solidFill>
                  <a:srgbClr val="FFC000"/>
                </a:solidFill>
              </a:rPr>
              <a:t>A king is anointed with oil at his coronation</a:t>
            </a:r>
          </a:p>
          <a:p>
            <a:pPr algn="ctr"/>
            <a:r>
              <a:rPr lang="en-GB" sz="3600" b="1" dirty="0">
                <a:solidFill>
                  <a:srgbClr val="FFC000"/>
                </a:solidFill>
              </a:rPr>
              <a:t>A priest is anointed at his ordination</a:t>
            </a: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extLst>
      <p:ext uri="{BB962C8B-B14F-4D97-AF65-F5344CB8AC3E}">
        <p14:creationId xmlns:p14="http://schemas.microsoft.com/office/powerpoint/2010/main" val="1302015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12280285"/>
          </a:xfrm>
          <a:prstGeom prst="rect">
            <a:avLst/>
          </a:prstGeom>
          <a:noFill/>
        </p:spPr>
        <p:txBody>
          <a:bodyPr wrap="square" rtlCol="0">
            <a:spAutoFit/>
          </a:bodyPr>
          <a:lstStyle/>
          <a:p>
            <a:pPr algn="ctr"/>
            <a:r>
              <a:rPr lang="en-GB" sz="3600" b="1" dirty="0">
                <a:solidFill>
                  <a:srgbClr val="FFC000"/>
                </a:solidFill>
              </a:rPr>
              <a:t>More from the Prophets</a:t>
            </a:r>
          </a:p>
          <a:p>
            <a:pPr algn="ctr"/>
            <a:endParaRPr lang="en-GB" sz="3600" b="1" dirty="0">
              <a:solidFill>
                <a:srgbClr val="FFC000"/>
              </a:solidFill>
            </a:endParaRPr>
          </a:p>
          <a:p>
            <a:r>
              <a:rPr lang="en-GB" sz="3600" b="1" dirty="0">
                <a:solidFill>
                  <a:srgbClr val="FFC000"/>
                </a:solidFill>
              </a:rPr>
              <a:t>Ezek.34:23 'I will place over them one shepherd, my servant David, and he will tend them; he will tend them and be their shepherd.’</a:t>
            </a:r>
          </a:p>
          <a:p>
            <a:r>
              <a:rPr lang="en-GB" sz="3600" b="1" dirty="0">
                <a:solidFill>
                  <a:srgbClr val="FFC000"/>
                </a:solidFill>
              </a:rPr>
              <a:t>Dan.9:24 'Seventy 'sevens' are decreed for your people and your holy city to finish transgression, to put an end to sin, to atone for wickedness, to bring in everlasting righteousness, to seal up vision and prophecy and to anoint the most holy.'</a:t>
            </a:r>
          </a:p>
          <a:p>
            <a:r>
              <a:rPr lang="en-GB" sz="3600" dirty="0"/>
              <a:t> </a:t>
            </a:r>
          </a:p>
          <a:p>
            <a:pPr algn="ctr"/>
            <a:endParaRPr lang="en-GB" sz="3600" b="1" dirty="0">
              <a:solidFill>
                <a:srgbClr val="FFC000"/>
              </a:solidFill>
            </a:endParaRPr>
          </a:p>
          <a:p>
            <a:pPr algn="ctr"/>
            <a:endParaRPr lang="en-GB" sz="3600" b="1" dirty="0">
              <a:solidFill>
                <a:srgbClr val="FFC000"/>
              </a:solidFill>
            </a:endParaRP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11972508"/>
          </a:xfrm>
          <a:prstGeom prst="rect">
            <a:avLst/>
          </a:prstGeom>
          <a:noFill/>
        </p:spPr>
        <p:txBody>
          <a:bodyPr wrap="square" rtlCol="0">
            <a:spAutoFit/>
          </a:bodyPr>
          <a:lstStyle/>
          <a:p>
            <a:pPr algn="ctr"/>
            <a:r>
              <a:rPr lang="en-GB" sz="4800" b="1" dirty="0">
                <a:solidFill>
                  <a:srgbClr val="FFC000"/>
                </a:solidFill>
              </a:rPr>
              <a:t>More from the Prophets</a:t>
            </a:r>
          </a:p>
          <a:p>
            <a:r>
              <a:rPr lang="en-GB" sz="4000" b="1" dirty="0">
                <a:solidFill>
                  <a:srgbClr val="FFC000"/>
                </a:solidFill>
              </a:rPr>
              <a:t>Mic.7:18-20 'Who is a God like you who pardons sin and forgives the transgression of the remnant of his inheritance? </a:t>
            </a:r>
          </a:p>
          <a:p>
            <a:r>
              <a:rPr lang="en-GB" sz="4000" b="1" dirty="0">
                <a:solidFill>
                  <a:srgbClr val="FFC000"/>
                </a:solidFill>
              </a:rPr>
              <a:t>...You will tread our sins underfoot...’</a:t>
            </a:r>
          </a:p>
          <a:p>
            <a:endParaRPr lang="en-GB" sz="4000" b="1" dirty="0">
              <a:solidFill>
                <a:srgbClr val="FFC000"/>
              </a:solidFill>
            </a:endParaRPr>
          </a:p>
          <a:p>
            <a:r>
              <a:rPr lang="en-GB" sz="4000" b="1" dirty="0">
                <a:solidFill>
                  <a:srgbClr val="FFC000"/>
                </a:solidFill>
              </a:rPr>
              <a:t>Mal.3:1 'See, I will send my messenger, who will prepare the way before me. Then suddenly the Lord you are seeking will come to his temple...'</a:t>
            </a:r>
          </a:p>
          <a:p>
            <a:r>
              <a:rPr lang="en-GB" sz="4000" dirty="0"/>
              <a:t> </a:t>
            </a:r>
          </a:p>
          <a:p>
            <a:pPr algn="ctr"/>
            <a:endParaRPr lang="en-GB" sz="3600" b="1" dirty="0">
              <a:solidFill>
                <a:srgbClr val="FFC000"/>
              </a:solidFill>
            </a:endParaRPr>
          </a:p>
          <a:p>
            <a:pPr algn="ctr"/>
            <a:endParaRPr lang="en-GB" sz="3600" b="1" dirty="0">
              <a:solidFill>
                <a:srgbClr val="FFC000"/>
              </a:solidFill>
            </a:endParaRPr>
          </a:p>
          <a:p>
            <a:r>
              <a:rPr lang="en-GB" sz="3600" b="1" dirty="0">
                <a:solidFill>
                  <a:srgbClr val="FFC000"/>
                </a:solidFill>
              </a:rPr>
              <a:t> </a:t>
            </a:r>
          </a:p>
          <a:p>
            <a:endParaRPr lang="en-GB" sz="3600" b="1" dirty="0">
              <a:solidFill>
                <a:srgbClr val="FFC000"/>
              </a:solidFill>
            </a:endParaRPr>
          </a:p>
          <a:p>
            <a:endParaRPr lang="en-GB" sz="3600" b="1" dirty="0">
              <a:solidFill>
                <a:srgbClr val="FFC000"/>
              </a:solidFill>
            </a:endParaRPr>
          </a:p>
          <a:p>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a:p>
            <a:pPr algn="ctr"/>
            <a:endParaRPr lang="en-GB" sz="3600" b="1" dirty="0">
              <a:solidFill>
                <a:srgbClr val="FFC000"/>
              </a:solidFill>
            </a:endParaRPr>
          </a:p>
        </p:txBody>
      </p:sp>
    </p:spTree>
    <p:extLst>
      <p:ext uri="{BB962C8B-B14F-4D97-AF65-F5344CB8AC3E}">
        <p14:creationId xmlns:p14="http://schemas.microsoft.com/office/powerpoint/2010/main" val="3562100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2597</TotalTime>
  <Words>550</Words>
  <Application>Microsoft Office PowerPoint</Application>
  <PresentationFormat>On-screen Show (4:3)</PresentationFormat>
  <Paragraphs>110</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office@penrallt.org</cp:lastModifiedBy>
  <cp:revision>138</cp:revision>
  <dcterms:created xsi:type="dcterms:W3CDTF">2008-08-16T09:35:30Z</dcterms:created>
  <dcterms:modified xsi:type="dcterms:W3CDTF">2019-12-06T16:19:09Z</dcterms:modified>
</cp:coreProperties>
</file>