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2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B379383C-0B3C-4433-968E-D2F9852843A3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2CDB1BD2-E6A6-448A-9EDB-7FC522E9D2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031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4774-14B6-4A45-A94D-34D6A06F6749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43D7-F52C-4AA5-9FD8-1377EC2D2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1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4774-14B6-4A45-A94D-34D6A06F6749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43D7-F52C-4AA5-9FD8-1377EC2D2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1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4774-14B6-4A45-A94D-34D6A06F6749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43D7-F52C-4AA5-9FD8-1377EC2D2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85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4774-14B6-4A45-A94D-34D6A06F6749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43D7-F52C-4AA5-9FD8-1377EC2D2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89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4774-14B6-4A45-A94D-34D6A06F6749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43D7-F52C-4AA5-9FD8-1377EC2D2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30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4774-14B6-4A45-A94D-34D6A06F6749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43D7-F52C-4AA5-9FD8-1377EC2D2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05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4774-14B6-4A45-A94D-34D6A06F6749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43D7-F52C-4AA5-9FD8-1377EC2D2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2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4774-14B6-4A45-A94D-34D6A06F6749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43D7-F52C-4AA5-9FD8-1377EC2D2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43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4774-14B6-4A45-A94D-34D6A06F6749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43D7-F52C-4AA5-9FD8-1377EC2D2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94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4774-14B6-4A45-A94D-34D6A06F6749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43D7-F52C-4AA5-9FD8-1377EC2D2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82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4774-14B6-4A45-A94D-34D6A06F6749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43D7-F52C-4AA5-9FD8-1377EC2D2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87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4774-14B6-4A45-A94D-34D6A06F6749}" type="datetimeFigureOut">
              <a:rPr lang="en-GB" smtClean="0"/>
              <a:t>07/12/2019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843D7-F52C-4AA5-9FD8-1377EC2D27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98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8928" y="1132773"/>
            <a:ext cx="7934632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Least of These </a:t>
            </a:r>
          </a:p>
          <a:p>
            <a:pPr algn="ctr">
              <a:lnSpc>
                <a:spcPct val="150000"/>
              </a:lnSpc>
            </a:pPr>
            <a:r>
              <a:rPr lang="en-GB" sz="39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25:31-46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12" y="1351660"/>
            <a:ext cx="2880000" cy="2150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1819" y="221226"/>
            <a:ext cx="5840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Sheep or Goat?</a:t>
            </a:r>
            <a:endParaRPr lang="en-GB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12" y="3919503"/>
            <a:ext cx="2880000" cy="2086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03" y="1351660"/>
            <a:ext cx="2880000" cy="21427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103" y="3869250"/>
            <a:ext cx="2880000" cy="21363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894" y="1351660"/>
            <a:ext cx="2880000" cy="21300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893" y="3869420"/>
            <a:ext cx="2880000" cy="213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5187" y="424851"/>
            <a:ext cx="7934632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4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Least of These </a:t>
            </a:r>
          </a:p>
          <a:p>
            <a:pPr algn="ctr">
              <a:lnSpc>
                <a:spcPct val="150000"/>
              </a:lnSpc>
            </a:pPr>
            <a:r>
              <a:rPr lang="en-GB" sz="39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25:31-46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2103" y="2890684"/>
            <a:ext cx="6695768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FF00"/>
                </a:solidFill>
              </a:rPr>
              <a:t>Disturbing picture: </a:t>
            </a:r>
          </a:p>
          <a:p>
            <a:pPr marL="1028700" lvl="1" indent="-571500">
              <a:lnSpc>
                <a:spcPct val="120000"/>
              </a:lnSpc>
              <a:buFont typeface="Calibri" panose="020F0502020204030204" pitchFamily="34" charset="0"/>
              <a:buChar char="⁻"/>
            </a:pPr>
            <a:r>
              <a:rPr lang="en-GB" sz="3600" dirty="0" smtClean="0">
                <a:solidFill>
                  <a:srgbClr val="FFFF00"/>
                </a:solidFill>
              </a:rPr>
              <a:t>Judgement</a:t>
            </a:r>
          </a:p>
          <a:p>
            <a:pPr marL="1028700" lvl="1" indent="-571500">
              <a:lnSpc>
                <a:spcPct val="120000"/>
              </a:lnSpc>
              <a:buFont typeface="Calibri" panose="020F0502020204030204" pitchFamily="34" charset="0"/>
              <a:buChar char="⁻"/>
            </a:pPr>
            <a:r>
              <a:rPr lang="en-GB" sz="3600" dirty="0" smtClean="0">
                <a:solidFill>
                  <a:srgbClr val="FFFF00"/>
                </a:solidFill>
              </a:rPr>
              <a:t>Emphasis on good works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5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922" y="852553"/>
            <a:ext cx="7934632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4000" dirty="0" smtClean="0">
                <a:solidFill>
                  <a:srgbClr val="FFFF00"/>
                </a:solidFill>
              </a:rPr>
              <a:t>Salvation by Faith Alone</a:t>
            </a:r>
          </a:p>
          <a:p>
            <a:pPr>
              <a:lnSpc>
                <a:spcPct val="120000"/>
              </a:lnSpc>
            </a:pPr>
            <a:endParaRPr lang="en-GB" sz="3200" dirty="0" smtClean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3200" baseline="30000" dirty="0" smtClean="0">
                <a:solidFill>
                  <a:srgbClr val="FFFF00"/>
                </a:solidFill>
              </a:rPr>
              <a:t>8</a:t>
            </a:r>
            <a:r>
              <a:rPr lang="en-GB" sz="3200" baseline="30000" dirty="0">
                <a:solidFill>
                  <a:srgbClr val="FFFF00"/>
                </a:solidFill>
              </a:rPr>
              <a:t> </a:t>
            </a:r>
            <a:r>
              <a:rPr lang="en-GB" sz="3200" i="1" dirty="0">
                <a:solidFill>
                  <a:srgbClr val="FFFF00"/>
                </a:solidFill>
              </a:rPr>
              <a:t>For it is by grace you have been saved, through faith – and this is not from yourselves, it is the gift of God – </a:t>
            </a:r>
            <a:r>
              <a:rPr lang="en-GB" sz="3200" i="1" baseline="30000" dirty="0">
                <a:solidFill>
                  <a:srgbClr val="FFFF00"/>
                </a:solidFill>
              </a:rPr>
              <a:t>9 </a:t>
            </a:r>
            <a:r>
              <a:rPr lang="en-GB" sz="3200" i="1" dirty="0">
                <a:solidFill>
                  <a:srgbClr val="FFFF00"/>
                </a:solidFill>
              </a:rPr>
              <a:t>not by works, so that no one can boast</a:t>
            </a:r>
            <a:r>
              <a:rPr lang="en-GB" sz="3200" i="1" dirty="0" smtClean="0">
                <a:solidFill>
                  <a:srgbClr val="FFFF00"/>
                </a:solidFill>
              </a:rPr>
              <a:t>.</a:t>
            </a:r>
          </a:p>
          <a:p>
            <a:pPr algn="r">
              <a:lnSpc>
                <a:spcPct val="120000"/>
              </a:lnSpc>
            </a:pPr>
            <a:r>
              <a:rPr lang="en-GB" sz="32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 2</a:t>
            </a:r>
            <a:endParaRPr lang="en-GB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2040" y="666095"/>
            <a:ext cx="6918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tabLst>
                <a:tab pos="270510" algn="l"/>
              </a:tabLst>
            </a:pPr>
            <a:r>
              <a:rPr lang="en-GB" sz="32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saved by faith alone, but the faith that saves is never </a:t>
            </a:r>
            <a:r>
              <a:rPr lang="en-GB" sz="3200" i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alone</a:t>
            </a:r>
          </a:p>
          <a:p>
            <a:pPr algn="r">
              <a:spcAft>
                <a:spcPts val="600"/>
              </a:spcAft>
              <a:tabLst>
                <a:tab pos="270510" algn="l"/>
              </a:tabLst>
            </a:pPr>
            <a:r>
              <a:rPr lang="en-GB" sz="32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</a:t>
            </a:r>
            <a:r>
              <a:rPr lang="en-GB" sz="32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Calvin</a:t>
            </a:r>
          </a:p>
          <a:p>
            <a:pPr algn="r">
              <a:lnSpc>
                <a:spcPct val="150000"/>
              </a:lnSpc>
              <a:spcAft>
                <a:spcPts val="600"/>
              </a:spcAft>
              <a:tabLst>
                <a:tab pos="270510" algn="l"/>
              </a:tabLst>
            </a:pPr>
            <a:endParaRPr lang="en-GB" sz="3200" b="1" i="1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tabLst>
                <a:tab pos="270510" algn="l"/>
              </a:tabLst>
            </a:pPr>
            <a:r>
              <a:rPr lang="en-GB" sz="3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it is a living, busy, active, mighty thing, this faith</a:t>
            </a:r>
            <a:r>
              <a:rPr lang="en-GB" sz="3200" i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r">
              <a:spcAft>
                <a:spcPts val="600"/>
              </a:spcAft>
              <a:tabLst>
                <a:tab pos="270510" algn="l"/>
              </a:tabLst>
            </a:pPr>
            <a:r>
              <a:rPr lang="en-GB" sz="32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Martin Luther</a:t>
            </a:r>
            <a:endParaRPr lang="en-GB" sz="3200" b="1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3920" y="896035"/>
            <a:ext cx="7299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What </a:t>
            </a:r>
            <a:r>
              <a:rPr lang="en-GB" sz="3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does that mean for us today? </a:t>
            </a:r>
            <a:endParaRPr lang="en-GB" sz="3600" dirty="0" smtClean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36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3600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Who are the least of these? </a:t>
            </a:r>
            <a:endParaRPr lang="en-GB" sz="3600" dirty="0" smtClean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GB" sz="36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South Sudan Conflict Survivors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Cathedral foodbank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Homeless meal vouchers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Responsible voting on Thursday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0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93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Jackson</dc:creator>
  <cp:lastModifiedBy>Sarah Jackson</cp:lastModifiedBy>
  <cp:revision>18</cp:revision>
  <cp:lastPrinted>2019-12-07T21:55:42Z</cp:lastPrinted>
  <dcterms:created xsi:type="dcterms:W3CDTF">2019-08-21T23:45:39Z</dcterms:created>
  <dcterms:modified xsi:type="dcterms:W3CDTF">2019-12-07T22:00:50Z</dcterms:modified>
</cp:coreProperties>
</file>