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94" r:id="rId4"/>
    <p:sldId id="292" r:id="rId5"/>
    <p:sldId id="295" r:id="rId6"/>
    <p:sldId id="264" r:id="rId7"/>
    <p:sldId id="293" r:id="rId8"/>
    <p:sldId id="265" r:id="rId9"/>
    <p:sldId id="296" r:id="rId10"/>
    <p:sldId id="297" r:id="rId11"/>
    <p:sldId id="298" r:id="rId12"/>
    <p:sldId id="299" r:id="rId13"/>
    <p:sldId id="300" r:id="rId14"/>
    <p:sldId id="301" r:id="rId15"/>
    <p:sldId id="26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6"/>
    <p:restoredTop sz="94681"/>
  </p:normalViewPr>
  <p:slideViewPr>
    <p:cSldViewPr snapToGrid="0" snapToObjects="1">
      <p:cViewPr varScale="1">
        <p:scale>
          <a:sx n="83" d="100"/>
          <a:sy n="83" d="100"/>
        </p:scale>
        <p:origin x="6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2007C-F12A-514D-9CEF-2F39CD2D1D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FE2C18-5326-4944-A2EA-B8F72BA99F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836E5E-60E2-214E-A0B4-EB8661D21DB5}"/>
              </a:ext>
            </a:extLst>
          </p:cNvPr>
          <p:cNvSpPr>
            <a:spLocks noGrp="1"/>
          </p:cNvSpPr>
          <p:nvPr>
            <p:ph type="dt" sz="half" idx="10"/>
          </p:nvPr>
        </p:nvSpPr>
        <p:spPr/>
        <p:txBody>
          <a:bodyPr/>
          <a:lstStyle/>
          <a:p>
            <a:fld id="{1DFCD192-E174-4949-B4E5-B17368587DDA}" type="datetimeFigureOut">
              <a:rPr lang="en-US" smtClean="0"/>
              <a:t>10/6/19</a:t>
            </a:fld>
            <a:endParaRPr lang="en-US"/>
          </a:p>
        </p:txBody>
      </p:sp>
      <p:sp>
        <p:nvSpPr>
          <p:cNvPr id="5" name="Footer Placeholder 4">
            <a:extLst>
              <a:ext uri="{FF2B5EF4-FFF2-40B4-BE49-F238E27FC236}">
                <a16:creationId xmlns:a16="http://schemas.microsoft.com/office/drawing/2014/main" id="{73EF800D-6585-1747-AC66-838630BC0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88A4C7-E661-C145-ABFA-987B2229F15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151672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513CF-7F85-B240-A40B-DE54B5E1E1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7121AB-AE38-BF4D-BDC1-262EBAA3BB7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19F5E-DB8C-FB4B-822F-594C95C89C0C}"/>
              </a:ext>
            </a:extLst>
          </p:cNvPr>
          <p:cNvSpPr>
            <a:spLocks noGrp="1"/>
          </p:cNvSpPr>
          <p:nvPr>
            <p:ph type="dt" sz="half" idx="10"/>
          </p:nvPr>
        </p:nvSpPr>
        <p:spPr/>
        <p:txBody>
          <a:bodyPr/>
          <a:lstStyle/>
          <a:p>
            <a:fld id="{1DFCD192-E174-4949-B4E5-B17368587DDA}" type="datetimeFigureOut">
              <a:rPr lang="en-US" smtClean="0"/>
              <a:t>10/6/19</a:t>
            </a:fld>
            <a:endParaRPr lang="en-US"/>
          </a:p>
        </p:txBody>
      </p:sp>
      <p:sp>
        <p:nvSpPr>
          <p:cNvPr id="5" name="Footer Placeholder 4">
            <a:extLst>
              <a:ext uri="{FF2B5EF4-FFF2-40B4-BE49-F238E27FC236}">
                <a16:creationId xmlns:a16="http://schemas.microsoft.com/office/drawing/2014/main" id="{EF809CC7-D2DA-194C-B828-062AE70C7B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954F14-688C-3944-91D5-F389F9B52C1F}"/>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3482076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A630EA-F5A7-9846-B700-B10385C81F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993BE3-BB6F-2E4E-82B2-E3F0A2D8811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AF0C8A-B14C-8245-81B1-634AA3358151}"/>
              </a:ext>
            </a:extLst>
          </p:cNvPr>
          <p:cNvSpPr>
            <a:spLocks noGrp="1"/>
          </p:cNvSpPr>
          <p:nvPr>
            <p:ph type="dt" sz="half" idx="10"/>
          </p:nvPr>
        </p:nvSpPr>
        <p:spPr/>
        <p:txBody>
          <a:bodyPr/>
          <a:lstStyle/>
          <a:p>
            <a:fld id="{1DFCD192-E174-4949-B4E5-B17368587DDA}" type="datetimeFigureOut">
              <a:rPr lang="en-US" smtClean="0"/>
              <a:t>10/6/19</a:t>
            </a:fld>
            <a:endParaRPr lang="en-US"/>
          </a:p>
        </p:txBody>
      </p:sp>
      <p:sp>
        <p:nvSpPr>
          <p:cNvPr id="5" name="Footer Placeholder 4">
            <a:extLst>
              <a:ext uri="{FF2B5EF4-FFF2-40B4-BE49-F238E27FC236}">
                <a16:creationId xmlns:a16="http://schemas.microsoft.com/office/drawing/2014/main" id="{08BE85C1-F12A-1F4E-A1CB-1D0E885663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53EAE2-58FC-194C-A3A0-9640CAC9A840}"/>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582993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BE8E2-3267-4A4E-842B-D0E82924EA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91519C-6B2F-2742-85F1-64138E8FC08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CD3BD1-A9F7-F943-8F1A-2C99FD37212F}"/>
              </a:ext>
            </a:extLst>
          </p:cNvPr>
          <p:cNvSpPr>
            <a:spLocks noGrp="1"/>
          </p:cNvSpPr>
          <p:nvPr>
            <p:ph type="dt" sz="half" idx="10"/>
          </p:nvPr>
        </p:nvSpPr>
        <p:spPr/>
        <p:txBody>
          <a:bodyPr/>
          <a:lstStyle/>
          <a:p>
            <a:fld id="{1DFCD192-E174-4949-B4E5-B17368587DDA}" type="datetimeFigureOut">
              <a:rPr lang="en-US" smtClean="0"/>
              <a:t>10/6/19</a:t>
            </a:fld>
            <a:endParaRPr lang="en-US"/>
          </a:p>
        </p:txBody>
      </p:sp>
      <p:sp>
        <p:nvSpPr>
          <p:cNvPr id="5" name="Footer Placeholder 4">
            <a:extLst>
              <a:ext uri="{FF2B5EF4-FFF2-40B4-BE49-F238E27FC236}">
                <a16:creationId xmlns:a16="http://schemas.microsoft.com/office/drawing/2014/main" id="{E7584D1E-BE03-3F4A-B347-97673B780C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0B3B7E-C6EE-4244-ADEF-591DB0361D40}"/>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16521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311AE-2FBD-7F49-A81C-4978C66105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15D8C0-B2E5-DF40-9366-36103E5747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D5610F8-3D7C-2648-8A12-8E72F73303EF}"/>
              </a:ext>
            </a:extLst>
          </p:cNvPr>
          <p:cNvSpPr>
            <a:spLocks noGrp="1"/>
          </p:cNvSpPr>
          <p:nvPr>
            <p:ph type="dt" sz="half" idx="10"/>
          </p:nvPr>
        </p:nvSpPr>
        <p:spPr/>
        <p:txBody>
          <a:bodyPr/>
          <a:lstStyle/>
          <a:p>
            <a:fld id="{1DFCD192-E174-4949-B4E5-B17368587DDA}" type="datetimeFigureOut">
              <a:rPr lang="en-US" smtClean="0"/>
              <a:t>10/6/19</a:t>
            </a:fld>
            <a:endParaRPr lang="en-US"/>
          </a:p>
        </p:txBody>
      </p:sp>
      <p:sp>
        <p:nvSpPr>
          <p:cNvPr id="5" name="Footer Placeholder 4">
            <a:extLst>
              <a:ext uri="{FF2B5EF4-FFF2-40B4-BE49-F238E27FC236}">
                <a16:creationId xmlns:a16="http://schemas.microsoft.com/office/drawing/2014/main" id="{B6D28C9E-C6B7-C741-88EA-E2E7090166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22FFB6-1E25-0344-BFAC-1FD90EA46E5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1202808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D81CE-6924-0347-BABD-ACAF65C437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E3ECDB-9709-EC46-BF7F-DC00863A51D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A3625A-46A9-F24A-8860-2FB20BEC3CA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FD6C608-EBF1-104E-8846-27F50C12E8C5}"/>
              </a:ext>
            </a:extLst>
          </p:cNvPr>
          <p:cNvSpPr>
            <a:spLocks noGrp="1"/>
          </p:cNvSpPr>
          <p:nvPr>
            <p:ph type="dt" sz="half" idx="10"/>
          </p:nvPr>
        </p:nvSpPr>
        <p:spPr/>
        <p:txBody>
          <a:bodyPr/>
          <a:lstStyle/>
          <a:p>
            <a:fld id="{1DFCD192-E174-4949-B4E5-B17368587DDA}" type="datetimeFigureOut">
              <a:rPr lang="en-US" smtClean="0"/>
              <a:t>10/6/19</a:t>
            </a:fld>
            <a:endParaRPr lang="en-US"/>
          </a:p>
        </p:txBody>
      </p:sp>
      <p:sp>
        <p:nvSpPr>
          <p:cNvPr id="6" name="Footer Placeholder 5">
            <a:extLst>
              <a:ext uri="{FF2B5EF4-FFF2-40B4-BE49-F238E27FC236}">
                <a16:creationId xmlns:a16="http://schemas.microsoft.com/office/drawing/2014/main" id="{BF0D5184-458C-E349-A66B-D1C25B102F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E89368-9E4C-8B42-A9E3-84509CD394AE}"/>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416353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85E6C-D4C6-8F4D-9757-09E7E248D1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FB7C03-A187-274D-A2F0-8DBEE95FB8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2F8E489-0BC2-5043-927E-6648ABF7978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90CBFD9-5D6D-E84D-B15A-611E6E8F1E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CD24EAA-D400-B141-B823-3F94CA36C86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27B657-29C4-C540-928F-CD5757022667}"/>
              </a:ext>
            </a:extLst>
          </p:cNvPr>
          <p:cNvSpPr>
            <a:spLocks noGrp="1"/>
          </p:cNvSpPr>
          <p:nvPr>
            <p:ph type="dt" sz="half" idx="10"/>
          </p:nvPr>
        </p:nvSpPr>
        <p:spPr/>
        <p:txBody>
          <a:bodyPr/>
          <a:lstStyle/>
          <a:p>
            <a:fld id="{1DFCD192-E174-4949-B4E5-B17368587DDA}" type="datetimeFigureOut">
              <a:rPr lang="en-US" smtClean="0"/>
              <a:t>10/6/19</a:t>
            </a:fld>
            <a:endParaRPr lang="en-US"/>
          </a:p>
        </p:txBody>
      </p:sp>
      <p:sp>
        <p:nvSpPr>
          <p:cNvPr id="8" name="Footer Placeholder 7">
            <a:extLst>
              <a:ext uri="{FF2B5EF4-FFF2-40B4-BE49-F238E27FC236}">
                <a16:creationId xmlns:a16="http://schemas.microsoft.com/office/drawing/2014/main" id="{A7773E6E-8AF9-CD4F-97B4-7C122D2ECE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756618-81A1-EA4B-85D0-79E146062BDE}"/>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87215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AFDFC-13BE-2442-A7EA-D318577A20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6823AC-2159-B94C-B929-218650640867}"/>
              </a:ext>
            </a:extLst>
          </p:cNvPr>
          <p:cNvSpPr>
            <a:spLocks noGrp="1"/>
          </p:cNvSpPr>
          <p:nvPr>
            <p:ph type="dt" sz="half" idx="10"/>
          </p:nvPr>
        </p:nvSpPr>
        <p:spPr/>
        <p:txBody>
          <a:bodyPr/>
          <a:lstStyle/>
          <a:p>
            <a:fld id="{1DFCD192-E174-4949-B4E5-B17368587DDA}" type="datetimeFigureOut">
              <a:rPr lang="en-US" smtClean="0"/>
              <a:t>10/6/19</a:t>
            </a:fld>
            <a:endParaRPr lang="en-US"/>
          </a:p>
        </p:txBody>
      </p:sp>
      <p:sp>
        <p:nvSpPr>
          <p:cNvPr id="4" name="Footer Placeholder 3">
            <a:extLst>
              <a:ext uri="{FF2B5EF4-FFF2-40B4-BE49-F238E27FC236}">
                <a16:creationId xmlns:a16="http://schemas.microsoft.com/office/drawing/2014/main" id="{8A63497B-618F-F54B-BDD8-5A3B279808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B62703-55FA-9D4B-90E5-225F186DC83C}"/>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3750657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DD79F5-ABDD-3E41-81C6-A6C55EEBE0DF}"/>
              </a:ext>
            </a:extLst>
          </p:cNvPr>
          <p:cNvSpPr>
            <a:spLocks noGrp="1"/>
          </p:cNvSpPr>
          <p:nvPr>
            <p:ph type="dt" sz="half" idx="10"/>
          </p:nvPr>
        </p:nvSpPr>
        <p:spPr/>
        <p:txBody>
          <a:bodyPr/>
          <a:lstStyle/>
          <a:p>
            <a:fld id="{1DFCD192-E174-4949-B4E5-B17368587DDA}" type="datetimeFigureOut">
              <a:rPr lang="en-US" smtClean="0"/>
              <a:t>10/6/19</a:t>
            </a:fld>
            <a:endParaRPr lang="en-US"/>
          </a:p>
        </p:txBody>
      </p:sp>
      <p:sp>
        <p:nvSpPr>
          <p:cNvPr id="3" name="Footer Placeholder 2">
            <a:extLst>
              <a:ext uri="{FF2B5EF4-FFF2-40B4-BE49-F238E27FC236}">
                <a16:creationId xmlns:a16="http://schemas.microsoft.com/office/drawing/2014/main" id="{91C3C502-A5C2-CC4D-B8DB-89AF12138F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DCF808-C092-F84E-AB42-15B65BD1E471}"/>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980738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EE7D5-4F10-8D49-9862-D404CBCC38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731DDAD-99E8-E24E-952C-CE3E47D67C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F4884B-1A54-6A4B-B101-CC6A831EB7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E851EA2-9BB7-4941-91A3-DD33668FF940}"/>
              </a:ext>
            </a:extLst>
          </p:cNvPr>
          <p:cNvSpPr>
            <a:spLocks noGrp="1"/>
          </p:cNvSpPr>
          <p:nvPr>
            <p:ph type="dt" sz="half" idx="10"/>
          </p:nvPr>
        </p:nvSpPr>
        <p:spPr/>
        <p:txBody>
          <a:bodyPr/>
          <a:lstStyle/>
          <a:p>
            <a:fld id="{1DFCD192-E174-4949-B4E5-B17368587DDA}" type="datetimeFigureOut">
              <a:rPr lang="en-US" smtClean="0"/>
              <a:t>10/6/19</a:t>
            </a:fld>
            <a:endParaRPr lang="en-US"/>
          </a:p>
        </p:txBody>
      </p:sp>
      <p:sp>
        <p:nvSpPr>
          <p:cNvPr id="6" name="Footer Placeholder 5">
            <a:extLst>
              <a:ext uri="{FF2B5EF4-FFF2-40B4-BE49-F238E27FC236}">
                <a16:creationId xmlns:a16="http://schemas.microsoft.com/office/drawing/2014/main" id="{372DE6AD-9089-BC4C-852B-DA0F3740C8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4FFC7E-2713-544C-A25E-C8BCEE2918BF}"/>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763934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986A4-B762-2C4F-B450-07159F2C46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316EA6-47CF-2C4D-A154-4741769579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BCE263-F6D4-BA41-B658-D9EF255E77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BAEA59-BBF2-D344-BA03-BDA37C4102F8}"/>
              </a:ext>
            </a:extLst>
          </p:cNvPr>
          <p:cNvSpPr>
            <a:spLocks noGrp="1"/>
          </p:cNvSpPr>
          <p:nvPr>
            <p:ph type="dt" sz="half" idx="10"/>
          </p:nvPr>
        </p:nvSpPr>
        <p:spPr/>
        <p:txBody>
          <a:bodyPr/>
          <a:lstStyle/>
          <a:p>
            <a:fld id="{1DFCD192-E174-4949-B4E5-B17368587DDA}" type="datetimeFigureOut">
              <a:rPr lang="en-US" smtClean="0"/>
              <a:t>10/6/19</a:t>
            </a:fld>
            <a:endParaRPr lang="en-US"/>
          </a:p>
        </p:txBody>
      </p:sp>
      <p:sp>
        <p:nvSpPr>
          <p:cNvPr id="6" name="Footer Placeholder 5">
            <a:extLst>
              <a:ext uri="{FF2B5EF4-FFF2-40B4-BE49-F238E27FC236}">
                <a16:creationId xmlns:a16="http://schemas.microsoft.com/office/drawing/2014/main" id="{68FADB59-93F2-5848-B161-51FDA25177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449FEA-B90D-F449-BEAC-1A80D1DDC8B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038202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B9EF26-A03A-D147-B1A4-DB81294873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CFAD88-7DC4-B346-829C-C9E7E2E762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7A310C-E2A9-3546-92C5-49EEC49CA0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CD192-E174-4949-B4E5-B17368587DDA}" type="datetimeFigureOut">
              <a:rPr lang="en-US" smtClean="0"/>
              <a:t>10/6/19</a:t>
            </a:fld>
            <a:endParaRPr lang="en-US"/>
          </a:p>
        </p:txBody>
      </p:sp>
      <p:sp>
        <p:nvSpPr>
          <p:cNvPr id="5" name="Footer Placeholder 4">
            <a:extLst>
              <a:ext uri="{FF2B5EF4-FFF2-40B4-BE49-F238E27FC236}">
                <a16:creationId xmlns:a16="http://schemas.microsoft.com/office/drawing/2014/main" id="{8CD57AA7-9241-474B-B43A-4C9500844A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2399BD-8D63-984E-9150-BCF9CA6119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EB3EB9-9BBB-7C43-8954-7A3F81D0AEAA}" type="slidenum">
              <a:rPr lang="en-US" smtClean="0"/>
              <a:t>‹#›</a:t>
            </a:fld>
            <a:endParaRPr lang="en-US"/>
          </a:p>
        </p:txBody>
      </p:sp>
    </p:spTree>
    <p:extLst>
      <p:ext uri="{BB962C8B-B14F-4D97-AF65-F5344CB8AC3E}">
        <p14:creationId xmlns:p14="http://schemas.microsoft.com/office/powerpoint/2010/main" val="2730970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75579-05AB-9B48-BB4D-FBE7AC33B8F2}"/>
              </a:ext>
            </a:extLst>
          </p:cNvPr>
          <p:cNvSpPr>
            <a:spLocks noGrp="1"/>
          </p:cNvSpPr>
          <p:nvPr>
            <p:ph type="ctrTitle"/>
          </p:nvPr>
        </p:nvSpPr>
        <p:spPr/>
        <p:txBody>
          <a:bodyPr>
            <a:normAutofit/>
          </a:bodyPr>
          <a:lstStyle/>
          <a:p>
            <a:r>
              <a:rPr lang="en-US" sz="7200" b="1" dirty="0"/>
              <a:t>HEBREWS</a:t>
            </a:r>
            <a:br>
              <a:rPr lang="en-US" sz="7200" b="1" dirty="0"/>
            </a:br>
            <a:r>
              <a:rPr lang="he-IL" sz="7200" dirty="0"/>
              <a:t>עברית</a:t>
            </a:r>
            <a:endParaRPr lang="en-US" sz="7200" b="1" dirty="0"/>
          </a:p>
        </p:txBody>
      </p:sp>
      <p:sp>
        <p:nvSpPr>
          <p:cNvPr id="3" name="Subtitle 2">
            <a:extLst>
              <a:ext uri="{FF2B5EF4-FFF2-40B4-BE49-F238E27FC236}">
                <a16:creationId xmlns:a16="http://schemas.microsoft.com/office/drawing/2014/main" id="{BE78CA73-06DE-FC4C-ADFF-AF66F4066848}"/>
              </a:ext>
            </a:extLst>
          </p:cNvPr>
          <p:cNvSpPr>
            <a:spLocks noGrp="1"/>
          </p:cNvSpPr>
          <p:nvPr>
            <p:ph type="subTitle" idx="1"/>
          </p:nvPr>
        </p:nvSpPr>
        <p:spPr/>
        <p:txBody>
          <a:bodyPr>
            <a:normAutofit lnSpcReduction="10000"/>
          </a:bodyPr>
          <a:lstStyle/>
          <a:p>
            <a:endParaRPr lang="en-US" sz="3200" dirty="0"/>
          </a:p>
          <a:p>
            <a:r>
              <a:rPr lang="en-US" sz="4000" b="1" dirty="0"/>
              <a:t>The ‘Hall of Faith’</a:t>
            </a:r>
          </a:p>
          <a:p>
            <a:r>
              <a:rPr lang="en-US" sz="3200" b="1" dirty="0"/>
              <a:t>Hebrews Chapter 11</a:t>
            </a:r>
            <a:endParaRPr lang="en-US" b="1" dirty="0"/>
          </a:p>
        </p:txBody>
      </p:sp>
    </p:spTree>
    <p:extLst>
      <p:ext uri="{BB962C8B-B14F-4D97-AF65-F5344CB8AC3E}">
        <p14:creationId xmlns:p14="http://schemas.microsoft.com/office/powerpoint/2010/main" val="1627255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2800767"/>
          </a:xfrm>
          <a:prstGeom prst="rect">
            <a:avLst/>
          </a:prstGeom>
          <a:noFill/>
        </p:spPr>
        <p:txBody>
          <a:bodyPr wrap="square" rtlCol="0">
            <a:spAutoFit/>
          </a:bodyPr>
          <a:lstStyle/>
          <a:p>
            <a:r>
              <a:rPr lang="en-GB" sz="3600" b="1" dirty="0"/>
              <a:t>Faith Exercised through Obedience</a:t>
            </a:r>
          </a:p>
          <a:p>
            <a:endParaRPr lang="en-GB" sz="2800" dirty="0"/>
          </a:p>
          <a:p>
            <a:r>
              <a:rPr lang="en-GB" sz="2800" b="1" dirty="0"/>
              <a:t>Hebrews 11</a:t>
            </a:r>
            <a:r>
              <a:rPr lang="en-GB" sz="2800" dirty="0"/>
              <a:t> </a:t>
            </a:r>
            <a:r>
              <a:rPr lang="en-GB" sz="2800" baseline="30000" dirty="0"/>
              <a:t>7</a:t>
            </a:r>
            <a:r>
              <a:rPr lang="en-GB" sz="2800" dirty="0">
                <a:solidFill>
                  <a:srgbClr val="FF0000"/>
                </a:solidFill>
              </a:rPr>
              <a:t>Faith</a:t>
            </a:r>
            <a:r>
              <a:rPr lang="en-GB" sz="2800" dirty="0"/>
              <a:t> opened Noah’s heart to receive revelation and warnings from God about what was coming, even things that had never been seen. But he stepped out in reverent obedience to God and built an ark…</a:t>
            </a:r>
          </a:p>
        </p:txBody>
      </p:sp>
    </p:spTree>
    <p:extLst>
      <p:ext uri="{BB962C8B-B14F-4D97-AF65-F5344CB8AC3E}">
        <p14:creationId xmlns:p14="http://schemas.microsoft.com/office/powerpoint/2010/main" val="892855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5816977"/>
          </a:xfrm>
          <a:prstGeom prst="rect">
            <a:avLst/>
          </a:prstGeom>
          <a:noFill/>
        </p:spPr>
        <p:txBody>
          <a:bodyPr wrap="square" rtlCol="0">
            <a:spAutoFit/>
          </a:bodyPr>
          <a:lstStyle/>
          <a:p>
            <a:r>
              <a:rPr lang="en-GB" sz="3600" b="1" dirty="0"/>
              <a:t>Faith of the Patriarchs</a:t>
            </a:r>
          </a:p>
          <a:p>
            <a:endParaRPr lang="en-GB" sz="2800" dirty="0"/>
          </a:p>
          <a:p>
            <a:r>
              <a:rPr lang="en-GB" sz="2800" b="1" dirty="0"/>
              <a:t>Hebrews 11</a:t>
            </a:r>
            <a:r>
              <a:rPr lang="en-GB" sz="2800" dirty="0"/>
              <a:t> </a:t>
            </a:r>
            <a:r>
              <a:rPr lang="en-GB" sz="2800" baseline="30000" dirty="0"/>
              <a:t>8</a:t>
            </a:r>
            <a:r>
              <a:rPr lang="en-GB" sz="2800" dirty="0">
                <a:solidFill>
                  <a:srgbClr val="FF0000"/>
                </a:solidFill>
              </a:rPr>
              <a:t>Faith</a:t>
            </a:r>
            <a:r>
              <a:rPr lang="en-GB" sz="2800" dirty="0"/>
              <a:t> motivated Abraham to obey God’s call and leave the familiar to discover the territory he was destined to inherit from God.… his eyes of </a:t>
            </a:r>
            <a:r>
              <a:rPr lang="en-GB" sz="2800" dirty="0">
                <a:solidFill>
                  <a:srgbClr val="FF0000"/>
                </a:solidFill>
              </a:rPr>
              <a:t>faith</a:t>
            </a:r>
            <a:r>
              <a:rPr lang="en-GB" sz="2800" dirty="0"/>
              <a:t> were set on the city with unshakeable foundations…</a:t>
            </a:r>
          </a:p>
          <a:p>
            <a:endParaRPr lang="en-GB" sz="2800" dirty="0"/>
          </a:p>
          <a:p>
            <a:r>
              <a:rPr lang="en-GB" sz="2800" dirty="0"/>
              <a:t>Sarah’s </a:t>
            </a:r>
            <a:r>
              <a:rPr lang="en-GB" sz="2800" dirty="0">
                <a:solidFill>
                  <a:srgbClr val="FF0000"/>
                </a:solidFill>
              </a:rPr>
              <a:t>faith</a:t>
            </a:r>
            <a:r>
              <a:rPr lang="en-GB" sz="2800" dirty="0"/>
              <a:t> embraced God’s miracle power to conceive even though she was barren…. </a:t>
            </a:r>
          </a:p>
          <a:p>
            <a:endParaRPr lang="en-GB" sz="2800" dirty="0"/>
          </a:p>
          <a:p>
            <a:r>
              <a:rPr lang="en-GB" sz="2800" dirty="0"/>
              <a:t>… these heroes all died still clinging to their </a:t>
            </a:r>
            <a:r>
              <a:rPr lang="en-GB" sz="2800" dirty="0">
                <a:solidFill>
                  <a:srgbClr val="FF0000"/>
                </a:solidFill>
              </a:rPr>
              <a:t>faith</a:t>
            </a:r>
            <a:r>
              <a:rPr lang="en-GB" sz="2800" dirty="0"/>
              <a:t>, not even receiving all that had been promised them. But they saw beyond the horizon….</a:t>
            </a:r>
          </a:p>
        </p:txBody>
      </p:sp>
    </p:spTree>
    <p:extLst>
      <p:ext uri="{BB962C8B-B14F-4D97-AF65-F5344CB8AC3E}">
        <p14:creationId xmlns:p14="http://schemas.microsoft.com/office/powerpoint/2010/main" val="1076550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4524315"/>
          </a:xfrm>
          <a:prstGeom prst="rect">
            <a:avLst/>
          </a:prstGeom>
          <a:noFill/>
        </p:spPr>
        <p:txBody>
          <a:bodyPr wrap="square" rtlCol="0">
            <a:spAutoFit/>
          </a:bodyPr>
          <a:lstStyle/>
          <a:p>
            <a:r>
              <a:rPr lang="en-GB" sz="3600" b="1" dirty="0"/>
              <a:t>Perfection – together in fullness of faith</a:t>
            </a:r>
          </a:p>
          <a:p>
            <a:endParaRPr lang="en-GB" sz="2800" dirty="0"/>
          </a:p>
          <a:p>
            <a:r>
              <a:rPr lang="en-GB" sz="2800" b="1" dirty="0"/>
              <a:t>Hebrews 11</a:t>
            </a:r>
            <a:r>
              <a:rPr lang="en-GB" sz="2800" dirty="0"/>
              <a:t> </a:t>
            </a:r>
            <a:r>
              <a:rPr lang="en-GB" sz="2800" baseline="30000" dirty="0"/>
              <a:t>39</a:t>
            </a:r>
            <a:r>
              <a:rPr lang="en-GB" sz="2800" dirty="0"/>
              <a:t>These were the true heroes, commended for their </a:t>
            </a:r>
            <a:r>
              <a:rPr lang="en-GB" sz="2800" dirty="0">
                <a:solidFill>
                  <a:srgbClr val="FF0000"/>
                </a:solidFill>
              </a:rPr>
              <a:t>faith,</a:t>
            </a:r>
            <a:r>
              <a:rPr lang="en-GB" sz="2800" dirty="0"/>
              <a:t> yet they lived in hope without receiving the fullness of what was promised them. </a:t>
            </a:r>
            <a:r>
              <a:rPr lang="en-GB" sz="2800" baseline="30000" dirty="0"/>
              <a:t>40</a:t>
            </a:r>
            <a:r>
              <a:rPr lang="en-GB" sz="2800" dirty="0"/>
              <a:t>But now God has invited us to live in something better than what they had – faith’s fullness! This is so that they could be brought along to finished perfection </a:t>
            </a:r>
            <a:r>
              <a:rPr lang="en-GB" sz="2800" dirty="0">
                <a:solidFill>
                  <a:srgbClr val="FF0000"/>
                </a:solidFill>
              </a:rPr>
              <a:t>alongside of us.</a:t>
            </a:r>
          </a:p>
          <a:p>
            <a:endParaRPr lang="en-GB" sz="2800" dirty="0">
              <a:solidFill>
                <a:srgbClr val="FF0000"/>
              </a:solidFill>
            </a:endParaRPr>
          </a:p>
          <a:p>
            <a:endParaRPr lang="en-GB" sz="2800" dirty="0"/>
          </a:p>
        </p:txBody>
      </p:sp>
    </p:spTree>
    <p:extLst>
      <p:ext uri="{BB962C8B-B14F-4D97-AF65-F5344CB8AC3E}">
        <p14:creationId xmlns:p14="http://schemas.microsoft.com/office/powerpoint/2010/main" val="25329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4955203"/>
          </a:xfrm>
          <a:prstGeom prst="rect">
            <a:avLst/>
          </a:prstGeom>
          <a:noFill/>
        </p:spPr>
        <p:txBody>
          <a:bodyPr wrap="square" rtlCol="0">
            <a:spAutoFit/>
          </a:bodyPr>
          <a:lstStyle/>
          <a:p>
            <a:r>
              <a:rPr lang="en-GB" sz="3600" b="1" dirty="0"/>
              <a:t>How can we grow in our faith?</a:t>
            </a:r>
          </a:p>
          <a:p>
            <a:endParaRPr lang="en-GB" sz="2800" dirty="0"/>
          </a:p>
          <a:p>
            <a:pPr marL="457200" indent="-457200">
              <a:buFont typeface="Arial" panose="020B0604020202020204" pitchFamily="34" charset="0"/>
              <a:buChar char="•"/>
            </a:pPr>
            <a:r>
              <a:rPr lang="en-GB" sz="2800" dirty="0"/>
              <a:t>Exercise it! Ask for help </a:t>
            </a:r>
          </a:p>
          <a:p>
            <a:pPr marL="457200" indent="-457200">
              <a:buFont typeface="Arial" panose="020B0604020202020204" pitchFamily="34" charset="0"/>
              <a:buChar char="•"/>
            </a:pPr>
            <a:r>
              <a:rPr lang="en-GB" sz="2800" dirty="0"/>
              <a:t>My sheep hear my voice – listen!</a:t>
            </a:r>
          </a:p>
          <a:p>
            <a:pPr marL="457200" indent="-457200">
              <a:buFont typeface="Arial" panose="020B0604020202020204" pitchFamily="34" charset="0"/>
              <a:buChar char="•"/>
            </a:pPr>
            <a:r>
              <a:rPr lang="en-GB" sz="2800" dirty="0"/>
              <a:t>Remember that obedience usually comes before understanding</a:t>
            </a:r>
          </a:p>
          <a:p>
            <a:pPr marL="457200" indent="-457200">
              <a:buFont typeface="Arial" panose="020B0604020202020204" pitchFamily="34" charset="0"/>
              <a:buChar char="•"/>
            </a:pPr>
            <a:r>
              <a:rPr lang="en-GB" sz="2800" dirty="0"/>
              <a:t>Exercise patience – God is in control. Psalm 2</a:t>
            </a:r>
          </a:p>
          <a:p>
            <a:pPr marL="457200" indent="-457200">
              <a:buFont typeface="Arial" panose="020B0604020202020204" pitchFamily="34" charset="0"/>
              <a:buChar char="•"/>
            </a:pPr>
            <a:r>
              <a:rPr lang="en-GB" sz="2800" dirty="0"/>
              <a:t>Pray for tangible outcomes, real things. Ask, seek, knock.</a:t>
            </a:r>
          </a:p>
          <a:p>
            <a:pPr marL="457200" indent="-457200">
              <a:buFont typeface="Arial" panose="020B0604020202020204" pitchFamily="34" charset="0"/>
              <a:buChar char="•"/>
            </a:pPr>
            <a:r>
              <a:rPr lang="en-GB" sz="2800" dirty="0"/>
              <a:t>Hang out with the faithful</a:t>
            </a:r>
          </a:p>
          <a:p>
            <a:pPr marL="457200" indent="-457200">
              <a:buFont typeface="Arial" panose="020B0604020202020204" pitchFamily="34" charset="0"/>
              <a:buChar char="•"/>
            </a:pPr>
            <a:r>
              <a:rPr lang="en-GB" sz="2800" dirty="0"/>
              <a:t>Hear the faithful testimony of the giants.</a:t>
            </a:r>
          </a:p>
          <a:p>
            <a:pPr marL="457200" indent="-457200">
              <a:buFont typeface="Arial" panose="020B0604020202020204" pitchFamily="34" charset="0"/>
              <a:buChar char="•"/>
            </a:pPr>
            <a:endParaRPr lang="en-GB" sz="2800" dirty="0"/>
          </a:p>
          <a:p>
            <a:endParaRPr lang="en-GB" sz="2800" dirty="0"/>
          </a:p>
        </p:txBody>
      </p:sp>
    </p:spTree>
    <p:extLst>
      <p:ext uri="{BB962C8B-B14F-4D97-AF65-F5344CB8AC3E}">
        <p14:creationId xmlns:p14="http://schemas.microsoft.com/office/powerpoint/2010/main" val="474813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ina Asher-Smith">
            <a:extLst>
              <a:ext uri="{FF2B5EF4-FFF2-40B4-BE49-F238E27FC236}">
                <a16:creationId xmlns:a16="http://schemas.microsoft.com/office/drawing/2014/main" id="{4C4697F6-CAE7-DE40-839C-C4B077F57D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8222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09" y="356460"/>
            <a:ext cx="10817818" cy="4401205"/>
          </a:xfrm>
          <a:prstGeom prst="rect">
            <a:avLst/>
          </a:prstGeom>
          <a:noFill/>
        </p:spPr>
        <p:txBody>
          <a:bodyPr wrap="square" rtlCol="0">
            <a:spAutoFit/>
          </a:bodyPr>
          <a:lstStyle/>
          <a:p>
            <a:r>
              <a:rPr lang="en-GB" sz="2800" b="1" dirty="0"/>
              <a:t>Hebrews 12</a:t>
            </a:r>
            <a:r>
              <a:rPr lang="en-GB" sz="2800" dirty="0"/>
              <a:t> Therefore, since we are surrounded by such a great cloud of witnesses, let us throw off everything that hinders and the sin that so easily entangles. And let us run with perseverance the race marked out for us, </a:t>
            </a:r>
            <a:r>
              <a:rPr lang="en-GB" sz="2800" baseline="30000" dirty="0"/>
              <a:t>2 </a:t>
            </a:r>
            <a:r>
              <a:rPr lang="en-GB" sz="2800" dirty="0">
                <a:solidFill>
                  <a:srgbClr val="FF0000"/>
                </a:solidFill>
              </a:rPr>
              <a:t>fixing our eyes on Jesus, the pioneer and perfecter of faith.</a:t>
            </a:r>
          </a:p>
          <a:p>
            <a:endParaRPr lang="en-GB" sz="2800" dirty="0">
              <a:solidFill>
                <a:srgbClr val="FF0000"/>
              </a:solidFill>
            </a:endParaRPr>
          </a:p>
          <a:p>
            <a:endParaRPr lang="en-GB" sz="2800" dirty="0">
              <a:solidFill>
                <a:srgbClr val="FF0000"/>
              </a:solidFill>
            </a:endParaRPr>
          </a:p>
          <a:p>
            <a:r>
              <a:rPr lang="en-GB" sz="2800" b="1" dirty="0"/>
              <a:t>We were created to leave a mark on the lives and world around us! Let us walk together in faith, hope and love (1 Cor 13) to see the Kingdom come in our day, on earth as it is in heaven!</a:t>
            </a:r>
            <a:endParaRPr lang="en-GB" sz="2800" dirty="0">
              <a:solidFill>
                <a:srgbClr val="FF0000"/>
              </a:solidFill>
            </a:endParaRPr>
          </a:p>
          <a:p>
            <a:endParaRPr lang="en-GB" sz="2800" dirty="0"/>
          </a:p>
        </p:txBody>
      </p:sp>
    </p:spTree>
    <p:extLst>
      <p:ext uri="{BB962C8B-B14F-4D97-AF65-F5344CB8AC3E}">
        <p14:creationId xmlns:p14="http://schemas.microsoft.com/office/powerpoint/2010/main" val="4144342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5816977"/>
          </a:xfrm>
          <a:prstGeom prst="rect">
            <a:avLst/>
          </a:prstGeom>
          <a:noFill/>
        </p:spPr>
        <p:txBody>
          <a:bodyPr wrap="square" rtlCol="0">
            <a:spAutoFit/>
          </a:bodyPr>
          <a:lstStyle/>
          <a:p>
            <a:r>
              <a:rPr lang="en-GB" sz="3600" b="1" dirty="0"/>
              <a:t>Righteous Living – by faith</a:t>
            </a:r>
          </a:p>
          <a:p>
            <a:endParaRPr lang="en-GB" sz="2800" b="1" dirty="0"/>
          </a:p>
          <a:p>
            <a:r>
              <a:rPr lang="en-GB" sz="2800" b="1" dirty="0"/>
              <a:t>Hebrews 10</a:t>
            </a:r>
            <a:r>
              <a:rPr lang="en-GB" sz="2800" dirty="0"/>
              <a:t>: </a:t>
            </a:r>
            <a:r>
              <a:rPr lang="en-GB" sz="2800" baseline="30000" dirty="0"/>
              <a:t>38</a:t>
            </a:r>
            <a:r>
              <a:rPr lang="en-GB" sz="2800" dirty="0"/>
              <a:t>”My righteous ones will live by [from my] </a:t>
            </a:r>
            <a:r>
              <a:rPr lang="en-GB" sz="2800" dirty="0">
                <a:solidFill>
                  <a:srgbClr val="FF0000"/>
                </a:solidFill>
              </a:rPr>
              <a:t>faith</a:t>
            </a:r>
            <a:r>
              <a:rPr lang="en-GB" sz="2800" dirty="0"/>
              <a:t>. But if fear holds them back, my soul is not content with them!”</a:t>
            </a:r>
          </a:p>
          <a:p>
            <a:endParaRPr lang="en-GB" sz="2800" dirty="0"/>
          </a:p>
          <a:p>
            <a:r>
              <a:rPr lang="en-GB" sz="2800" baseline="30000" dirty="0"/>
              <a:t>39</a:t>
            </a:r>
            <a:r>
              <a:rPr lang="en-GB" sz="2800" dirty="0"/>
              <a:t>But we are certainly not those who are held back by fear and perish [go to waste]; we are among those who have </a:t>
            </a:r>
            <a:r>
              <a:rPr lang="en-GB" sz="2800" dirty="0">
                <a:solidFill>
                  <a:srgbClr val="FF0000"/>
                </a:solidFill>
              </a:rPr>
              <a:t>faith</a:t>
            </a:r>
            <a:r>
              <a:rPr lang="en-GB" sz="2800" dirty="0"/>
              <a:t> and experience true life!”</a:t>
            </a:r>
          </a:p>
          <a:p>
            <a:endParaRPr lang="en-GB" sz="2800" dirty="0"/>
          </a:p>
          <a:p>
            <a:r>
              <a:rPr lang="en-GB" sz="2800" b="1" dirty="0"/>
              <a:t>Hebrews 11: </a:t>
            </a:r>
            <a:r>
              <a:rPr lang="en-GB" sz="2800" baseline="30000" dirty="0"/>
              <a:t>6</a:t>
            </a:r>
            <a:r>
              <a:rPr lang="en-GB" sz="2800" dirty="0"/>
              <a:t>And without faith living within us it would be impossible to please God.</a:t>
            </a:r>
          </a:p>
          <a:p>
            <a:endParaRPr lang="en-GB" sz="2800" dirty="0"/>
          </a:p>
          <a:p>
            <a:r>
              <a:rPr lang="en-GB" sz="2800" dirty="0"/>
              <a:t>[From: The Passion Translation]</a:t>
            </a:r>
          </a:p>
        </p:txBody>
      </p:sp>
    </p:spTree>
    <p:extLst>
      <p:ext uri="{BB962C8B-B14F-4D97-AF65-F5344CB8AC3E}">
        <p14:creationId xmlns:p14="http://schemas.microsoft.com/office/powerpoint/2010/main" val="1381528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a:extLst>
              <a:ext uri="{FF2B5EF4-FFF2-40B4-BE49-F238E27FC236}">
                <a16:creationId xmlns:a16="http://schemas.microsoft.com/office/drawing/2014/main" id="{D7F4999D-141C-1D41-8D7A-C3E4CE2AE5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36063"/>
            <a:ext cx="12192000" cy="68219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1114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228882" cy="3046988"/>
          </a:xfrm>
          <a:prstGeom prst="rect">
            <a:avLst/>
          </a:prstGeom>
          <a:noFill/>
        </p:spPr>
        <p:txBody>
          <a:bodyPr wrap="square" rtlCol="0">
            <a:spAutoFit/>
          </a:bodyPr>
          <a:lstStyle/>
          <a:p>
            <a:r>
              <a:rPr lang="en-GB" sz="3600" b="1" dirty="0"/>
              <a:t>Recap</a:t>
            </a:r>
            <a:r>
              <a:rPr lang="en-GB" sz="3600" b="1" i="1" dirty="0"/>
              <a:t>:</a:t>
            </a:r>
          </a:p>
          <a:p>
            <a:endParaRPr lang="en-GB" sz="2800" b="1" dirty="0"/>
          </a:p>
          <a:p>
            <a:pPr marL="457200" indent="-457200">
              <a:buFont typeface="Arial" panose="020B0604020202020204" pitchFamily="34" charset="0"/>
              <a:buChar char="•"/>
            </a:pPr>
            <a:r>
              <a:rPr lang="en-GB" sz="3200" b="1" dirty="0"/>
              <a:t>Jesus Christ – a greater person</a:t>
            </a:r>
          </a:p>
          <a:p>
            <a:pPr marL="457200" indent="-457200">
              <a:buFont typeface="Arial" panose="020B0604020202020204" pitchFamily="34" charset="0"/>
              <a:buChar char="•"/>
            </a:pPr>
            <a:r>
              <a:rPr lang="en-GB" sz="3200" b="1" dirty="0"/>
              <a:t>Jesus Christ – a greater priest</a:t>
            </a:r>
          </a:p>
          <a:p>
            <a:pPr marL="457200" indent="-457200">
              <a:buFont typeface="Arial" panose="020B0604020202020204" pitchFamily="34" charset="0"/>
              <a:buChar char="•"/>
            </a:pPr>
            <a:r>
              <a:rPr lang="en-GB" sz="3200" b="1" dirty="0"/>
              <a:t>Jesus Christ – a perfect sacrifice</a:t>
            </a:r>
          </a:p>
          <a:p>
            <a:pPr marL="457200" indent="-457200">
              <a:buFont typeface="Arial" panose="020B0604020202020204" pitchFamily="34" charset="0"/>
              <a:buChar char="•"/>
            </a:pPr>
            <a:r>
              <a:rPr lang="en-GB" sz="3200" b="1" dirty="0"/>
              <a:t>Jesus Christ – a greater tabernacle/temple</a:t>
            </a:r>
          </a:p>
        </p:txBody>
      </p:sp>
    </p:spTree>
    <p:extLst>
      <p:ext uri="{BB962C8B-B14F-4D97-AF65-F5344CB8AC3E}">
        <p14:creationId xmlns:p14="http://schemas.microsoft.com/office/powerpoint/2010/main" val="38101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228882" cy="4031873"/>
          </a:xfrm>
          <a:prstGeom prst="rect">
            <a:avLst/>
          </a:prstGeom>
          <a:noFill/>
        </p:spPr>
        <p:txBody>
          <a:bodyPr wrap="square" rtlCol="0">
            <a:spAutoFit/>
          </a:bodyPr>
          <a:lstStyle/>
          <a:p>
            <a:r>
              <a:rPr lang="en-GB" sz="3600" b="1" dirty="0"/>
              <a:t>What Faith is </a:t>
            </a:r>
            <a:r>
              <a:rPr lang="en-GB" sz="3600" b="1" i="1" dirty="0"/>
              <a:t>not:</a:t>
            </a:r>
          </a:p>
          <a:p>
            <a:endParaRPr lang="en-GB" sz="2800" b="1" dirty="0"/>
          </a:p>
          <a:p>
            <a:pPr marL="457200" indent="-457200">
              <a:buFont typeface="Arial" panose="020B0604020202020204" pitchFamily="34" charset="0"/>
              <a:buChar char="•"/>
            </a:pPr>
            <a:r>
              <a:rPr lang="en-GB" sz="3200" b="1" dirty="0"/>
              <a:t>Blind optimism</a:t>
            </a:r>
          </a:p>
          <a:p>
            <a:pPr marL="457200" indent="-457200">
              <a:buFont typeface="Arial" panose="020B0604020202020204" pitchFamily="34" charset="0"/>
              <a:buChar char="•"/>
            </a:pPr>
            <a:r>
              <a:rPr lang="en-GB" sz="3200" b="1" dirty="0"/>
              <a:t>Manufactured ‘hope so’ feeling</a:t>
            </a:r>
          </a:p>
          <a:p>
            <a:pPr marL="457200" indent="-457200">
              <a:buFont typeface="Arial" panose="020B0604020202020204" pitchFamily="34" charset="0"/>
              <a:buChar char="•"/>
            </a:pPr>
            <a:r>
              <a:rPr lang="en-GB" sz="3200" b="1" dirty="0"/>
              <a:t>Intellectual agreement with a doctrine</a:t>
            </a:r>
          </a:p>
          <a:p>
            <a:pPr marL="457200" indent="-457200">
              <a:buFont typeface="Arial" panose="020B0604020202020204" pitchFamily="34" charset="0"/>
              <a:buChar char="•"/>
            </a:pPr>
            <a:r>
              <a:rPr lang="en-GB" sz="3200" b="1" dirty="0"/>
              <a:t>Believing in the </a:t>
            </a:r>
            <a:r>
              <a:rPr lang="en-GB" sz="3200" b="1" u="sng" dirty="0"/>
              <a:t>unknown</a:t>
            </a:r>
            <a:r>
              <a:rPr lang="en-GB" sz="3200" b="1" dirty="0"/>
              <a:t> in spite of evidence = superstition</a:t>
            </a:r>
          </a:p>
          <a:p>
            <a:pPr marL="457200" indent="-457200">
              <a:buFont typeface="Arial" panose="020B0604020202020204" pitchFamily="34" charset="0"/>
              <a:buChar char="•"/>
            </a:pPr>
            <a:r>
              <a:rPr lang="en-GB" sz="3200" b="1" dirty="0"/>
              <a:t>Asking for frivolities…</a:t>
            </a:r>
            <a:endParaRPr lang="en-GB" sz="3200" dirty="0"/>
          </a:p>
        </p:txBody>
      </p:sp>
    </p:spTree>
    <p:extLst>
      <p:ext uri="{BB962C8B-B14F-4D97-AF65-F5344CB8AC3E}">
        <p14:creationId xmlns:p14="http://schemas.microsoft.com/office/powerpoint/2010/main" val="4152538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228882" cy="5940088"/>
          </a:xfrm>
          <a:prstGeom prst="rect">
            <a:avLst/>
          </a:prstGeom>
          <a:noFill/>
        </p:spPr>
        <p:txBody>
          <a:bodyPr wrap="square" rtlCol="0">
            <a:spAutoFit/>
          </a:bodyPr>
          <a:lstStyle/>
          <a:p>
            <a:r>
              <a:rPr lang="en-GB" sz="3600" b="1" dirty="0"/>
              <a:t>Faith in Action</a:t>
            </a:r>
          </a:p>
          <a:p>
            <a:endParaRPr lang="en-GB" sz="2800" b="1" dirty="0"/>
          </a:p>
          <a:p>
            <a:r>
              <a:rPr lang="en-GB" sz="2800" b="1" dirty="0" err="1"/>
              <a:t>Heb</a:t>
            </a:r>
            <a:r>
              <a:rPr lang="en-GB" sz="2800" b="1" dirty="0"/>
              <a:t> 11:</a:t>
            </a:r>
            <a:r>
              <a:rPr lang="en-GB" sz="2800" dirty="0"/>
              <a:t>  </a:t>
            </a:r>
            <a:r>
              <a:rPr lang="en-GB" sz="2800" baseline="30000" dirty="0"/>
              <a:t>1</a:t>
            </a:r>
            <a:r>
              <a:rPr lang="en-GB" sz="2800" dirty="0"/>
              <a:t>Now </a:t>
            </a:r>
            <a:r>
              <a:rPr lang="en-GB" sz="2800" dirty="0">
                <a:solidFill>
                  <a:srgbClr val="FF0000"/>
                </a:solidFill>
              </a:rPr>
              <a:t>faith</a:t>
            </a:r>
            <a:r>
              <a:rPr lang="en-GB" sz="2800" dirty="0"/>
              <a:t> is </a:t>
            </a:r>
            <a:r>
              <a:rPr lang="en-GB" sz="2800" b="1" dirty="0"/>
              <a:t>confidence</a:t>
            </a:r>
            <a:r>
              <a:rPr lang="en-GB" sz="2800" dirty="0"/>
              <a:t> in what we hope for and assurance about what we </a:t>
            </a:r>
            <a:r>
              <a:rPr lang="en-GB" sz="2800" b="1" dirty="0"/>
              <a:t>do not see</a:t>
            </a:r>
            <a:r>
              <a:rPr lang="en-GB" sz="2800" dirty="0"/>
              <a:t>. </a:t>
            </a:r>
            <a:r>
              <a:rPr lang="en-GB" sz="2800" baseline="30000" dirty="0"/>
              <a:t>2 </a:t>
            </a:r>
            <a:r>
              <a:rPr lang="en-GB" sz="2800" dirty="0"/>
              <a:t>This is what the ancients were commended for.</a:t>
            </a:r>
          </a:p>
          <a:p>
            <a:endParaRPr lang="en-GB" sz="2800" dirty="0"/>
          </a:p>
          <a:p>
            <a:r>
              <a:rPr lang="en-GB" sz="2800" baseline="30000" dirty="0"/>
              <a:t>3 </a:t>
            </a:r>
            <a:r>
              <a:rPr lang="en-GB" sz="2800" dirty="0"/>
              <a:t>By </a:t>
            </a:r>
            <a:r>
              <a:rPr lang="en-GB" sz="2800" dirty="0">
                <a:solidFill>
                  <a:srgbClr val="FF0000"/>
                </a:solidFill>
              </a:rPr>
              <a:t>faith</a:t>
            </a:r>
            <a:r>
              <a:rPr lang="en-GB" sz="2800" dirty="0"/>
              <a:t> we understand that the universe was formed at God’s command, so that what is seen was not made out of what was visible.</a:t>
            </a:r>
          </a:p>
          <a:p>
            <a:endParaRPr lang="en-GB" sz="2800" i="1" dirty="0"/>
          </a:p>
          <a:p>
            <a:r>
              <a:rPr lang="en-GB" sz="2800" b="1" i="1" dirty="0"/>
              <a:t>“True Bible faith is confident obedience to God’s Word in spite of circumstances and consequences” </a:t>
            </a:r>
          </a:p>
          <a:p>
            <a:r>
              <a:rPr lang="en-GB" sz="2800" i="1" dirty="0"/>
              <a:t>				</a:t>
            </a:r>
            <a:r>
              <a:rPr lang="en-GB" sz="2800" dirty="0"/>
              <a:t>[Warren </a:t>
            </a:r>
            <a:r>
              <a:rPr lang="en-GB" sz="2800" dirty="0" err="1"/>
              <a:t>Wiersbe</a:t>
            </a:r>
            <a:r>
              <a:rPr lang="en-GB" sz="2800" dirty="0"/>
              <a:t>, Hebrews, Be Confident]</a:t>
            </a:r>
          </a:p>
        </p:txBody>
      </p:sp>
    </p:spTree>
    <p:extLst>
      <p:ext uri="{BB962C8B-B14F-4D97-AF65-F5344CB8AC3E}">
        <p14:creationId xmlns:p14="http://schemas.microsoft.com/office/powerpoint/2010/main" val="1554768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228882" cy="5509200"/>
          </a:xfrm>
          <a:prstGeom prst="rect">
            <a:avLst/>
          </a:prstGeom>
          <a:noFill/>
        </p:spPr>
        <p:txBody>
          <a:bodyPr wrap="square" rtlCol="0">
            <a:spAutoFit/>
          </a:bodyPr>
          <a:lstStyle/>
          <a:p>
            <a:r>
              <a:rPr lang="en-GB" sz="3600" b="1" dirty="0"/>
              <a:t>What Faith is:</a:t>
            </a:r>
          </a:p>
          <a:p>
            <a:endParaRPr lang="en-GB" sz="2800" b="1" dirty="0"/>
          </a:p>
          <a:p>
            <a:pPr marL="457200" indent="-457200">
              <a:buFont typeface="Arial" panose="020B0604020202020204" pitchFamily="34" charset="0"/>
              <a:buChar char="•"/>
            </a:pPr>
            <a:r>
              <a:rPr lang="en-GB" sz="3200" b="1" dirty="0"/>
              <a:t>Based on hearing God’s Word (Romans 10:17)</a:t>
            </a:r>
          </a:p>
          <a:p>
            <a:pPr marL="457200" indent="-457200">
              <a:buFont typeface="Arial" panose="020B0604020202020204" pitchFamily="34" charset="0"/>
              <a:buChar char="•"/>
            </a:pPr>
            <a:r>
              <a:rPr lang="en-GB" sz="3200" b="1" dirty="0"/>
              <a:t>A firm foundation (KJV translates ’confidence’ as ‘substance’)</a:t>
            </a:r>
          </a:p>
          <a:p>
            <a:pPr marL="457200" indent="-457200">
              <a:buFont typeface="Arial" panose="020B0604020202020204" pitchFamily="34" charset="0"/>
              <a:buChar char="•"/>
            </a:pPr>
            <a:r>
              <a:rPr lang="en-GB" sz="3200" b="1" dirty="0"/>
              <a:t>Being sure of the unseen (as opposed to the unknown)</a:t>
            </a:r>
          </a:p>
          <a:p>
            <a:pPr marL="914400" lvl="1" indent="-457200">
              <a:buFont typeface="Courier New" panose="02070309020205020404" pitchFamily="49" charset="0"/>
              <a:buChar char="o"/>
            </a:pPr>
            <a:r>
              <a:rPr lang="en-GB" sz="3200" b="1" dirty="0"/>
              <a:t>Things that have not yet happened (things hoped for)</a:t>
            </a:r>
          </a:p>
          <a:p>
            <a:pPr marL="914400" lvl="1" indent="-457200">
              <a:buFont typeface="Courier New" panose="02070309020205020404" pitchFamily="49" charset="0"/>
              <a:buChar char="o"/>
            </a:pPr>
            <a:r>
              <a:rPr lang="en-GB" sz="3200" b="1" dirty="0"/>
              <a:t>Things that cannot be seen (no-one has ever seen God – 1 John 4:12)</a:t>
            </a:r>
          </a:p>
          <a:p>
            <a:pPr marL="457200" indent="-457200">
              <a:buFont typeface="Arial" panose="020B0604020202020204" pitchFamily="34" charset="0"/>
              <a:buChar char="•"/>
            </a:pPr>
            <a:r>
              <a:rPr lang="en-GB" sz="3200" b="1" dirty="0"/>
              <a:t>Caught, not taught</a:t>
            </a:r>
          </a:p>
          <a:p>
            <a:pPr marL="457200" indent="-457200">
              <a:buFont typeface="Arial" panose="020B0604020202020204" pitchFamily="34" charset="0"/>
              <a:buChar char="•"/>
            </a:pPr>
            <a:r>
              <a:rPr lang="en-GB" sz="3200" b="1" dirty="0"/>
              <a:t>Like a muscle, needs exercising</a:t>
            </a:r>
            <a:endParaRPr lang="en-GB" sz="3200" dirty="0"/>
          </a:p>
        </p:txBody>
      </p:sp>
    </p:spTree>
    <p:extLst>
      <p:ext uri="{BB962C8B-B14F-4D97-AF65-F5344CB8AC3E}">
        <p14:creationId xmlns:p14="http://schemas.microsoft.com/office/powerpoint/2010/main" val="3905937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2800767"/>
          </a:xfrm>
          <a:prstGeom prst="rect">
            <a:avLst/>
          </a:prstGeom>
          <a:noFill/>
        </p:spPr>
        <p:txBody>
          <a:bodyPr wrap="square" rtlCol="0">
            <a:spAutoFit/>
          </a:bodyPr>
          <a:lstStyle/>
          <a:p>
            <a:r>
              <a:rPr lang="en-GB" sz="3600" b="1" dirty="0"/>
              <a:t>Faith Exercised through Worship</a:t>
            </a:r>
          </a:p>
          <a:p>
            <a:endParaRPr lang="en-GB" sz="2800" dirty="0"/>
          </a:p>
          <a:p>
            <a:r>
              <a:rPr lang="en-GB" sz="2800" b="1" dirty="0"/>
              <a:t>Hebrews 11</a:t>
            </a:r>
            <a:r>
              <a:rPr lang="en-GB" sz="2800" dirty="0"/>
              <a:t> </a:t>
            </a:r>
            <a:r>
              <a:rPr lang="en-GB" sz="2800" baseline="30000" dirty="0"/>
              <a:t>4</a:t>
            </a:r>
            <a:r>
              <a:rPr lang="en-GB" sz="2800" dirty="0">
                <a:solidFill>
                  <a:srgbClr val="FF0000"/>
                </a:solidFill>
              </a:rPr>
              <a:t>Faith</a:t>
            </a:r>
            <a:r>
              <a:rPr lang="en-GB" sz="2800" dirty="0"/>
              <a:t> moved Abel to choose a more acceptable sacrifice to offer than his brother Cain, and God declared him righteous because of his offering. </a:t>
            </a:r>
            <a:r>
              <a:rPr lang="en-GB" sz="2800" dirty="0">
                <a:solidFill>
                  <a:srgbClr val="FF0000"/>
                </a:solidFill>
              </a:rPr>
              <a:t>By his faith</a:t>
            </a:r>
            <a:r>
              <a:rPr lang="en-GB" sz="2800" dirty="0"/>
              <a:t>, Abel still speaks instruction to us today, even though he is long dead.</a:t>
            </a:r>
          </a:p>
        </p:txBody>
      </p:sp>
    </p:spTree>
    <p:extLst>
      <p:ext uri="{BB962C8B-B14F-4D97-AF65-F5344CB8AC3E}">
        <p14:creationId xmlns:p14="http://schemas.microsoft.com/office/powerpoint/2010/main" val="915366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4524315"/>
          </a:xfrm>
          <a:prstGeom prst="rect">
            <a:avLst/>
          </a:prstGeom>
          <a:noFill/>
        </p:spPr>
        <p:txBody>
          <a:bodyPr wrap="square" rtlCol="0">
            <a:spAutoFit/>
          </a:bodyPr>
          <a:lstStyle/>
          <a:p>
            <a:r>
              <a:rPr lang="en-GB" sz="3600" b="1" dirty="0"/>
              <a:t>Faith Exercised through Walking</a:t>
            </a:r>
          </a:p>
          <a:p>
            <a:endParaRPr lang="en-GB" sz="2800" dirty="0"/>
          </a:p>
          <a:p>
            <a:r>
              <a:rPr lang="en-GB" sz="2800" b="1" dirty="0"/>
              <a:t>Hebrews 11</a:t>
            </a:r>
            <a:r>
              <a:rPr lang="en-GB" sz="2800" dirty="0"/>
              <a:t> </a:t>
            </a:r>
            <a:r>
              <a:rPr lang="en-GB" sz="2800" baseline="30000" dirty="0"/>
              <a:t>5</a:t>
            </a:r>
            <a:r>
              <a:rPr lang="en-GB" sz="2800" dirty="0">
                <a:solidFill>
                  <a:srgbClr val="FF0000"/>
                </a:solidFill>
              </a:rPr>
              <a:t>Faith</a:t>
            </a:r>
            <a:r>
              <a:rPr lang="en-GB" sz="2800" dirty="0"/>
              <a:t> translated Enoch from this life and he was taken up into heaven! He never had to experience death; he just disappeared from this world because God promoted him. For before he was translated into the heavenly realm his life had become a pleasure to God. </a:t>
            </a:r>
          </a:p>
          <a:p>
            <a:endParaRPr lang="en-GB" sz="2800" dirty="0"/>
          </a:p>
          <a:p>
            <a:r>
              <a:rPr lang="en-GB" sz="2800" baseline="30000" dirty="0"/>
              <a:t>6</a:t>
            </a:r>
            <a:r>
              <a:rPr lang="en-GB" sz="2800" dirty="0">
                <a:solidFill>
                  <a:srgbClr val="FF0000"/>
                </a:solidFill>
              </a:rPr>
              <a:t>And without faith living within us it would be impossible to please God</a:t>
            </a:r>
            <a:r>
              <a:rPr lang="en-GB" sz="2800" dirty="0"/>
              <a:t>.</a:t>
            </a:r>
          </a:p>
        </p:txBody>
      </p:sp>
    </p:spTree>
    <p:extLst>
      <p:ext uri="{BB962C8B-B14F-4D97-AF65-F5344CB8AC3E}">
        <p14:creationId xmlns:p14="http://schemas.microsoft.com/office/powerpoint/2010/main" val="2940525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1382</TotalTime>
  <Words>259</Words>
  <Application>Microsoft Macintosh PowerPoint</Application>
  <PresentationFormat>Widescreen</PresentationFormat>
  <Paragraphs>77</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Courier New</vt:lpstr>
      <vt:lpstr>Times New Roman</vt:lpstr>
      <vt:lpstr>Office Theme</vt:lpstr>
      <vt:lpstr>HEBREWS עברית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James Goodman</dc:creator>
  <cp:lastModifiedBy>James Goodman</cp:lastModifiedBy>
  <cp:revision>91</cp:revision>
  <dcterms:created xsi:type="dcterms:W3CDTF">2019-05-11T21:54:09Z</dcterms:created>
  <dcterms:modified xsi:type="dcterms:W3CDTF">2019-10-06T15:47:29Z</dcterms:modified>
</cp:coreProperties>
</file>