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9" r:id="rId4"/>
    <p:sldId id="258" r:id="rId5"/>
    <p:sldId id="260" r:id="rId6"/>
    <p:sldId id="262" r:id="rId7"/>
    <p:sldId id="261" r:id="rId8"/>
    <p:sldId id="263" r:id="rId9"/>
    <p:sldId id="264" r:id="rId10"/>
    <p:sldId id="265" r:id="rId11"/>
    <p:sldId id="266" r:id="rId12"/>
    <p:sldId id="267" r:id="rId13"/>
    <p:sldId id="274" r:id="rId14"/>
    <p:sldId id="268" r:id="rId15"/>
    <p:sldId id="269" r:id="rId16"/>
    <p:sldId id="270" r:id="rId17"/>
    <p:sldId id="271"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71" autoAdjust="0"/>
  </p:normalViewPr>
  <p:slideViewPr>
    <p:cSldViewPr showGuides="1">
      <p:cViewPr>
        <p:scale>
          <a:sx n="66" d="100"/>
          <a:sy n="66" d="100"/>
        </p:scale>
        <p:origin x="-288" y="-792"/>
      </p:cViewPr>
      <p:guideLst>
        <p:guide orient="horz" pos="61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8E75A1-4477-48C6-A0D6-A73019665B46}" type="datetimeFigureOut">
              <a:rPr lang="en-GB" smtClean="0"/>
              <a:t>15/09/2019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8AC8C7-103E-44EF-8E74-D7967CBDDA68}" type="slidenum">
              <a:rPr lang="en-GB" smtClean="0"/>
              <a:t>‹#›</a:t>
            </a:fld>
            <a:endParaRPr lang="en-GB"/>
          </a:p>
        </p:txBody>
      </p:sp>
    </p:spTree>
    <p:extLst>
      <p:ext uri="{BB962C8B-B14F-4D97-AF65-F5344CB8AC3E}">
        <p14:creationId xmlns:p14="http://schemas.microsoft.com/office/powerpoint/2010/main" val="98998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8AC8C7-103E-44EF-8E74-D7967CBDDA68}" type="slidenum">
              <a:rPr lang="en-GB" smtClean="0"/>
              <a:t>1</a:t>
            </a:fld>
            <a:endParaRPr lang="en-GB"/>
          </a:p>
        </p:txBody>
      </p:sp>
    </p:spTree>
    <p:extLst>
      <p:ext uri="{BB962C8B-B14F-4D97-AF65-F5344CB8AC3E}">
        <p14:creationId xmlns:p14="http://schemas.microsoft.com/office/powerpoint/2010/main" val="108668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8AC8C7-103E-44EF-8E74-D7967CBDDA68}" type="slidenum">
              <a:rPr lang="en-GB" smtClean="0"/>
              <a:t>10</a:t>
            </a:fld>
            <a:endParaRPr lang="en-GB"/>
          </a:p>
        </p:txBody>
      </p:sp>
    </p:spTree>
    <p:extLst>
      <p:ext uri="{BB962C8B-B14F-4D97-AF65-F5344CB8AC3E}">
        <p14:creationId xmlns:p14="http://schemas.microsoft.com/office/powerpoint/2010/main" val="2845660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8AC8C7-103E-44EF-8E74-D7967CBDDA68}" type="slidenum">
              <a:rPr lang="en-GB" smtClean="0"/>
              <a:t>11</a:t>
            </a:fld>
            <a:endParaRPr lang="en-GB"/>
          </a:p>
        </p:txBody>
      </p:sp>
    </p:spTree>
    <p:extLst>
      <p:ext uri="{BB962C8B-B14F-4D97-AF65-F5344CB8AC3E}">
        <p14:creationId xmlns:p14="http://schemas.microsoft.com/office/powerpoint/2010/main" val="4106619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8AC8C7-103E-44EF-8E74-D7967CBDDA68}" type="slidenum">
              <a:rPr lang="en-GB" smtClean="0"/>
              <a:t>12</a:t>
            </a:fld>
            <a:endParaRPr lang="en-GB"/>
          </a:p>
        </p:txBody>
      </p:sp>
    </p:spTree>
    <p:extLst>
      <p:ext uri="{BB962C8B-B14F-4D97-AF65-F5344CB8AC3E}">
        <p14:creationId xmlns:p14="http://schemas.microsoft.com/office/powerpoint/2010/main" val="2040319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8AC8C7-103E-44EF-8E74-D7967CBDDA68}" type="slidenum">
              <a:rPr lang="en-GB" smtClean="0"/>
              <a:t>13</a:t>
            </a:fld>
            <a:endParaRPr lang="en-GB"/>
          </a:p>
        </p:txBody>
      </p:sp>
    </p:spTree>
    <p:extLst>
      <p:ext uri="{BB962C8B-B14F-4D97-AF65-F5344CB8AC3E}">
        <p14:creationId xmlns:p14="http://schemas.microsoft.com/office/powerpoint/2010/main" val="1299782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8AC8C7-103E-44EF-8E74-D7967CBDDA68}" type="slidenum">
              <a:rPr lang="en-GB" smtClean="0"/>
              <a:t>14</a:t>
            </a:fld>
            <a:endParaRPr lang="en-GB"/>
          </a:p>
        </p:txBody>
      </p:sp>
    </p:spTree>
    <p:extLst>
      <p:ext uri="{BB962C8B-B14F-4D97-AF65-F5344CB8AC3E}">
        <p14:creationId xmlns:p14="http://schemas.microsoft.com/office/powerpoint/2010/main" val="1617052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8AC8C7-103E-44EF-8E74-D7967CBDDA68}" type="slidenum">
              <a:rPr lang="en-GB" smtClean="0"/>
              <a:t>15</a:t>
            </a:fld>
            <a:endParaRPr lang="en-GB"/>
          </a:p>
        </p:txBody>
      </p:sp>
    </p:spTree>
    <p:extLst>
      <p:ext uri="{BB962C8B-B14F-4D97-AF65-F5344CB8AC3E}">
        <p14:creationId xmlns:p14="http://schemas.microsoft.com/office/powerpoint/2010/main" val="3744231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8AC8C7-103E-44EF-8E74-D7967CBDDA68}" type="slidenum">
              <a:rPr lang="en-GB" smtClean="0"/>
              <a:t>16</a:t>
            </a:fld>
            <a:endParaRPr lang="en-GB"/>
          </a:p>
        </p:txBody>
      </p:sp>
    </p:spTree>
    <p:extLst>
      <p:ext uri="{BB962C8B-B14F-4D97-AF65-F5344CB8AC3E}">
        <p14:creationId xmlns:p14="http://schemas.microsoft.com/office/powerpoint/2010/main" val="3231362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8AC8C7-103E-44EF-8E74-D7967CBDDA68}" type="slidenum">
              <a:rPr lang="en-GB" smtClean="0"/>
              <a:t>17</a:t>
            </a:fld>
            <a:endParaRPr lang="en-GB"/>
          </a:p>
        </p:txBody>
      </p:sp>
    </p:spTree>
    <p:extLst>
      <p:ext uri="{BB962C8B-B14F-4D97-AF65-F5344CB8AC3E}">
        <p14:creationId xmlns:p14="http://schemas.microsoft.com/office/powerpoint/2010/main" val="1782129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8AC8C7-103E-44EF-8E74-D7967CBDDA68}" type="slidenum">
              <a:rPr lang="en-GB" smtClean="0"/>
              <a:t>18</a:t>
            </a:fld>
            <a:endParaRPr lang="en-GB"/>
          </a:p>
        </p:txBody>
      </p:sp>
    </p:spTree>
    <p:extLst>
      <p:ext uri="{BB962C8B-B14F-4D97-AF65-F5344CB8AC3E}">
        <p14:creationId xmlns:p14="http://schemas.microsoft.com/office/powerpoint/2010/main" val="2848284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8AC8C7-103E-44EF-8E74-D7967CBDDA68}" type="slidenum">
              <a:rPr lang="en-GB" smtClean="0"/>
              <a:t>19</a:t>
            </a:fld>
            <a:endParaRPr lang="en-GB"/>
          </a:p>
        </p:txBody>
      </p:sp>
    </p:spTree>
    <p:extLst>
      <p:ext uri="{BB962C8B-B14F-4D97-AF65-F5344CB8AC3E}">
        <p14:creationId xmlns:p14="http://schemas.microsoft.com/office/powerpoint/2010/main" val="2162693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8AC8C7-103E-44EF-8E74-D7967CBDDA68}" type="slidenum">
              <a:rPr lang="en-GB" smtClean="0"/>
              <a:t>2</a:t>
            </a:fld>
            <a:endParaRPr lang="en-GB"/>
          </a:p>
        </p:txBody>
      </p:sp>
    </p:spTree>
    <p:extLst>
      <p:ext uri="{BB962C8B-B14F-4D97-AF65-F5344CB8AC3E}">
        <p14:creationId xmlns:p14="http://schemas.microsoft.com/office/powerpoint/2010/main" val="2601565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8AC8C7-103E-44EF-8E74-D7967CBDDA68}" type="slidenum">
              <a:rPr lang="en-GB" smtClean="0"/>
              <a:t>3</a:t>
            </a:fld>
            <a:endParaRPr lang="en-GB"/>
          </a:p>
        </p:txBody>
      </p:sp>
    </p:spTree>
    <p:extLst>
      <p:ext uri="{BB962C8B-B14F-4D97-AF65-F5344CB8AC3E}">
        <p14:creationId xmlns:p14="http://schemas.microsoft.com/office/powerpoint/2010/main" val="2101150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8AC8C7-103E-44EF-8E74-D7967CBDDA68}" type="slidenum">
              <a:rPr lang="en-GB" smtClean="0"/>
              <a:t>4</a:t>
            </a:fld>
            <a:endParaRPr lang="en-GB"/>
          </a:p>
        </p:txBody>
      </p:sp>
    </p:spTree>
    <p:extLst>
      <p:ext uri="{BB962C8B-B14F-4D97-AF65-F5344CB8AC3E}">
        <p14:creationId xmlns:p14="http://schemas.microsoft.com/office/powerpoint/2010/main" val="604537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8AC8C7-103E-44EF-8E74-D7967CBDDA68}" type="slidenum">
              <a:rPr lang="en-GB" smtClean="0"/>
              <a:t>5</a:t>
            </a:fld>
            <a:endParaRPr lang="en-GB"/>
          </a:p>
        </p:txBody>
      </p:sp>
    </p:spTree>
    <p:extLst>
      <p:ext uri="{BB962C8B-B14F-4D97-AF65-F5344CB8AC3E}">
        <p14:creationId xmlns:p14="http://schemas.microsoft.com/office/powerpoint/2010/main" val="19346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8AC8C7-103E-44EF-8E74-D7967CBDDA68}" type="slidenum">
              <a:rPr lang="en-GB" smtClean="0"/>
              <a:t>6</a:t>
            </a:fld>
            <a:endParaRPr lang="en-GB"/>
          </a:p>
        </p:txBody>
      </p:sp>
    </p:spTree>
    <p:extLst>
      <p:ext uri="{BB962C8B-B14F-4D97-AF65-F5344CB8AC3E}">
        <p14:creationId xmlns:p14="http://schemas.microsoft.com/office/powerpoint/2010/main" val="1299782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8AC8C7-103E-44EF-8E74-D7967CBDDA68}" type="slidenum">
              <a:rPr lang="en-GB" smtClean="0"/>
              <a:t>7</a:t>
            </a:fld>
            <a:endParaRPr lang="en-GB"/>
          </a:p>
        </p:txBody>
      </p:sp>
    </p:spTree>
    <p:extLst>
      <p:ext uri="{BB962C8B-B14F-4D97-AF65-F5344CB8AC3E}">
        <p14:creationId xmlns:p14="http://schemas.microsoft.com/office/powerpoint/2010/main" val="4126597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8AC8C7-103E-44EF-8E74-D7967CBDDA68}" type="slidenum">
              <a:rPr lang="en-GB" smtClean="0"/>
              <a:t>8</a:t>
            </a:fld>
            <a:endParaRPr lang="en-GB"/>
          </a:p>
        </p:txBody>
      </p:sp>
    </p:spTree>
    <p:extLst>
      <p:ext uri="{BB962C8B-B14F-4D97-AF65-F5344CB8AC3E}">
        <p14:creationId xmlns:p14="http://schemas.microsoft.com/office/powerpoint/2010/main" val="3385413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D8AC8C7-103E-44EF-8E74-D7967CBDDA68}" type="slidenum">
              <a:rPr lang="en-GB" smtClean="0"/>
              <a:t>9</a:t>
            </a:fld>
            <a:endParaRPr lang="en-GB"/>
          </a:p>
        </p:txBody>
      </p:sp>
    </p:spTree>
    <p:extLst>
      <p:ext uri="{BB962C8B-B14F-4D97-AF65-F5344CB8AC3E}">
        <p14:creationId xmlns:p14="http://schemas.microsoft.com/office/powerpoint/2010/main" val="2771857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6D80FE4-F018-489D-9800-F6FFA7C8743F}" type="datetimeFigureOut">
              <a:rPr lang="en-GB" smtClean="0"/>
              <a:t>15/09/2019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42AAF0-629A-4745-BF42-27F6B66FF3E9}" type="slidenum">
              <a:rPr lang="en-GB" smtClean="0"/>
              <a:t>‹#›</a:t>
            </a:fld>
            <a:endParaRPr lang="en-GB"/>
          </a:p>
        </p:txBody>
      </p:sp>
    </p:spTree>
    <p:extLst>
      <p:ext uri="{BB962C8B-B14F-4D97-AF65-F5344CB8AC3E}">
        <p14:creationId xmlns:p14="http://schemas.microsoft.com/office/powerpoint/2010/main" val="2008545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D80FE4-F018-489D-9800-F6FFA7C8743F}" type="datetimeFigureOut">
              <a:rPr lang="en-GB" smtClean="0"/>
              <a:t>15/09/2019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42AAF0-629A-4745-BF42-27F6B66FF3E9}" type="slidenum">
              <a:rPr lang="en-GB" smtClean="0"/>
              <a:t>‹#›</a:t>
            </a:fld>
            <a:endParaRPr lang="en-GB"/>
          </a:p>
        </p:txBody>
      </p:sp>
    </p:spTree>
    <p:extLst>
      <p:ext uri="{BB962C8B-B14F-4D97-AF65-F5344CB8AC3E}">
        <p14:creationId xmlns:p14="http://schemas.microsoft.com/office/powerpoint/2010/main" val="3629858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D80FE4-F018-489D-9800-F6FFA7C8743F}" type="datetimeFigureOut">
              <a:rPr lang="en-GB" smtClean="0"/>
              <a:t>15/09/2019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42AAF0-629A-4745-BF42-27F6B66FF3E9}" type="slidenum">
              <a:rPr lang="en-GB" smtClean="0"/>
              <a:t>‹#›</a:t>
            </a:fld>
            <a:endParaRPr lang="en-GB"/>
          </a:p>
        </p:txBody>
      </p:sp>
    </p:spTree>
    <p:extLst>
      <p:ext uri="{BB962C8B-B14F-4D97-AF65-F5344CB8AC3E}">
        <p14:creationId xmlns:p14="http://schemas.microsoft.com/office/powerpoint/2010/main" val="3566349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6D80FE4-F018-489D-9800-F6FFA7C8743F}" type="datetimeFigureOut">
              <a:rPr lang="en-GB" smtClean="0"/>
              <a:t>15/09/2019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42AAF0-629A-4745-BF42-27F6B66FF3E9}" type="slidenum">
              <a:rPr lang="en-GB" smtClean="0"/>
              <a:t>‹#›</a:t>
            </a:fld>
            <a:endParaRPr lang="en-GB"/>
          </a:p>
        </p:txBody>
      </p:sp>
    </p:spTree>
    <p:extLst>
      <p:ext uri="{BB962C8B-B14F-4D97-AF65-F5344CB8AC3E}">
        <p14:creationId xmlns:p14="http://schemas.microsoft.com/office/powerpoint/2010/main" val="1462276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80FE4-F018-489D-9800-F6FFA7C8743F}" type="datetimeFigureOut">
              <a:rPr lang="en-GB" smtClean="0"/>
              <a:t>15/09/2019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42AAF0-629A-4745-BF42-27F6B66FF3E9}" type="slidenum">
              <a:rPr lang="en-GB" smtClean="0"/>
              <a:t>‹#›</a:t>
            </a:fld>
            <a:endParaRPr lang="en-GB"/>
          </a:p>
        </p:txBody>
      </p:sp>
    </p:spTree>
    <p:extLst>
      <p:ext uri="{BB962C8B-B14F-4D97-AF65-F5344CB8AC3E}">
        <p14:creationId xmlns:p14="http://schemas.microsoft.com/office/powerpoint/2010/main" val="207943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6D80FE4-F018-489D-9800-F6FFA7C8743F}" type="datetimeFigureOut">
              <a:rPr lang="en-GB" smtClean="0"/>
              <a:t>15/09/2019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42AAF0-629A-4745-BF42-27F6B66FF3E9}" type="slidenum">
              <a:rPr lang="en-GB" smtClean="0"/>
              <a:t>‹#›</a:t>
            </a:fld>
            <a:endParaRPr lang="en-GB"/>
          </a:p>
        </p:txBody>
      </p:sp>
    </p:spTree>
    <p:extLst>
      <p:ext uri="{BB962C8B-B14F-4D97-AF65-F5344CB8AC3E}">
        <p14:creationId xmlns:p14="http://schemas.microsoft.com/office/powerpoint/2010/main" val="841752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6D80FE4-F018-489D-9800-F6FFA7C8743F}" type="datetimeFigureOut">
              <a:rPr lang="en-GB" smtClean="0"/>
              <a:t>15/09/2019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42AAF0-629A-4745-BF42-27F6B66FF3E9}" type="slidenum">
              <a:rPr lang="en-GB" smtClean="0"/>
              <a:t>‹#›</a:t>
            </a:fld>
            <a:endParaRPr lang="en-GB"/>
          </a:p>
        </p:txBody>
      </p:sp>
    </p:spTree>
    <p:extLst>
      <p:ext uri="{BB962C8B-B14F-4D97-AF65-F5344CB8AC3E}">
        <p14:creationId xmlns:p14="http://schemas.microsoft.com/office/powerpoint/2010/main" val="379113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6D80FE4-F018-489D-9800-F6FFA7C8743F}" type="datetimeFigureOut">
              <a:rPr lang="en-GB" smtClean="0"/>
              <a:t>15/09/2019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42AAF0-629A-4745-BF42-27F6B66FF3E9}" type="slidenum">
              <a:rPr lang="en-GB" smtClean="0"/>
              <a:t>‹#›</a:t>
            </a:fld>
            <a:endParaRPr lang="en-GB"/>
          </a:p>
        </p:txBody>
      </p:sp>
    </p:spTree>
    <p:extLst>
      <p:ext uri="{BB962C8B-B14F-4D97-AF65-F5344CB8AC3E}">
        <p14:creationId xmlns:p14="http://schemas.microsoft.com/office/powerpoint/2010/main" val="1235938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80FE4-F018-489D-9800-F6FFA7C8743F}" type="datetimeFigureOut">
              <a:rPr lang="en-GB" smtClean="0"/>
              <a:t>15/09/2019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42AAF0-629A-4745-BF42-27F6B66FF3E9}" type="slidenum">
              <a:rPr lang="en-GB" smtClean="0"/>
              <a:t>‹#›</a:t>
            </a:fld>
            <a:endParaRPr lang="en-GB"/>
          </a:p>
        </p:txBody>
      </p:sp>
    </p:spTree>
    <p:extLst>
      <p:ext uri="{BB962C8B-B14F-4D97-AF65-F5344CB8AC3E}">
        <p14:creationId xmlns:p14="http://schemas.microsoft.com/office/powerpoint/2010/main" val="3392694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80FE4-F018-489D-9800-F6FFA7C8743F}" type="datetimeFigureOut">
              <a:rPr lang="en-GB" smtClean="0"/>
              <a:t>15/09/2019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42AAF0-629A-4745-BF42-27F6B66FF3E9}" type="slidenum">
              <a:rPr lang="en-GB" smtClean="0"/>
              <a:t>‹#›</a:t>
            </a:fld>
            <a:endParaRPr lang="en-GB"/>
          </a:p>
        </p:txBody>
      </p:sp>
    </p:spTree>
    <p:extLst>
      <p:ext uri="{BB962C8B-B14F-4D97-AF65-F5344CB8AC3E}">
        <p14:creationId xmlns:p14="http://schemas.microsoft.com/office/powerpoint/2010/main" val="348967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80FE4-F018-489D-9800-F6FFA7C8743F}" type="datetimeFigureOut">
              <a:rPr lang="en-GB" smtClean="0"/>
              <a:t>15/09/2019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42AAF0-629A-4745-BF42-27F6B66FF3E9}" type="slidenum">
              <a:rPr lang="en-GB" smtClean="0"/>
              <a:t>‹#›</a:t>
            </a:fld>
            <a:endParaRPr lang="en-GB"/>
          </a:p>
        </p:txBody>
      </p:sp>
    </p:spTree>
    <p:extLst>
      <p:ext uri="{BB962C8B-B14F-4D97-AF65-F5344CB8AC3E}">
        <p14:creationId xmlns:p14="http://schemas.microsoft.com/office/powerpoint/2010/main" val="135024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D80FE4-F018-489D-9800-F6FFA7C8743F}" type="datetimeFigureOut">
              <a:rPr lang="en-GB" smtClean="0"/>
              <a:t>15/09/2019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2AAF0-629A-4745-BF42-27F6B66FF3E9}" type="slidenum">
              <a:rPr lang="en-GB" smtClean="0"/>
              <a:t>‹#›</a:t>
            </a:fld>
            <a:endParaRPr lang="en-GB"/>
          </a:p>
        </p:txBody>
      </p:sp>
    </p:spTree>
    <p:extLst>
      <p:ext uri="{BB962C8B-B14F-4D97-AF65-F5344CB8AC3E}">
        <p14:creationId xmlns:p14="http://schemas.microsoft.com/office/powerpoint/2010/main" val="2022533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85384"/>
          </a:xfrm>
          <a:prstGeom prst="rect">
            <a:avLst/>
          </a:prstGeom>
          <a:ln>
            <a:noFill/>
          </a:ln>
        </p:spPr>
      </p:pic>
      <p:sp>
        <p:nvSpPr>
          <p:cNvPr id="5" name="TextBox 4"/>
          <p:cNvSpPr txBox="1"/>
          <p:nvPr/>
        </p:nvSpPr>
        <p:spPr>
          <a:xfrm>
            <a:off x="23482" y="5229200"/>
            <a:ext cx="9144000" cy="1538883"/>
          </a:xfrm>
          <a:prstGeom prst="rect">
            <a:avLst/>
          </a:prstGeom>
          <a:noFill/>
        </p:spPr>
        <p:txBody>
          <a:bodyPr wrap="square" rtlCol="0">
            <a:spAutoFit/>
          </a:bodyPr>
          <a:lstStyle/>
          <a:p>
            <a:pPr algn="ctr"/>
            <a:r>
              <a:rPr lang="en-GB" sz="3200" dirty="0" smtClean="0">
                <a:solidFill>
                  <a:schemeClr val="bg1"/>
                </a:solidFill>
                <a:effectLst>
                  <a:outerShdw blurRad="38100" dist="38100" dir="2700000" algn="tl">
                    <a:srgbClr val="000000">
                      <a:alpha val="43137"/>
                    </a:srgbClr>
                  </a:outerShdw>
                </a:effectLst>
                <a:latin typeface="Bangle" panose="00000400000000000000" pitchFamily="2" charset="0"/>
              </a:rPr>
              <a:t>Luke 15:1-10</a:t>
            </a:r>
          </a:p>
          <a:p>
            <a:pPr algn="ctr"/>
            <a:endParaRPr lang="en-GB" sz="200" dirty="0" smtClean="0">
              <a:solidFill>
                <a:srgbClr val="FFFF00"/>
              </a:solidFill>
              <a:effectLst>
                <a:outerShdw blurRad="38100" dist="38100" dir="2700000" algn="tl">
                  <a:srgbClr val="000000">
                    <a:alpha val="43137"/>
                  </a:srgbClr>
                </a:outerShdw>
              </a:effectLst>
              <a:latin typeface="Bangle" panose="00000400000000000000" pitchFamily="2" charset="0"/>
            </a:endParaRPr>
          </a:p>
          <a:p>
            <a:pPr algn="ctr"/>
            <a:r>
              <a:rPr lang="en-GB" sz="6000" dirty="0" smtClean="0">
                <a:solidFill>
                  <a:srgbClr val="FFFF00"/>
                </a:solidFill>
                <a:effectLst>
                  <a:outerShdw blurRad="38100" dist="38100" dir="2700000" algn="tl">
                    <a:srgbClr val="000000">
                      <a:alpha val="43137"/>
                    </a:srgbClr>
                  </a:outerShdw>
                </a:effectLst>
                <a:latin typeface="Bangle" panose="00000400000000000000" pitchFamily="2" charset="0"/>
              </a:rPr>
              <a:t>The Lost and Found</a:t>
            </a:r>
          </a:p>
        </p:txBody>
      </p:sp>
    </p:spTree>
    <p:extLst>
      <p:ext uri="{BB962C8B-B14F-4D97-AF65-F5344CB8AC3E}">
        <p14:creationId xmlns:p14="http://schemas.microsoft.com/office/powerpoint/2010/main" val="3170057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944" y="631056"/>
            <a:ext cx="3302000" cy="3302000"/>
          </a:xfrm>
          <a:prstGeom prst="rect">
            <a:avLst/>
          </a:prstGeom>
        </p:spPr>
      </p:pic>
      <p:sp>
        <p:nvSpPr>
          <p:cNvPr id="3" name="TextBox 2"/>
          <p:cNvSpPr txBox="1"/>
          <p:nvPr/>
        </p:nvSpPr>
        <p:spPr>
          <a:xfrm>
            <a:off x="4067944" y="692696"/>
            <a:ext cx="4896544" cy="5632311"/>
          </a:xfrm>
          <a:prstGeom prst="rect">
            <a:avLst/>
          </a:prstGeom>
          <a:noFill/>
        </p:spPr>
        <p:txBody>
          <a:bodyPr wrap="square" rtlCol="0">
            <a:spAutoFit/>
          </a:bodyPr>
          <a:lstStyle/>
          <a:p>
            <a:pPr algn="ctr"/>
            <a:r>
              <a:rPr lang="en-GB" sz="3600" dirty="0" smtClean="0">
                <a:solidFill>
                  <a:srgbClr val="FFFF00"/>
                </a:solidFill>
                <a:latin typeface="Casablanca SF" pitchFamily="2" charset="0"/>
              </a:rPr>
              <a:t>Roman denarius</a:t>
            </a:r>
          </a:p>
          <a:p>
            <a:pPr algn="ctr"/>
            <a:endParaRPr lang="en-GB" sz="3600" dirty="0">
              <a:solidFill>
                <a:srgbClr val="FFFF00"/>
              </a:solidFill>
              <a:latin typeface="Casablanca SF" pitchFamily="2" charset="0"/>
            </a:endParaRPr>
          </a:p>
          <a:p>
            <a:pPr algn="ctr"/>
            <a:r>
              <a:rPr lang="en-GB" sz="3600" dirty="0" smtClean="0">
                <a:solidFill>
                  <a:srgbClr val="FFFF00"/>
                </a:solidFill>
                <a:latin typeface="Casablanca SF" pitchFamily="2" charset="0"/>
              </a:rPr>
              <a:t>=</a:t>
            </a:r>
          </a:p>
          <a:p>
            <a:pPr algn="ctr"/>
            <a:endParaRPr lang="en-GB" sz="3600" dirty="0">
              <a:solidFill>
                <a:srgbClr val="FFFF00"/>
              </a:solidFill>
              <a:latin typeface="Casablanca SF" pitchFamily="2" charset="0"/>
            </a:endParaRPr>
          </a:p>
          <a:p>
            <a:pPr algn="ctr"/>
            <a:r>
              <a:rPr lang="en-GB" sz="3600" dirty="0" smtClean="0">
                <a:solidFill>
                  <a:srgbClr val="FFFF00"/>
                </a:solidFill>
                <a:latin typeface="Casablanca SF" pitchFamily="2" charset="0"/>
              </a:rPr>
              <a:t>Greek drachma</a:t>
            </a:r>
          </a:p>
          <a:p>
            <a:endParaRPr lang="en-GB" sz="3600" dirty="0">
              <a:solidFill>
                <a:srgbClr val="FFFF00"/>
              </a:solidFill>
              <a:latin typeface="Casablanca SF" pitchFamily="2" charset="0"/>
            </a:endParaRPr>
          </a:p>
          <a:p>
            <a:endParaRPr lang="en-GB" sz="3600" dirty="0">
              <a:solidFill>
                <a:srgbClr val="FFFF00"/>
              </a:solidFill>
              <a:latin typeface="Casablanca SF" pitchFamily="2" charset="0"/>
            </a:endParaRPr>
          </a:p>
          <a:p>
            <a:r>
              <a:rPr lang="en-GB" sz="3600" dirty="0" smtClean="0">
                <a:solidFill>
                  <a:srgbClr val="FFFF00"/>
                </a:solidFill>
                <a:latin typeface="Casablanca SF" pitchFamily="2" charset="0"/>
              </a:rPr>
              <a:t>Roughly one day’s wage for a labourer</a:t>
            </a:r>
          </a:p>
          <a:p>
            <a:r>
              <a:rPr lang="en-GB" sz="3600" dirty="0" smtClean="0">
                <a:solidFill>
                  <a:srgbClr val="FFFF00"/>
                </a:solidFill>
                <a:latin typeface="Casablanca SF" pitchFamily="2" charset="0"/>
              </a:rPr>
              <a:t>(1</a:t>
            </a:r>
            <a:r>
              <a:rPr lang="en-GB" sz="3600" baseline="30000" dirty="0" smtClean="0">
                <a:solidFill>
                  <a:srgbClr val="FFFF00"/>
                </a:solidFill>
                <a:latin typeface="Casablanca SF" pitchFamily="2" charset="0"/>
              </a:rPr>
              <a:t>st</a:t>
            </a:r>
            <a:r>
              <a:rPr lang="en-GB" sz="3600" dirty="0" smtClean="0">
                <a:solidFill>
                  <a:srgbClr val="FFFF00"/>
                </a:solidFill>
                <a:latin typeface="Casablanca SF" pitchFamily="2" charset="0"/>
              </a:rPr>
              <a:t> century Palestine)</a:t>
            </a:r>
          </a:p>
        </p:txBody>
      </p:sp>
    </p:spTree>
    <p:extLst>
      <p:ext uri="{BB962C8B-B14F-4D97-AF65-F5344CB8AC3E}">
        <p14:creationId xmlns:p14="http://schemas.microsoft.com/office/powerpoint/2010/main" val="4196412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extBox 1"/>
          <p:cNvSpPr txBox="1"/>
          <p:nvPr/>
        </p:nvSpPr>
        <p:spPr>
          <a:xfrm>
            <a:off x="215516" y="2904147"/>
            <a:ext cx="8712968" cy="3170099"/>
          </a:xfrm>
          <a:prstGeom prst="rect">
            <a:avLst/>
          </a:prstGeom>
          <a:noFill/>
        </p:spPr>
        <p:txBody>
          <a:bodyPr wrap="square" rtlCol="0">
            <a:spAutoFit/>
          </a:bodyPr>
          <a:lstStyle/>
          <a:p>
            <a:r>
              <a:rPr lang="en-GB" sz="4000" dirty="0" smtClean="0">
                <a:solidFill>
                  <a:schemeClr val="bg1"/>
                </a:solidFill>
                <a:effectLst>
                  <a:outerShdw blurRad="38100" dist="38100" dir="2700000" algn="tl">
                    <a:srgbClr val="000000">
                      <a:alpha val="43137"/>
                    </a:srgbClr>
                  </a:outerShdw>
                </a:effectLst>
                <a:latin typeface="Casablanca SF" pitchFamily="2" charset="0"/>
              </a:rPr>
              <a:t>v4: </a:t>
            </a:r>
            <a:r>
              <a:rPr lang="en-GB" sz="4000" dirty="0" smtClean="0">
                <a:solidFill>
                  <a:srgbClr val="FFFF00"/>
                </a:solidFill>
                <a:effectLst>
                  <a:outerShdw blurRad="38100" dist="38100" dir="2700000" algn="tl">
                    <a:srgbClr val="000000">
                      <a:alpha val="43137"/>
                    </a:srgbClr>
                  </a:outerShdw>
                </a:effectLst>
                <a:latin typeface="Casablanca SF" pitchFamily="2" charset="0"/>
              </a:rPr>
              <a:t>‘Doesn’t he … go after the lost sheep until he finds it?</a:t>
            </a:r>
          </a:p>
          <a:p>
            <a:endParaRPr lang="en-GB" sz="4000" dirty="0">
              <a:solidFill>
                <a:srgbClr val="FFFF00"/>
              </a:solidFill>
              <a:effectLst>
                <a:outerShdw blurRad="38100" dist="38100" dir="2700000" algn="tl">
                  <a:srgbClr val="000000">
                    <a:alpha val="43137"/>
                  </a:srgbClr>
                </a:outerShdw>
              </a:effectLst>
              <a:latin typeface="Casablanca SF" pitchFamily="2" charset="0"/>
            </a:endParaRPr>
          </a:p>
          <a:p>
            <a:r>
              <a:rPr lang="en-GB" sz="4000" dirty="0" smtClean="0">
                <a:solidFill>
                  <a:schemeClr val="bg1"/>
                </a:solidFill>
                <a:effectLst>
                  <a:outerShdw blurRad="38100" dist="38100" dir="2700000" algn="tl">
                    <a:srgbClr val="000000">
                      <a:alpha val="43137"/>
                    </a:srgbClr>
                  </a:outerShdw>
                </a:effectLst>
                <a:latin typeface="Casablanca SF" pitchFamily="2" charset="0"/>
              </a:rPr>
              <a:t>v8: </a:t>
            </a:r>
            <a:r>
              <a:rPr lang="en-GB" sz="4000" dirty="0" smtClean="0">
                <a:solidFill>
                  <a:srgbClr val="FFFF00"/>
                </a:solidFill>
                <a:effectLst>
                  <a:outerShdw blurRad="38100" dist="38100" dir="2700000" algn="tl">
                    <a:srgbClr val="000000">
                      <a:alpha val="43137"/>
                    </a:srgbClr>
                  </a:outerShdw>
                </a:effectLst>
                <a:latin typeface="Casablanca SF" pitchFamily="2" charset="0"/>
              </a:rPr>
              <a:t>Doesn’t she … search carefully until she finds it?</a:t>
            </a:r>
          </a:p>
        </p:txBody>
      </p:sp>
      <p:sp>
        <p:nvSpPr>
          <p:cNvPr id="3" name="TextBox 2"/>
          <p:cNvSpPr txBox="1"/>
          <p:nvPr/>
        </p:nvSpPr>
        <p:spPr>
          <a:xfrm>
            <a:off x="215516" y="188640"/>
            <a:ext cx="8532948" cy="1015663"/>
          </a:xfrm>
          <a:prstGeom prst="rect">
            <a:avLst/>
          </a:prstGeom>
          <a:noFill/>
        </p:spPr>
        <p:txBody>
          <a:bodyPr wrap="square" rtlCol="0">
            <a:spAutoFit/>
          </a:bodyPr>
          <a:lstStyle/>
          <a:p>
            <a:r>
              <a:rPr lang="en-GB" sz="6000" dirty="0" smtClean="0">
                <a:solidFill>
                  <a:schemeClr val="bg1"/>
                </a:solidFill>
                <a:effectLst>
                  <a:outerShdw blurRad="38100" dist="38100" dir="2700000" algn="tl">
                    <a:srgbClr val="000000">
                      <a:alpha val="43137"/>
                    </a:srgbClr>
                  </a:outerShdw>
                </a:effectLst>
                <a:latin typeface="Sage" panose="020F0506050306020504" pitchFamily="34" charset="0"/>
              </a:rPr>
              <a:t>1. God doesn’t give up searching</a:t>
            </a:r>
            <a:endParaRPr lang="en-GB" sz="6000" dirty="0">
              <a:solidFill>
                <a:schemeClr val="bg1"/>
              </a:solidFill>
              <a:effectLst>
                <a:outerShdw blurRad="38100" dist="38100" dir="2700000" algn="tl">
                  <a:srgbClr val="000000">
                    <a:alpha val="43137"/>
                  </a:srgbClr>
                </a:outerShdw>
              </a:effectLst>
              <a:latin typeface="Sage" panose="020F0506050306020504" pitchFamily="34" charset="0"/>
            </a:endParaRPr>
          </a:p>
        </p:txBody>
      </p:sp>
    </p:spTree>
    <p:extLst>
      <p:ext uri="{BB962C8B-B14F-4D97-AF65-F5344CB8AC3E}">
        <p14:creationId xmlns:p14="http://schemas.microsoft.com/office/powerpoint/2010/main" val="428032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15516" y="260648"/>
            <a:ext cx="8712968" cy="5755422"/>
          </a:xfrm>
          <a:prstGeom prst="rect">
            <a:avLst/>
          </a:prstGeom>
          <a:noFill/>
        </p:spPr>
        <p:txBody>
          <a:bodyPr wrap="square" rtlCol="0">
            <a:spAutoFit/>
          </a:bodyPr>
          <a:lstStyle/>
          <a:p>
            <a:pPr algn="r"/>
            <a:r>
              <a:rPr lang="en-GB" sz="3200" dirty="0" smtClean="0">
                <a:solidFill>
                  <a:schemeClr val="bg1"/>
                </a:solidFill>
                <a:effectLst>
                  <a:outerShdw blurRad="38100" dist="38100" dir="2700000" algn="tl">
                    <a:srgbClr val="000000">
                      <a:alpha val="43137"/>
                    </a:srgbClr>
                  </a:outerShdw>
                </a:effectLst>
                <a:latin typeface="Casablanca SF" pitchFamily="2" charset="0"/>
              </a:rPr>
              <a:t>Psalm 139:1-4 (NIV)</a:t>
            </a:r>
          </a:p>
          <a:p>
            <a:pPr algn="r"/>
            <a:endParaRPr lang="en-GB" sz="1200" dirty="0" smtClean="0">
              <a:solidFill>
                <a:schemeClr val="bg1"/>
              </a:solidFill>
              <a:effectLst>
                <a:outerShdw blurRad="38100" dist="38100" dir="2700000" algn="tl">
                  <a:srgbClr val="000000">
                    <a:alpha val="43137"/>
                  </a:srgbClr>
                </a:outerShdw>
              </a:effectLst>
              <a:latin typeface="Casablanca SF" pitchFamily="2" charset="0"/>
            </a:endParaRPr>
          </a:p>
          <a:p>
            <a:r>
              <a:rPr lang="en-GB" sz="3600" dirty="0" smtClean="0">
                <a:solidFill>
                  <a:srgbClr val="FFFF00"/>
                </a:solidFill>
                <a:effectLst>
                  <a:outerShdw blurRad="38100" dist="38100" dir="2700000" algn="tl">
                    <a:srgbClr val="000000">
                      <a:alpha val="43137"/>
                    </a:srgbClr>
                  </a:outerShdw>
                </a:effectLst>
                <a:latin typeface="Casablanca SF" pitchFamily="2" charset="0"/>
              </a:rPr>
              <a:t>You have searched me, Lord, and you know me.</a:t>
            </a:r>
          </a:p>
          <a:p>
            <a:r>
              <a:rPr lang="en-GB" sz="3600" dirty="0" smtClean="0">
                <a:solidFill>
                  <a:srgbClr val="FFFF00"/>
                </a:solidFill>
                <a:effectLst>
                  <a:outerShdw blurRad="38100" dist="38100" dir="2700000" algn="tl">
                    <a:srgbClr val="000000">
                      <a:alpha val="43137"/>
                    </a:srgbClr>
                  </a:outerShdw>
                </a:effectLst>
                <a:latin typeface="Casablanca SF" pitchFamily="2" charset="0"/>
              </a:rPr>
              <a:t>You know when I sit and when I rise;  you perceive my thoughts from afar.</a:t>
            </a:r>
          </a:p>
          <a:p>
            <a:r>
              <a:rPr lang="en-GB" sz="3600" dirty="0" smtClean="0">
                <a:solidFill>
                  <a:srgbClr val="FFFF00"/>
                </a:solidFill>
                <a:effectLst>
                  <a:outerShdw blurRad="38100" dist="38100" dir="2700000" algn="tl">
                    <a:srgbClr val="000000">
                      <a:alpha val="43137"/>
                    </a:srgbClr>
                  </a:outerShdw>
                </a:effectLst>
                <a:latin typeface="Casablanca SF" pitchFamily="2" charset="0"/>
              </a:rPr>
              <a:t>You discern my going out and my lying down; you are familiar with all my ways.</a:t>
            </a:r>
          </a:p>
          <a:p>
            <a:r>
              <a:rPr lang="en-GB" sz="3600" dirty="0" smtClean="0">
                <a:solidFill>
                  <a:srgbClr val="FFFF00"/>
                </a:solidFill>
                <a:effectLst>
                  <a:outerShdw blurRad="38100" dist="38100" dir="2700000" algn="tl">
                    <a:srgbClr val="000000">
                      <a:alpha val="43137"/>
                    </a:srgbClr>
                  </a:outerShdw>
                </a:effectLst>
                <a:latin typeface="Casablanca SF" pitchFamily="2" charset="0"/>
              </a:rPr>
              <a:t>Before a word is on my tongue you, Lord, know it completely.</a:t>
            </a:r>
            <a:endParaRPr lang="en-GB" sz="4000" dirty="0" smtClean="0">
              <a:solidFill>
                <a:srgbClr val="FFFF00"/>
              </a:solidFill>
              <a:effectLst>
                <a:outerShdw blurRad="38100" dist="38100" dir="2700000" algn="tl">
                  <a:srgbClr val="000000">
                    <a:alpha val="43137"/>
                  </a:srgbClr>
                </a:outerShdw>
              </a:effectLst>
              <a:latin typeface="Casablanca SF" pitchFamily="2" charset="0"/>
            </a:endParaRPr>
          </a:p>
        </p:txBody>
      </p:sp>
    </p:spTree>
    <p:extLst>
      <p:ext uri="{BB962C8B-B14F-4D97-AF65-F5344CB8AC3E}">
        <p14:creationId xmlns:p14="http://schemas.microsoft.com/office/powerpoint/2010/main" val="3970664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497957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extBox 1"/>
          <p:cNvSpPr txBox="1"/>
          <p:nvPr/>
        </p:nvSpPr>
        <p:spPr>
          <a:xfrm>
            <a:off x="215516" y="2340163"/>
            <a:ext cx="8712968" cy="4216539"/>
          </a:xfrm>
          <a:prstGeom prst="rect">
            <a:avLst/>
          </a:prstGeom>
          <a:noFill/>
        </p:spPr>
        <p:txBody>
          <a:bodyPr wrap="square" rtlCol="0">
            <a:spAutoFit/>
          </a:bodyPr>
          <a:lstStyle/>
          <a:p>
            <a:r>
              <a:rPr lang="en-GB" sz="4000" dirty="0" smtClean="0">
                <a:solidFill>
                  <a:schemeClr val="bg1"/>
                </a:solidFill>
                <a:effectLst>
                  <a:outerShdw blurRad="38100" dist="38100" dir="2700000" algn="tl">
                    <a:srgbClr val="000000">
                      <a:alpha val="43137"/>
                    </a:srgbClr>
                  </a:outerShdw>
                </a:effectLst>
                <a:latin typeface="Casablanca SF" pitchFamily="2" charset="0"/>
              </a:rPr>
              <a:t>v6b: </a:t>
            </a:r>
            <a:r>
              <a:rPr lang="en-GB" sz="4000" dirty="0" smtClean="0">
                <a:solidFill>
                  <a:srgbClr val="FFFF00"/>
                </a:solidFill>
                <a:effectLst>
                  <a:outerShdw blurRad="38100" dist="38100" dir="2700000" algn="tl">
                    <a:srgbClr val="000000">
                      <a:alpha val="43137"/>
                    </a:srgbClr>
                  </a:outerShdw>
                </a:effectLst>
                <a:latin typeface="Casablanca SF" pitchFamily="2" charset="0"/>
              </a:rPr>
              <a:t>‘Then he calls his friends and neighbours together and says, “Rejoice with me; I have found my lost sheep.” ’ </a:t>
            </a:r>
            <a:endParaRPr lang="en-GB" sz="4000" dirty="0">
              <a:solidFill>
                <a:srgbClr val="FFFF00"/>
              </a:solidFill>
              <a:effectLst>
                <a:outerShdw blurRad="38100" dist="38100" dir="2700000" algn="tl">
                  <a:srgbClr val="000000">
                    <a:alpha val="43137"/>
                  </a:srgbClr>
                </a:outerShdw>
              </a:effectLst>
              <a:latin typeface="Casablanca SF" pitchFamily="2" charset="0"/>
            </a:endParaRPr>
          </a:p>
          <a:p>
            <a:endParaRPr lang="en-GB" sz="2800" dirty="0" smtClean="0">
              <a:solidFill>
                <a:schemeClr val="bg1"/>
              </a:solidFill>
              <a:effectLst>
                <a:outerShdw blurRad="38100" dist="38100" dir="2700000" algn="tl">
                  <a:srgbClr val="000000">
                    <a:alpha val="43137"/>
                  </a:srgbClr>
                </a:outerShdw>
              </a:effectLst>
              <a:latin typeface="Casablanca SF" pitchFamily="2" charset="0"/>
            </a:endParaRPr>
          </a:p>
          <a:p>
            <a:r>
              <a:rPr lang="en-GB" sz="4000" dirty="0" smtClean="0">
                <a:solidFill>
                  <a:schemeClr val="bg1"/>
                </a:solidFill>
                <a:effectLst>
                  <a:outerShdw blurRad="38100" dist="38100" dir="2700000" algn="tl">
                    <a:srgbClr val="000000">
                      <a:alpha val="43137"/>
                    </a:srgbClr>
                  </a:outerShdw>
                </a:effectLst>
                <a:latin typeface="Casablanca SF" pitchFamily="2" charset="0"/>
              </a:rPr>
              <a:t>v9:</a:t>
            </a:r>
            <a:r>
              <a:rPr lang="en-GB" sz="4000" dirty="0" smtClean="0">
                <a:solidFill>
                  <a:srgbClr val="FFFF00"/>
                </a:solidFill>
                <a:effectLst>
                  <a:outerShdw blurRad="38100" dist="38100" dir="2700000" algn="tl">
                    <a:srgbClr val="000000">
                      <a:alpha val="43137"/>
                    </a:srgbClr>
                  </a:outerShdw>
                </a:effectLst>
                <a:latin typeface="Casablanca SF" pitchFamily="2" charset="0"/>
              </a:rPr>
              <a:t> …“Rejoice with me; I have found my lost coin.”</a:t>
            </a:r>
          </a:p>
        </p:txBody>
      </p:sp>
      <p:sp>
        <p:nvSpPr>
          <p:cNvPr id="3" name="TextBox 2"/>
          <p:cNvSpPr txBox="1"/>
          <p:nvPr/>
        </p:nvSpPr>
        <p:spPr>
          <a:xfrm>
            <a:off x="215516" y="193864"/>
            <a:ext cx="8532948" cy="1938992"/>
          </a:xfrm>
          <a:prstGeom prst="rect">
            <a:avLst/>
          </a:prstGeom>
          <a:noFill/>
        </p:spPr>
        <p:txBody>
          <a:bodyPr wrap="square" rtlCol="0">
            <a:spAutoFit/>
          </a:bodyPr>
          <a:lstStyle/>
          <a:p>
            <a:r>
              <a:rPr lang="en-GB" sz="6000" dirty="0">
                <a:solidFill>
                  <a:schemeClr val="bg1"/>
                </a:solidFill>
                <a:effectLst>
                  <a:outerShdw blurRad="38100" dist="38100" dir="2700000" algn="tl">
                    <a:srgbClr val="000000">
                      <a:alpha val="43137"/>
                    </a:srgbClr>
                  </a:outerShdw>
                </a:effectLst>
                <a:latin typeface="Sage" panose="020F0506050306020504" pitchFamily="34" charset="0"/>
              </a:rPr>
              <a:t>2</a:t>
            </a:r>
            <a:r>
              <a:rPr lang="en-GB" sz="6000" dirty="0" smtClean="0">
                <a:solidFill>
                  <a:schemeClr val="bg1"/>
                </a:solidFill>
                <a:effectLst>
                  <a:outerShdw blurRad="38100" dist="38100" dir="2700000" algn="tl">
                    <a:srgbClr val="000000">
                      <a:alpha val="43137"/>
                    </a:srgbClr>
                  </a:outerShdw>
                </a:effectLst>
                <a:latin typeface="Sage" panose="020F0506050306020504" pitchFamily="34" charset="0"/>
              </a:rPr>
              <a:t>. Finding the lost is a cause for great celebration</a:t>
            </a:r>
            <a:endParaRPr lang="en-GB" sz="6000" dirty="0">
              <a:solidFill>
                <a:schemeClr val="bg1"/>
              </a:solidFill>
              <a:effectLst>
                <a:outerShdw blurRad="38100" dist="38100" dir="2700000" algn="tl">
                  <a:srgbClr val="000000">
                    <a:alpha val="43137"/>
                  </a:srgbClr>
                </a:outerShdw>
              </a:effectLst>
              <a:latin typeface="Sage" panose="020F0506050306020504" pitchFamily="34" charset="0"/>
            </a:endParaRPr>
          </a:p>
        </p:txBody>
      </p:sp>
    </p:spTree>
    <p:extLst>
      <p:ext uri="{BB962C8B-B14F-4D97-AF65-F5344CB8AC3E}">
        <p14:creationId xmlns:p14="http://schemas.microsoft.com/office/powerpoint/2010/main" val="51289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15516" y="260648"/>
            <a:ext cx="8712968" cy="6186309"/>
          </a:xfrm>
          <a:prstGeom prst="rect">
            <a:avLst/>
          </a:prstGeom>
          <a:noFill/>
        </p:spPr>
        <p:txBody>
          <a:bodyPr wrap="square" rtlCol="0">
            <a:spAutoFit/>
          </a:bodyPr>
          <a:lstStyle/>
          <a:p>
            <a:r>
              <a:rPr lang="en-GB" sz="3600" dirty="0" smtClean="0">
                <a:solidFill>
                  <a:schemeClr val="bg1"/>
                </a:solidFill>
                <a:effectLst>
                  <a:outerShdw blurRad="38100" dist="38100" dir="2700000" algn="tl">
                    <a:srgbClr val="000000">
                      <a:alpha val="43137"/>
                    </a:srgbClr>
                  </a:outerShdw>
                </a:effectLst>
                <a:latin typeface="Casablanca SF" pitchFamily="2" charset="0"/>
              </a:rPr>
              <a:t>v7: </a:t>
            </a:r>
            <a:r>
              <a:rPr lang="en-GB" sz="3600" dirty="0" smtClean="0">
                <a:solidFill>
                  <a:srgbClr val="FFFF00"/>
                </a:solidFill>
                <a:effectLst>
                  <a:outerShdw blurRad="38100" dist="38100" dir="2700000" algn="tl">
                    <a:srgbClr val="000000">
                      <a:alpha val="43137"/>
                    </a:srgbClr>
                  </a:outerShdw>
                </a:effectLst>
                <a:latin typeface="Casablanca SF" pitchFamily="2" charset="0"/>
              </a:rPr>
              <a:t>‘I tell you that in the same way there will be more rejoicing in heaven over one sinner who repents than over ninety-nine righteous people who do not need to repent.’ </a:t>
            </a:r>
          </a:p>
          <a:p>
            <a:endParaRPr lang="en-GB" sz="3600" dirty="0" smtClean="0">
              <a:solidFill>
                <a:schemeClr val="bg1"/>
              </a:solidFill>
              <a:effectLst>
                <a:outerShdw blurRad="38100" dist="38100" dir="2700000" algn="tl">
                  <a:srgbClr val="000000">
                    <a:alpha val="43137"/>
                  </a:srgbClr>
                </a:outerShdw>
              </a:effectLst>
              <a:latin typeface="Casablanca SF" pitchFamily="2" charset="0"/>
            </a:endParaRPr>
          </a:p>
          <a:p>
            <a:endParaRPr lang="en-GB" sz="3600" dirty="0" smtClean="0">
              <a:solidFill>
                <a:schemeClr val="bg1"/>
              </a:solidFill>
              <a:effectLst>
                <a:outerShdw blurRad="38100" dist="38100" dir="2700000" algn="tl">
                  <a:srgbClr val="000000">
                    <a:alpha val="43137"/>
                  </a:srgbClr>
                </a:outerShdw>
              </a:effectLst>
              <a:latin typeface="Casablanca SF" pitchFamily="2" charset="0"/>
            </a:endParaRPr>
          </a:p>
          <a:p>
            <a:r>
              <a:rPr lang="en-GB" sz="3600" dirty="0" smtClean="0">
                <a:solidFill>
                  <a:schemeClr val="bg1"/>
                </a:solidFill>
                <a:effectLst>
                  <a:outerShdw blurRad="38100" dist="38100" dir="2700000" algn="tl">
                    <a:srgbClr val="000000">
                      <a:alpha val="43137"/>
                    </a:srgbClr>
                  </a:outerShdw>
                </a:effectLst>
                <a:latin typeface="Casablanca SF" pitchFamily="2" charset="0"/>
              </a:rPr>
              <a:t>v10: </a:t>
            </a:r>
            <a:r>
              <a:rPr lang="en-GB" sz="3600" dirty="0" smtClean="0">
                <a:solidFill>
                  <a:srgbClr val="FFFF00"/>
                </a:solidFill>
                <a:effectLst>
                  <a:outerShdw blurRad="38100" dist="38100" dir="2700000" algn="tl">
                    <a:srgbClr val="000000">
                      <a:alpha val="43137"/>
                    </a:srgbClr>
                  </a:outerShdw>
                </a:effectLst>
                <a:latin typeface="Casablanca SF" pitchFamily="2" charset="0"/>
              </a:rPr>
              <a:t>‘In the same way, I tell you, there is rejoicing in the presence of the angels of God over one sinner who repents.’</a:t>
            </a:r>
            <a:endParaRPr lang="en-GB" sz="4000" dirty="0" smtClean="0">
              <a:solidFill>
                <a:srgbClr val="FFFF00"/>
              </a:solidFill>
              <a:effectLst>
                <a:outerShdw blurRad="38100" dist="38100" dir="2700000" algn="tl">
                  <a:srgbClr val="000000">
                    <a:alpha val="43137"/>
                  </a:srgbClr>
                </a:outerShdw>
              </a:effectLst>
              <a:latin typeface="Casablanca SF" pitchFamily="2" charset="0"/>
            </a:endParaRPr>
          </a:p>
        </p:txBody>
      </p:sp>
    </p:spTree>
    <p:extLst>
      <p:ext uri="{BB962C8B-B14F-4D97-AF65-F5344CB8AC3E}">
        <p14:creationId xmlns:p14="http://schemas.microsoft.com/office/powerpoint/2010/main" val="2630793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4067944" y="404664"/>
            <a:ext cx="4896544" cy="5632311"/>
          </a:xfrm>
          <a:prstGeom prst="rect">
            <a:avLst/>
          </a:prstGeom>
          <a:noFill/>
        </p:spPr>
        <p:txBody>
          <a:bodyPr wrap="square" rtlCol="0">
            <a:spAutoFit/>
          </a:bodyPr>
          <a:lstStyle/>
          <a:p>
            <a:r>
              <a:rPr lang="en-GB" sz="7200" dirty="0" smtClean="0">
                <a:solidFill>
                  <a:srgbClr val="FFFF00"/>
                </a:solidFill>
                <a:latin typeface="Amienne" panose="04000508060000020003" pitchFamily="82" charset="0"/>
              </a:rPr>
              <a:t>“When you can’t run, you crawl. And when you can’t do that, you find someone to carry you”</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8" y="-27384"/>
            <a:ext cx="3600450" cy="6858000"/>
          </a:xfrm>
          <a:prstGeom prst="rect">
            <a:avLst/>
          </a:prstGeom>
        </p:spPr>
      </p:pic>
    </p:spTree>
    <p:extLst>
      <p:ext uri="{BB962C8B-B14F-4D97-AF65-F5344CB8AC3E}">
        <p14:creationId xmlns:p14="http://schemas.microsoft.com/office/powerpoint/2010/main" val="214394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extBox 1"/>
          <p:cNvSpPr txBox="1"/>
          <p:nvPr/>
        </p:nvSpPr>
        <p:spPr>
          <a:xfrm>
            <a:off x="215516" y="2340163"/>
            <a:ext cx="8712968" cy="4401205"/>
          </a:xfrm>
          <a:prstGeom prst="rect">
            <a:avLst/>
          </a:prstGeom>
          <a:noFill/>
        </p:spPr>
        <p:txBody>
          <a:bodyPr wrap="square" rtlCol="0">
            <a:spAutoFit/>
          </a:bodyPr>
          <a:lstStyle/>
          <a:p>
            <a:r>
              <a:rPr lang="en-GB" sz="4000" dirty="0" smtClean="0">
                <a:solidFill>
                  <a:schemeClr val="bg1"/>
                </a:solidFill>
                <a:effectLst>
                  <a:outerShdw blurRad="38100" dist="38100" dir="2700000" algn="tl">
                    <a:srgbClr val="000000">
                      <a:alpha val="43137"/>
                    </a:srgbClr>
                  </a:outerShdw>
                </a:effectLst>
                <a:latin typeface="Casablanca SF" pitchFamily="2" charset="0"/>
              </a:rPr>
              <a:t>v1-3: </a:t>
            </a:r>
            <a:r>
              <a:rPr lang="en-GB" sz="4000" dirty="0" smtClean="0">
                <a:solidFill>
                  <a:srgbClr val="FFFF00"/>
                </a:solidFill>
                <a:effectLst>
                  <a:outerShdw blurRad="38100" dist="38100" dir="2700000" algn="tl">
                    <a:srgbClr val="000000">
                      <a:alpha val="43137"/>
                    </a:srgbClr>
                  </a:outerShdw>
                </a:effectLst>
                <a:latin typeface="Casablanca SF" pitchFamily="2" charset="0"/>
              </a:rPr>
              <a:t>Now the tax collectors and sinners were all gathering round to hear Jesus. But the Pharisees and the teachers of the law muttered, ‘This man welcomes sinners, and eats with them.’ Then Jesus told them this parable:… </a:t>
            </a:r>
          </a:p>
        </p:txBody>
      </p:sp>
      <p:sp>
        <p:nvSpPr>
          <p:cNvPr id="3" name="TextBox 2"/>
          <p:cNvSpPr txBox="1"/>
          <p:nvPr/>
        </p:nvSpPr>
        <p:spPr>
          <a:xfrm>
            <a:off x="215516" y="193864"/>
            <a:ext cx="8532948" cy="1938992"/>
          </a:xfrm>
          <a:prstGeom prst="rect">
            <a:avLst/>
          </a:prstGeom>
          <a:noFill/>
        </p:spPr>
        <p:txBody>
          <a:bodyPr wrap="square" rtlCol="0">
            <a:spAutoFit/>
          </a:bodyPr>
          <a:lstStyle/>
          <a:p>
            <a:r>
              <a:rPr lang="en-GB" sz="6000" dirty="0" smtClean="0">
                <a:solidFill>
                  <a:schemeClr val="bg1"/>
                </a:solidFill>
                <a:effectLst>
                  <a:outerShdw blurRad="38100" dist="38100" dir="2700000" algn="tl">
                    <a:srgbClr val="000000">
                      <a:alpha val="43137"/>
                    </a:srgbClr>
                  </a:outerShdw>
                </a:effectLst>
                <a:latin typeface="Sage" panose="020F0506050306020504" pitchFamily="34" charset="0"/>
              </a:rPr>
              <a:t>3. God seeks and finds those we might sometimes prefer to lose</a:t>
            </a:r>
            <a:endParaRPr lang="en-GB" sz="6000" dirty="0">
              <a:solidFill>
                <a:schemeClr val="bg1"/>
              </a:solidFill>
              <a:effectLst>
                <a:outerShdw blurRad="38100" dist="38100" dir="2700000" algn="tl">
                  <a:srgbClr val="000000">
                    <a:alpha val="43137"/>
                  </a:srgbClr>
                </a:outerShdw>
              </a:effectLst>
              <a:latin typeface="Sage" panose="020F0506050306020504" pitchFamily="34" charset="0"/>
            </a:endParaRPr>
          </a:p>
        </p:txBody>
      </p:sp>
    </p:spTree>
    <p:extLst>
      <p:ext uri="{BB962C8B-B14F-4D97-AF65-F5344CB8AC3E}">
        <p14:creationId xmlns:p14="http://schemas.microsoft.com/office/powerpoint/2010/main" val="410184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15516" y="260648"/>
            <a:ext cx="8712968" cy="5201424"/>
          </a:xfrm>
          <a:prstGeom prst="rect">
            <a:avLst/>
          </a:prstGeom>
          <a:noFill/>
        </p:spPr>
        <p:txBody>
          <a:bodyPr wrap="square" rtlCol="0">
            <a:spAutoFit/>
          </a:bodyPr>
          <a:lstStyle/>
          <a:p>
            <a:pPr algn="r"/>
            <a:r>
              <a:rPr lang="en-GB" sz="3200" dirty="0" smtClean="0">
                <a:solidFill>
                  <a:schemeClr val="bg1"/>
                </a:solidFill>
                <a:effectLst>
                  <a:outerShdw blurRad="38100" dist="38100" dir="2700000" algn="tl">
                    <a:srgbClr val="000000">
                      <a:alpha val="43137"/>
                    </a:srgbClr>
                  </a:outerShdw>
                </a:effectLst>
                <a:latin typeface="Casablanca SF" pitchFamily="2" charset="0"/>
              </a:rPr>
              <a:t>Matt. 7:2-5 (NIV)</a:t>
            </a:r>
          </a:p>
          <a:p>
            <a:pPr algn="r"/>
            <a:endParaRPr lang="en-GB" sz="1200" dirty="0" smtClean="0">
              <a:solidFill>
                <a:schemeClr val="bg1"/>
              </a:solidFill>
              <a:effectLst>
                <a:outerShdw blurRad="38100" dist="38100" dir="2700000" algn="tl">
                  <a:srgbClr val="000000">
                    <a:alpha val="43137"/>
                  </a:srgbClr>
                </a:outerShdw>
              </a:effectLst>
              <a:latin typeface="Casablanca SF" pitchFamily="2" charset="0"/>
            </a:endParaRPr>
          </a:p>
          <a:p>
            <a:r>
              <a:rPr lang="en-GB" sz="3200" dirty="0" smtClean="0">
                <a:solidFill>
                  <a:srgbClr val="FFFF00"/>
                </a:solidFill>
                <a:effectLst>
                  <a:outerShdw blurRad="38100" dist="38100" dir="2700000" algn="tl">
                    <a:srgbClr val="000000">
                      <a:alpha val="43137"/>
                    </a:srgbClr>
                  </a:outerShdw>
                </a:effectLst>
                <a:latin typeface="Casablanca SF" pitchFamily="2" charset="0"/>
              </a:rPr>
              <a:t>‘Why do you look at the speck of sawdust in your brother’s eye and pay no attention to the plank in your own eye? How can you say to your brother, “Let me take the speck out of your eye,” when all the time there is a plank in your own eye? You hypocrite, first take the plank out of your own eye, and then you will see clearly to remove the speck from your brother’s eye.</a:t>
            </a:r>
          </a:p>
        </p:txBody>
      </p:sp>
    </p:spTree>
    <p:extLst>
      <p:ext uri="{BB962C8B-B14F-4D97-AF65-F5344CB8AC3E}">
        <p14:creationId xmlns:p14="http://schemas.microsoft.com/office/powerpoint/2010/main" val="3487978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3" y="12700"/>
            <a:ext cx="3423285" cy="6858000"/>
          </a:xfrm>
          <a:prstGeom prst="rect">
            <a:avLst/>
          </a:prstGeom>
        </p:spPr>
      </p:pic>
      <p:sp>
        <p:nvSpPr>
          <p:cNvPr id="5" name="TextBox 4"/>
          <p:cNvSpPr txBox="1"/>
          <p:nvPr/>
        </p:nvSpPr>
        <p:spPr>
          <a:xfrm>
            <a:off x="3779912" y="260648"/>
            <a:ext cx="5148572" cy="4216539"/>
          </a:xfrm>
          <a:prstGeom prst="rect">
            <a:avLst/>
          </a:prstGeom>
          <a:noFill/>
        </p:spPr>
        <p:txBody>
          <a:bodyPr wrap="square" rtlCol="0">
            <a:spAutoFit/>
          </a:bodyPr>
          <a:lstStyle/>
          <a:p>
            <a:pPr algn="r"/>
            <a:r>
              <a:rPr lang="en-GB" sz="3200" dirty="0" smtClean="0">
                <a:solidFill>
                  <a:schemeClr val="bg1"/>
                </a:solidFill>
                <a:effectLst>
                  <a:outerShdw blurRad="38100" dist="38100" dir="2700000" algn="tl">
                    <a:srgbClr val="000000">
                      <a:alpha val="43137"/>
                    </a:srgbClr>
                  </a:outerShdw>
                </a:effectLst>
                <a:latin typeface="Casablanca SF" pitchFamily="2" charset="0"/>
              </a:rPr>
              <a:t>Rev. 3:20 (NIV)</a:t>
            </a:r>
          </a:p>
          <a:p>
            <a:pPr algn="r"/>
            <a:endParaRPr lang="en-GB" sz="1200" dirty="0" smtClean="0">
              <a:solidFill>
                <a:schemeClr val="bg1"/>
              </a:solidFill>
              <a:effectLst>
                <a:outerShdw blurRad="38100" dist="38100" dir="2700000" algn="tl">
                  <a:srgbClr val="000000">
                    <a:alpha val="43137"/>
                  </a:srgbClr>
                </a:outerShdw>
              </a:effectLst>
              <a:latin typeface="Casablanca SF" pitchFamily="2" charset="0"/>
            </a:endParaRPr>
          </a:p>
          <a:p>
            <a:r>
              <a:rPr lang="en-GB" sz="3200" dirty="0" smtClean="0">
                <a:solidFill>
                  <a:srgbClr val="FFFF00"/>
                </a:solidFill>
                <a:effectLst>
                  <a:outerShdw blurRad="38100" dist="38100" dir="2700000" algn="tl">
                    <a:srgbClr val="000000">
                      <a:alpha val="43137"/>
                    </a:srgbClr>
                  </a:outerShdw>
                </a:effectLst>
                <a:latin typeface="Casablanca SF" pitchFamily="2" charset="0"/>
              </a:rPr>
              <a:t>“Here I am! I stand at the door and knock. If anyone hears my voice and opens the door, I will come in and eat with that person, and they with me.”</a:t>
            </a:r>
          </a:p>
        </p:txBody>
      </p:sp>
      <p:sp>
        <p:nvSpPr>
          <p:cNvPr id="6" name="TextBox 5"/>
          <p:cNvSpPr txBox="1"/>
          <p:nvPr/>
        </p:nvSpPr>
        <p:spPr>
          <a:xfrm>
            <a:off x="3419872" y="5805264"/>
            <a:ext cx="5677773" cy="830997"/>
          </a:xfrm>
          <a:prstGeom prst="rect">
            <a:avLst/>
          </a:prstGeom>
          <a:noFill/>
        </p:spPr>
        <p:txBody>
          <a:bodyPr wrap="none" rtlCol="0">
            <a:spAutoFit/>
          </a:bodyPr>
          <a:lstStyle/>
          <a:p>
            <a:r>
              <a:rPr lang="en-GB" sz="2400" i="1" dirty="0">
                <a:solidFill>
                  <a:schemeClr val="bg1"/>
                </a:solidFill>
              </a:rPr>
              <a:t>The Light of the World</a:t>
            </a:r>
            <a:r>
              <a:rPr lang="en-GB" sz="2400" dirty="0">
                <a:solidFill>
                  <a:schemeClr val="bg1"/>
                </a:solidFill>
              </a:rPr>
              <a:t> (Manchester version</a:t>
            </a:r>
            <a:r>
              <a:rPr lang="en-GB" sz="2400" dirty="0" smtClean="0">
                <a:solidFill>
                  <a:schemeClr val="bg1"/>
                </a:solidFill>
              </a:rPr>
              <a:t>)</a:t>
            </a:r>
          </a:p>
          <a:p>
            <a:r>
              <a:rPr lang="en-GB" sz="2400" dirty="0" smtClean="0">
                <a:solidFill>
                  <a:schemeClr val="bg1"/>
                </a:solidFill>
              </a:rPr>
              <a:t>by Holman Hunt (c. 1851-56)</a:t>
            </a:r>
            <a:endParaRPr lang="en-GB" sz="2400" dirty="0">
              <a:solidFill>
                <a:schemeClr val="bg1"/>
              </a:solidFill>
            </a:endParaRPr>
          </a:p>
        </p:txBody>
      </p:sp>
    </p:spTree>
    <p:extLst>
      <p:ext uri="{BB962C8B-B14F-4D97-AF65-F5344CB8AC3E}">
        <p14:creationId xmlns:p14="http://schemas.microsoft.com/office/powerpoint/2010/main" val="56348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6689" y="593387"/>
            <a:ext cx="8379795" cy="5570756"/>
          </a:xfrm>
          <a:prstGeom prst="rect">
            <a:avLst/>
          </a:prstGeom>
          <a:noFill/>
        </p:spPr>
        <p:txBody>
          <a:bodyPr wrap="none" rtlCol="0">
            <a:spAutoFit/>
          </a:bodyPr>
          <a:lstStyle/>
          <a:p>
            <a:r>
              <a:rPr lang="en-GB" sz="7200" dirty="0" smtClean="0">
                <a:solidFill>
                  <a:srgbClr val="FFFF00"/>
                </a:solidFill>
                <a:effectLst>
                  <a:outerShdw blurRad="38100" dist="38100" dir="2700000" algn="tl">
                    <a:srgbClr val="000000">
                      <a:alpha val="43137"/>
                    </a:srgbClr>
                  </a:outerShdw>
                </a:effectLst>
                <a:latin typeface="Casablanca SF" pitchFamily="2" charset="0"/>
              </a:rPr>
              <a:t>“Prayer should be </a:t>
            </a:r>
          </a:p>
          <a:p>
            <a:r>
              <a:rPr lang="en-GB" sz="7200" dirty="0" smtClean="0">
                <a:solidFill>
                  <a:srgbClr val="FFFF00"/>
                </a:solidFill>
                <a:effectLst>
                  <a:outerShdw blurRad="38100" dist="38100" dir="2700000" algn="tl">
                    <a:srgbClr val="000000">
                      <a:alpha val="43137"/>
                    </a:srgbClr>
                  </a:outerShdw>
                </a:effectLst>
                <a:latin typeface="Casablanca SF" pitchFamily="2" charset="0"/>
              </a:rPr>
              <a:t>our first resource, </a:t>
            </a:r>
          </a:p>
          <a:p>
            <a:r>
              <a:rPr lang="en-GB" sz="7200" dirty="0" smtClean="0">
                <a:solidFill>
                  <a:srgbClr val="FFFF00"/>
                </a:solidFill>
                <a:effectLst>
                  <a:outerShdw blurRad="38100" dist="38100" dir="2700000" algn="tl">
                    <a:srgbClr val="000000">
                      <a:alpha val="43137"/>
                    </a:srgbClr>
                  </a:outerShdw>
                </a:effectLst>
                <a:latin typeface="Casablanca SF" pitchFamily="2" charset="0"/>
              </a:rPr>
              <a:t>not our last resort”</a:t>
            </a:r>
          </a:p>
          <a:p>
            <a:endParaRPr lang="en-GB" sz="2800" dirty="0">
              <a:solidFill>
                <a:schemeClr val="bg1"/>
              </a:solidFill>
              <a:effectLst>
                <a:outerShdw blurRad="38100" dist="38100" dir="2700000" algn="tl">
                  <a:srgbClr val="000000">
                    <a:alpha val="43137"/>
                  </a:srgbClr>
                </a:outerShdw>
              </a:effectLst>
              <a:latin typeface="Casablanca SF" pitchFamily="2" charset="0"/>
            </a:endParaRPr>
          </a:p>
          <a:p>
            <a:endParaRPr lang="en-GB" sz="2800" dirty="0">
              <a:solidFill>
                <a:schemeClr val="bg1"/>
              </a:solidFill>
              <a:effectLst>
                <a:outerShdw blurRad="38100" dist="38100" dir="2700000" algn="tl">
                  <a:srgbClr val="000000">
                    <a:alpha val="43137"/>
                  </a:srgbClr>
                </a:outerShdw>
              </a:effectLst>
              <a:latin typeface="Casablanca SF" pitchFamily="2" charset="0"/>
            </a:endParaRPr>
          </a:p>
          <a:p>
            <a:r>
              <a:rPr lang="en-GB" sz="2800" dirty="0" smtClean="0">
                <a:solidFill>
                  <a:schemeClr val="bg1"/>
                </a:solidFill>
                <a:effectLst>
                  <a:outerShdw blurRad="38100" dist="38100" dir="2700000" algn="tl">
                    <a:srgbClr val="000000">
                      <a:alpha val="43137"/>
                    </a:srgbClr>
                  </a:outerShdw>
                </a:effectLst>
                <a:latin typeface="Casablanca SF" pitchFamily="2" charset="0"/>
              </a:rPr>
              <a:t>Andrew </a:t>
            </a:r>
            <a:r>
              <a:rPr lang="en-GB" sz="2800" dirty="0" err="1" smtClean="0">
                <a:solidFill>
                  <a:schemeClr val="bg1"/>
                </a:solidFill>
                <a:effectLst>
                  <a:outerShdw blurRad="38100" dist="38100" dir="2700000" algn="tl">
                    <a:srgbClr val="000000">
                      <a:alpha val="43137"/>
                    </a:srgbClr>
                  </a:outerShdw>
                </a:effectLst>
                <a:latin typeface="Casablanca SF" pitchFamily="2" charset="0"/>
              </a:rPr>
              <a:t>Ollerton</a:t>
            </a:r>
            <a:r>
              <a:rPr lang="en-GB" sz="2800" dirty="0" smtClean="0">
                <a:solidFill>
                  <a:schemeClr val="bg1"/>
                </a:solidFill>
                <a:effectLst>
                  <a:outerShdw blurRad="38100" dist="38100" dir="2700000" algn="tl">
                    <a:srgbClr val="000000">
                      <a:alpha val="43137"/>
                    </a:srgbClr>
                  </a:outerShdw>
                </a:effectLst>
                <a:latin typeface="Casablanca SF" pitchFamily="2" charset="0"/>
              </a:rPr>
              <a:t> </a:t>
            </a:r>
          </a:p>
          <a:p>
            <a:r>
              <a:rPr lang="en-GB" sz="2800" dirty="0" smtClean="0">
                <a:solidFill>
                  <a:schemeClr val="bg1"/>
                </a:solidFill>
                <a:effectLst>
                  <a:outerShdw blurRad="38100" dist="38100" dir="2700000" algn="tl">
                    <a:srgbClr val="000000">
                      <a:alpha val="43137"/>
                    </a:srgbClr>
                  </a:outerShdw>
                </a:effectLst>
                <a:latin typeface="Casablanca SF" pitchFamily="2" charset="0"/>
              </a:rPr>
              <a:t>“</a:t>
            </a:r>
            <a:r>
              <a:rPr lang="en-GB" sz="2800" dirty="0">
                <a:solidFill>
                  <a:schemeClr val="bg1"/>
                </a:solidFill>
                <a:effectLst>
                  <a:outerShdw blurRad="38100" dist="38100" dir="2700000" algn="tl">
                    <a:srgbClr val="000000">
                      <a:alpha val="43137"/>
                    </a:srgbClr>
                  </a:outerShdw>
                </a:effectLst>
                <a:latin typeface="Casablanca SF" pitchFamily="2" charset="0"/>
              </a:rPr>
              <a:t>The Church on its </a:t>
            </a:r>
            <a:r>
              <a:rPr lang="en-GB" sz="2800" dirty="0" smtClean="0">
                <a:solidFill>
                  <a:schemeClr val="bg1"/>
                </a:solidFill>
                <a:effectLst>
                  <a:outerShdw blurRad="38100" dist="38100" dir="2700000" algn="tl">
                    <a:srgbClr val="000000">
                      <a:alpha val="43137"/>
                    </a:srgbClr>
                  </a:outerShdw>
                </a:effectLst>
                <a:latin typeface="Casablanca SF" pitchFamily="2" charset="0"/>
              </a:rPr>
              <a:t>knees”</a:t>
            </a:r>
          </a:p>
          <a:p>
            <a:r>
              <a:rPr lang="en-GB" sz="2800" dirty="0" smtClean="0">
                <a:solidFill>
                  <a:schemeClr val="bg1"/>
                </a:solidFill>
                <a:effectLst>
                  <a:outerShdw blurRad="38100" dist="38100" dir="2700000" algn="tl">
                    <a:srgbClr val="000000">
                      <a:alpha val="43137"/>
                    </a:srgbClr>
                  </a:outerShdw>
                </a:effectLst>
                <a:latin typeface="Casablanca SF" pitchFamily="2" charset="0"/>
              </a:rPr>
              <a:t>(Sermon at Penrallt Baptist Church, 23/10/2016)</a:t>
            </a:r>
            <a:endParaRPr lang="en-GB" sz="2800" dirty="0">
              <a:solidFill>
                <a:schemeClr val="bg1"/>
              </a:solidFill>
              <a:effectLst>
                <a:outerShdw blurRad="38100" dist="38100" dir="2700000" algn="tl">
                  <a:srgbClr val="000000">
                    <a:alpha val="43137"/>
                  </a:srgbClr>
                </a:outerShdw>
              </a:effectLst>
              <a:latin typeface="Casablanca SF" pitchFamily="2" charset="0"/>
            </a:endParaRPr>
          </a:p>
        </p:txBody>
      </p:sp>
    </p:spTree>
    <p:extLst>
      <p:ext uri="{BB962C8B-B14F-4D97-AF65-F5344CB8AC3E}">
        <p14:creationId xmlns:p14="http://schemas.microsoft.com/office/powerpoint/2010/main" val="417537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23528" y="260648"/>
            <a:ext cx="8424936" cy="4955203"/>
          </a:xfrm>
          <a:prstGeom prst="rect">
            <a:avLst/>
          </a:prstGeom>
          <a:noFill/>
        </p:spPr>
        <p:txBody>
          <a:bodyPr wrap="square" rtlCol="0">
            <a:spAutoFit/>
          </a:bodyPr>
          <a:lstStyle/>
          <a:p>
            <a:pPr algn="r"/>
            <a:r>
              <a:rPr lang="en-GB" sz="3200" dirty="0" smtClean="0">
                <a:solidFill>
                  <a:schemeClr val="bg1"/>
                </a:solidFill>
                <a:effectLst>
                  <a:outerShdw blurRad="38100" dist="38100" dir="2700000" algn="tl">
                    <a:srgbClr val="000000">
                      <a:alpha val="43137"/>
                    </a:srgbClr>
                  </a:outerShdw>
                </a:effectLst>
                <a:latin typeface="Casablanca SF" pitchFamily="2" charset="0"/>
              </a:rPr>
              <a:t>Luke 15:1-3 (NIV)</a:t>
            </a:r>
          </a:p>
          <a:p>
            <a:endParaRPr lang="en-GB" sz="3200" dirty="0" smtClean="0">
              <a:solidFill>
                <a:srgbClr val="FFFF00"/>
              </a:solidFill>
              <a:effectLst>
                <a:outerShdw blurRad="38100" dist="38100" dir="2700000" algn="tl">
                  <a:srgbClr val="000000">
                    <a:alpha val="43137"/>
                  </a:srgbClr>
                </a:outerShdw>
              </a:effectLst>
              <a:latin typeface="Casablanca SF" pitchFamily="2" charset="0"/>
            </a:endParaRPr>
          </a:p>
          <a:p>
            <a:r>
              <a:rPr lang="en-GB" sz="3200" dirty="0" smtClean="0">
                <a:solidFill>
                  <a:srgbClr val="FFFF00"/>
                </a:solidFill>
                <a:effectLst>
                  <a:outerShdw blurRad="38100" dist="38100" dir="2700000" algn="tl">
                    <a:srgbClr val="000000">
                      <a:alpha val="43137"/>
                    </a:srgbClr>
                  </a:outerShdw>
                </a:effectLst>
                <a:latin typeface="Casablanca SF" pitchFamily="2" charset="0"/>
              </a:rPr>
              <a:t>Now the tax collectors and sinners were all gathering round to hear Jesus. But the Pharisees and the teachers of the law muttered, ‘This man welcomes sinners, and eats with them.’</a:t>
            </a:r>
          </a:p>
          <a:p>
            <a:endParaRPr lang="en-GB" sz="3200" dirty="0" smtClean="0">
              <a:solidFill>
                <a:srgbClr val="FFFF00"/>
              </a:solidFill>
              <a:effectLst>
                <a:outerShdw blurRad="38100" dist="38100" dir="2700000" algn="tl">
                  <a:srgbClr val="000000">
                    <a:alpha val="43137"/>
                  </a:srgbClr>
                </a:outerShdw>
              </a:effectLst>
              <a:latin typeface="Casablanca SF" pitchFamily="2" charset="0"/>
            </a:endParaRPr>
          </a:p>
          <a:p>
            <a:r>
              <a:rPr lang="en-GB" sz="3200" dirty="0" smtClean="0">
                <a:solidFill>
                  <a:srgbClr val="FFFF00"/>
                </a:solidFill>
                <a:effectLst>
                  <a:outerShdw blurRad="38100" dist="38100" dir="2700000" algn="tl">
                    <a:srgbClr val="000000">
                      <a:alpha val="43137"/>
                    </a:srgbClr>
                  </a:outerShdw>
                </a:effectLst>
                <a:latin typeface="Casablanca SF" pitchFamily="2" charset="0"/>
              </a:rPr>
              <a:t>Then Jesus told them this parable: </a:t>
            </a:r>
          </a:p>
          <a:p>
            <a:endParaRPr lang="en-GB" sz="1200" dirty="0" smtClean="0">
              <a:solidFill>
                <a:schemeClr val="bg1"/>
              </a:solidFill>
              <a:effectLst>
                <a:outerShdw blurRad="38100" dist="38100" dir="2700000" algn="tl">
                  <a:srgbClr val="000000">
                    <a:alpha val="43137"/>
                  </a:srgbClr>
                </a:outerShdw>
              </a:effectLst>
              <a:latin typeface="Casablanca SF" pitchFamily="2" charset="0"/>
            </a:endParaRPr>
          </a:p>
          <a:p>
            <a:endParaRPr lang="en-GB" sz="1200" dirty="0">
              <a:solidFill>
                <a:schemeClr val="bg1"/>
              </a:solidFill>
              <a:effectLst>
                <a:outerShdw blurRad="38100" dist="38100" dir="2700000" algn="tl">
                  <a:srgbClr val="000000">
                    <a:alpha val="43137"/>
                  </a:srgbClr>
                </a:outerShdw>
              </a:effectLst>
              <a:latin typeface="Casablanca SF" pitchFamily="2" charset="0"/>
            </a:endParaRPr>
          </a:p>
        </p:txBody>
      </p:sp>
    </p:spTree>
    <p:extLst>
      <p:ext uri="{BB962C8B-B14F-4D97-AF65-F5344CB8AC3E}">
        <p14:creationId xmlns:p14="http://schemas.microsoft.com/office/powerpoint/2010/main" val="3656386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15516" y="194637"/>
            <a:ext cx="8712968" cy="6524863"/>
          </a:xfrm>
          <a:prstGeom prst="rect">
            <a:avLst/>
          </a:prstGeom>
          <a:noFill/>
        </p:spPr>
        <p:txBody>
          <a:bodyPr wrap="square" rtlCol="0">
            <a:spAutoFit/>
          </a:bodyPr>
          <a:lstStyle/>
          <a:p>
            <a:pPr algn="r"/>
            <a:r>
              <a:rPr lang="en-GB" sz="3200" dirty="0" smtClean="0">
                <a:solidFill>
                  <a:schemeClr val="bg1"/>
                </a:solidFill>
                <a:effectLst>
                  <a:outerShdw blurRad="38100" dist="38100" dir="2700000" algn="tl">
                    <a:srgbClr val="000000">
                      <a:alpha val="43137"/>
                    </a:srgbClr>
                  </a:outerShdw>
                </a:effectLst>
                <a:latin typeface="Casablanca SF" pitchFamily="2" charset="0"/>
              </a:rPr>
              <a:t>Luke 15:4-7 (NIV)</a:t>
            </a:r>
          </a:p>
          <a:p>
            <a:pPr algn="r"/>
            <a:endParaRPr lang="en-GB" sz="1000" dirty="0" smtClean="0">
              <a:solidFill>
                <a:schemeClr val="bg1"/>
              </a:solidFill>
              <a:effectLst>
                <a:outerShdw blurRad="38100" dist="38100" dir="2700000" algn="tl">
                  <a:srgbClr val="000000">
                    <a:alpha val="43137"/>
                  </a:srgbClr>
                </a:outerShdw>
              </a:effectLst>
              <a:latin typeface="Casablanca SF" pitchFamily="2" charset="0"/>
            </a:endParaRPr>
          </a:p>
          <a:p>
            <a:r>
              <a:rPr lang="en-GB" sz="3100" dirty="0" smtClean="0">
                <a:solidFill>
                  <a:srgbClr val="FFFF00"/>
                </a:solidFill>
                <a:effectLst>
                  <a:outerShdw blurRad="38100" dist="38100" dir="2700000" algn="tl">
                    <a:srgbClr val="000000">
                      <a:alpha val="43137"/>
                    </a:srgbClr>
                  </a:outerShdw>
                </a:effectLst>
                <a:latin typeface="Casablanca SF" pitchFamily="2" charset="0"/>
              </a:rPr>
              <a:t>‘Suppose one of you has a hundred sheep and loses one of them. Doesn’t he leave the ninety-nine in the open country and go after the lost sheep until he finds it? And when he finds it, he joyfully puts it on his shoulders and goes home. Then he calls his friends and neighbours together and says, “Rejoice with me; I have found my lost sheep.” I tell you that in the same way there will be more rejoicing in heaven over one sinner who repents than over ninety-nine righteous people who do not need to repent. </a:t>
            </a:r>
          </a:p>
        </p:txBody>
      </p:sp>
    </p:spTree>
    <p:extLst>
      <p:ext uri="{BB962C8B-B14F-4D97-AF65-F5344CB8AC3E}">
        <p14:creationId xmlns:p14="http://schemas.microsoft.com/office/powerpoint/2010/main" val="103881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15516" y="194637"/>
            <a:ext cx="8712968" cy="5509200"/>
          </a:xfrm>
          <a:prstGeom prst="rect">
            <a:avLst/>
          </a:prstGeom>
          <a:noFill/>
        </p:spPr>
        <p:txBody>
          <a:bodyPr wrap="square" rtlCol="0">
            <a:spAutoFit/>
          </a:bodyPr>
          <a:lstStyle/>
          <a:p>
            <a:pPr algn="r"/>
            <a:r>
              <a:rPr lang="en-GB" sz="3200" dirty="0" smtClean="0">
                <a:solidFill>
                  <a:schemeClr val="bg1"/>
                </a:solidFill>
                <a:effectLst>
                  <a:outerShdw blurRad="38100" dist="38100" dir="2700000" algn="tl">
                    <a:srgbClr val="000000">
                      <a:alpha val="43137"/>
                    </a:srgbClr>
                  </a:outerShdw>
                </a:effectLst>
                <a:latin typeface="Casablanca SF" pitchFamily="2" charset="0"/>
              </a:rPr>
              <a:t>Luke 15:8-10 (NIV)</a:t>
            </a:r>
          </a:p>
          <a:p>
            <a:endParaRPr lang="en-GB" sz="3200" dirty="0" smtClean="0">
              <a:solidFill>
                <a:srgbClr val="FFFF00"/>
              </a:solidFill>
              <a:effectLst>
                <a:outerShdw blurRad="38100" dist="38100" dir="2700000" algn="tl">
                  <a:srgbClr val="000000">
                    <a:alpha val="43137"/>
                  </a:srgbClr>
                </a:outerShdw>
              </a:effectLst>
              <a:latin typeface="Casablanca SF" pitchFamily="2" charset="0"/>
            </a:endParaRPr>
          </a:p>
          <a:p>
            <a:r>
              <a:rPr lang="en-GB" sz="3200" dirty="0" smtClean="0">
                <a:solidFill>
                  <a:srgbClr val="FFFF00"/>
                </a:solidFill>
                <a:effectLst>
                  <a:outerShdw blurRad="38100" dist="38100" dir="2700000" algn="tl">
                    <a:srgbClr val="000000">
                      <a:alpha val="43137"/>
                    </a:srgbClr>
                  </a:outerShdw>
                </a:effectLst>
                <a:latin typeface="Casablanca SF" pitchFamily="2" charset="0"/>
              </a:rPr>
              <a:t>‘Or suppose a woman has ten silver coins and loses one. Doesn’t she light a lamp, sweep the house and search carefully until she finds it? And when she finds it, she calls her friends and neighbours together and says, “Rejoice with me; I have found my lost coin.” In the same way, I tell you, there is rejoicing in the presence of the angels of God over one sinner who repents.’</a:t>
            </a:r>
          </a:p>
        </p:txBody>
      </p:sp>
    </p:spTree>
    <p:extLst>
      <p:ext uri="{BB962C8B-B14F-4D97-AF65-F5344CB8AC3E}">
        <p14:creationId xmlns:p14="http://schemas.microsoft.com/office/powerpoint/2010/main" val="3500305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560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15516" y="404664"/>
            <a:ext cx="8712968" cy="2000548"/>
          </a:xfrm>
          <a:prstGeom prst="rect">
            <a:avLst/>
          </a:prstGeom>
          <a:noFill/>
        </p:spPr>
        <p:txBody>
          <a:bodyPr wrap="square" rtlCol="0">
            <a:spAutoFit/>
          </a:bodyPr>
          <a:lstStyle/>
          <a:p>
            <a:pPr algn="r"/>
            <a:r>
              <a:rPr lang="en-GB" sz="3200" dirty="0" smtClean="0">
                <a:solidFill>
                  <a:schemeClr val="bg1"/>
                </a:solidFill>
                <a:effectLst>
                  <a:outerShdw blurRad="38100" dist="38100" dir="2700000" algn="tl">
                    <a:srgbClr val="000000">
                      <a:alpha val="43137"/>
                    </a:srgbClr>
                  </a:outerShdw>
                </a:effectLst>
                <a:latin typeface="Casablanca SF" pitchFamily="2" charset="0"/>
              </a:rPr>
              <a:t>Luke 19:10 (NIV)</a:t>
            </a:r>
          </a:p>
          <a:p>
            <a:pPr algn="r"/>
            <a:endParaRPr lang="en-GB" sz="1200" dirty="0" smtClean="0">
              <a:solidFill>
                <a:schemeClr val="bg1"/>
              </a:solidFill>
              <a:effectLst>
                <a:outerShdw blurRad="38100" dist="38100" dir="2700000" algn="tl">
                  <a:srgbClr val="000000">
                    <a:alpha val="43137"/>
                  </a:srgbClr>
                </a:outerShdw>
              </a:effectLst>
              <a:latin typeface="Casablanca SF" pitchFamily="2" charset="0"/>
            </a:endParaRPr>
          </a:p>
          <a:p>
            <a:r>
              <a:rPr lang="en-GB" sz="4000" dirty="0" smtClean="0">
                <a:solidFill>
                  <a:srgbClr val="FFFF00"/>
                </a:solidFill>
                <a:effectLst>
                  <a:outerShdw blurRad="38100" dist="38100" dir="2700000" algn="tl">
                    <a:srgbClr val="000000">
                      <a:alpha val="43137"/>
                    </a:srgbClr>
                  </a:outerShdw>
                </a:effectLst>
                <a:latin typeface="Casablanca SF" pitchFamily="2" charset="0"/>
              </a:rPr>
              <a:t>‘For the Son of Man came to seek and to save the lost.’</a:t>
            </a:r>
          </a:p>
        </p:txBody>
      </p:sp>
      <p:sp>
        <p:nvSpPr>
          <p:cNvPr id="3" name="TextBox 2"/>
          <p:cNvSpPr txBox="1"/>
          <p:nvPr/>
        </p:nvSpPr>
        <p:spPr>
          <a:xfrm>
            <a:off x="215516" y="3221682"/>
            <a:ext cx="8712968" cy="3231654"/>
          </a:xfrm>
          <a:prstGeom prst="rect">
            <a:avLst/>
          </a:prstGeom>
          <a:noFill/>
        </p:spPr>
        <p:txBody>
          <a:bodyPr wrap="square" rtlCol="0">
            <a:spAutoFit/>
          </a:bodyPr>
          <a:lstStyle/>
          <a:p>
            <a:pPr algn="r"/>
            <a:r>
              <a:rPr lang="en-GB" sz="3200" dirty="0" smtClean="0">
                <a:solidFill>
                  <a:schemeClr val="bg1"/>
                </a:solidFill>
                <a:effectLst>
                  <a:outerShdw blurRad="38100" dist="38100" dir="2700000" algn="tl">
                    <a:srgbClr val="000000">
                      <a:alpha val="43137"/>
                    </a:srgbClr>
                  </a:outerShdw>
                </a:effectLst>
                <a:latin typeface="Casablanca SF" pitchFamily="2" charset="0"/>
              </a:rPr>
              <a:t>John 3:16 (NIV)</a:t>
            </a:r>
          </a:p>
          <a:p>
            <a:pPr algn="r"/>
            <a:endParaRPr lang="en-GB" sz="1200" dirty="0" smtClean="0">
              <a:solidFill>
                <a:schemeClr val="bg1"/>
              </a:solidFill>
              <a:effectLst>
                <a:outerShdw blurRad="38100" dist="38100" dir="2700000" algn="tl">
                  <a:srgbClr val="000000">
                    <a:alpha val="43137"/>
                  </a:srgbClr>
                </a:outerShdw>
              </a:effectLst>
              <a:latin typeface="Casablanca SF" pitchFamily="2" charset="0"/>
            </a:endParaRPr>
          </a:p>
          <a:p>
            <a:r>
              <a:rPr lang="en-GB" sz="4000" dirty="0" smtClean="0">
                <a:solidFill>
                  <a:srgbClr val="FFFF00"/>
                </a:solidFill>
                <a:effectLst>
                  <a:outerShdw blurRad="38100" dist="38100" dir="2700000" algn="tl">
                    <a:srgbClr val="000000">
                      <a:alpha val="43137"/>
                    </a:srgbClr>
                  </a:outerShdw>
                </a:effectLst>
                <a:latin typeface="Casablanca SF" pitchFamily="2" charset="0"/>
              </a:rPr>
              <a:t>For God so loved the world that he gave his one and only Son, that whoever believes in him shall not perish but have eternal life.</a:t>
            </a:r>
          </a:p>
        </p:txBody>
      </p:sp>
    </p:spTree>
    <p:extLst>
      <p:ext uri="{BB962C8B-B14F-4D97-AF65-F5344CB8AC3E}">
        <p14:creationId xmlns:p14="http://schemas.microsoft.com/office/powerpoint/2010/main" val="35886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15516" y="260648"/>
            <a:ext cx="8712968" cy="6309420"/>
          </a:xfrm>
          <a:prstGeom prst="rect">
            <a:avLst/>
          </a:prstGeom>
          <a:noFill/>
        </p:spPr>
        <p:txBody>
          <a:bodyPr wrap="square" rtlCol="0">
            <a:spAutoFit/>
          </a:bodyPr>
          <a:lstStyle/>
          <a:p>
            <a:pPr algn="r"/>
            <a:r>
              <a:rPr lang="en-GB" sz="3200" dirty="0" smtClean="0">
                <a:solidFill>
                  <a:schemeClr val="bg1"/>
                </a:solidFill>
                <a:effectLst>
                  <a:outerShdw blurRad="38100" dist="38100" dir="2700000" algn="tl">
                    <a:srgbClr val="000000">
                      <a:alpha val="43137"/>
                    </a:srgbClr>
                  </a:outerShdw>
                </a:effectLst>
                <a:latin typeface="Casablanca SF" pitchFamily="2" charset="0"/>
              </a:rPr>
              <a:t>Ezekiel 18:23, 30 (NIV)</a:t>
            </a:r>
          </a:p>
          <a:p>
            <a:pPr algn="r"/>
            <a:endParaRPr lang="en-GB" sz="1200" dirty="0" smtClean="0">
              <a:solidFill>
                <a:schemeClr val="bg1"/>
              </a:solidFill>
              <a:effectLst>
                <a:outerShdw blurRad="38100" dist="38100" dir="2700000" algn="tl">
                  <a:srgbClr val="000000">
                    <a:alpha val="43137"/>
                  </a:srgbClr>
                </a:outerShdw>
              </a:effectLst>
              <a:latin typeface="Casablanca SF" pitchFamily="2" charset="0"/>
            </a:endParaRPr>
          </a:p>
          <a:p>
            <a:r>
              <a:rPr lang="en-GB" sz="4000" dirty="0" smtClean="0">
                <a:solidFill>
                  <a:srgbClr val="FFFF00"/>
                </a:solidFill>
                <a:effectLst>
                  <a:outerShdw blurRad="38100" dist="38100" dir="2700000" algn="tl">
                    <a:srgbClr val="000000">
                      <a:alpha val="43137"/>
                    </a:srgbClr>
                  </a:outerShdw>
                </a:effectLst>
                <a:latin typeface="Casablanca SF" pitchFamily="2" charset="0"/>
              </a:rPr>
              <a:t>“Do I take any pleasure in the death of the wicked? declares the Sovereign Lord. Rather, am I not pleased when they turn from their ways and live?... For I take no pleasure in the death of anyone, declares the Sovereign Lord. Repent and live!”</a:t>
            </a:r>
          </a:p>
          <a:p>
            <a:endParaRPr lang="en-GB" sz="4000" dirty="0" smtClean="0">
              <a:solidFill>
                <a:srgbClr val="FFFF00"/>
              </a:solidFill>
              <a:effectLst>
                <a:outerShdw blurRad="38100" dist="38100" dir="2700000" algn="tl">
                  <a:srgbClr val="000000">
                    <a:alpha val="43137"/>
                  </a:srgbClr>
                </a:outerShdw>
              </a:effectLst>
              <a:latin typeface="Casablanca SF" pitchFamily="2" charset="0"/>
            </a:endParaRPr>
          </a:p>
        </p:txBody>
      </p:sp>
    </p:spTree>
    <p:extLst>
      <p:ext uri="{BB962C8B-B14F-4D97-AF65-F5344CB8AC3E}">
        <p14:creationId xmlns:p14="http://schemas.microsoft.com/office/powerpoint/2010/main" val="2363937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 name="TextBox 1"/>
          <p:cNvSpPr txBox="1"/>
          <p:nvPr/>
        </p:nvSpPr>
        <p:spPr>
          <a:xfrm>
            <a:off x="215516" y="260648"/>
            <a:ext cx="5652628" cy="5386090"/>
          </a:xfrm>
          <a:prstGeom prst="rect">
            <a:avLst/>
          </a:prstGeom>
          <a:noFill/>
        </p:spPr>
        <p:txBody>
          <a:bodyPr wrap="square" rtlCol="0">
            <a:spAutoFit/>
          </a:bodyPr>
          <a:lstStyle/>
          <a:p>
            <a:r>
              <a:rPr lang="en-GB" sz="3200" dirty="0" smtClean="0">
                <a:solidFill>
                  <a:schemeClr val="bg1"/>
                </a:solidFill>
                <a:effectLst>
                  <a:outerShdw blurRad="38100" dist="38100" dir="2700000" algn="tl">
                    <a:srgbClr val="000000">
                      <a:alpha val="43137"/>
                    </a:srgbClr>
                  </a:outerShdw>
                </a:effectLst>
                <a:latin typeface="Casablanca SF" pitchFamily="2" charset="0"/>
              </a:rPr>
              <a:t>John 10:11 (NIV)</a:t>
            </a:r>
          </a:p>
          <a:p>
            <a:pPr algn="r"/>
            <a:endParaRPr lang="en-GB" sz="2000" dirty="0" smtClean="0">
              <a:solidFill>
                <a:schemeClr val="bg1"/>
              </a:solidFill>
              <a:effectLst>
                <a:outerShdw blurRad="38100" dist="38100" dir="2700000" algn="tl">
                  <a:srgbClr val="000000">
                    <a:alpha val="43137"/>
                  </a:srgbClr>
                </a:outerShdw>
              </a:effectLst>
              <a:latin typeface="Casablanca SF" pitchFamily="2" charset="0"/>
            </a:endParaRPr>
          </a:p>
          <a:p>
            <a:r>
              <a:rPr lang="en-GB" sz="4800" dirty="0" smtClean="0">
                <a:solidFill>
                  <a:srgbClr val="FFFF00"/>
                </a:solidFill>
                <a:effectLst>
                  <a:outerShdw blurRad="38100" dist="38100" dir="2700000" algn="tl">
                    <a:srgbClr val="000000">
                      <a:alpha val="43137"/>
                    </a:srgbClr>
                  </a:outerShdw>
                </a:effectLst>
                <a:latin typeface="Casablanca SF" pitchFamily="2" charset="0"/>
              </a:rPr>
              <a:t>‘I am the good shepherd. The good shepherd lays down his life for the sheep.’</a:t>
            </a:r>
          </a:p>
          <a:p>
            <a:endParaRPr lang="en-GB" sz="4000" dirty="0" smtClean="0">
              <a:solidFill>
                <a:srgbClr val="FFFF00"/>
              </a:solidFill>
              <a:effectLst>
                <a:outerShdw blurRad="38100" dist="38100" dir="2700000" algn="tl">
                  <a:srgbClr val="000000">
                    <a:alpha val="43137"/>
                  </a:srgbClr>
                </a:outerShdw>
              </a:effectLst>
              <a:latin typeface="Casablanca SF" pitchFamily="2" charset="0"/>
            </a:endParaRPr>
          </a:p>
        </p:txBody>
      </p:sp>
    </p:spTree>
    <p:extLst>
      <p:ext uri="{BB962C8B-B14F-4D97-AF65-F5344CB8AC3E}">
        <p14:creationId xmlns:p14="http://schemas.microsoft.com/office/powerpoint/2010/main" val="9713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898</Words>
  <Application>Microsoft Office PowerPoint</Application>
  <PresentationFormat>On-screen Show (4:3)</PresentationFormat>
  <Paragraphs>91</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office@penrallt.org</dc:creator>
  <cp:lastModifiedBy>office@penrallt.org</cp:lastModifiedBy>
  <cp:revision>17</cp:revision>
  <dcterms:created xsi:type="dcterms:W3CDTF">2019-09-14T15:27:15Z</dcterms:created>
  <dcterms:modified xsi:type="dcterms:W3CDTF">2019-09-15T16:44:25Z</dcterms:modified>
</cp:coreProperties>
</file>