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269" r:id="rId3"/>
    <p:sldId id="261" r:id="rId4"/>
    <p:sldId id="264" r:id="rId5"/>
    <p:sldId id="262" r:id="rId6"/>
    <p:sldId id="260" r:id="rId7"/>
    <p:sldId id="258" r:id="rId8"/>
    <p:sldId id="259" r:id="rId9"/>
    <p:sldId id="256" r:id="rId10"/>
    <p:sldId id="265" r:id="rId11"/>
    <p:sldId id="263" r:id="rId12"/>
    <p:sldId id="266" r:id="rId13"/>
    <p:sldId id="267" r:id="rId14"/>
    <p:sldId id="268" r:id="rId15"/>
    <p:sldId id="271" r:id="rId16"/>
    <p:sldId id="270"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41" autoAdjust="0"/>
  </p:normalViewPr>
  <p:slideViewPr>
    <p:cSldViewPr>
      <p:cViewPr varScale="1">
        <p:scale>
          <a:sx n="48" d="100"/>
          <a:sy n="48" d="100"/>
        </p:scale>
        <p:origin x="-10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2"/>
          </a:xfrm>
          <a:prstGeom prst="rect">
            <a:avLst/>
          </a:prstGeom>
        </p:spPr>
        <p:txBody>
          <a:bodyPr vert="horz" lIns="91440" tIns="45720" rIns="91440" bIns="45720" rtlCol="0"/>
          <a:lstStyle>
            <a:lvl1pPr algn="r">
              <a:defRPr sz="1200"/>
            </a:lvl1pPr>
          </a:lstStyle>
          <a:p>
            <a:fld id="{61E2A2D8-52DE-4861-AD3C-F79B3BB07430}" type="datetimeFigureOut">
              <a:rPr lang="en-GB" smtClean="0"/>
              <a:pPr/>
              <a:t>14/07/2019</a:t>
            </a:fld>
            <a:endParaRPr lang="en-GB"/>
          </a:p>
        </p:txBody>
      </p:sp>
      <p:sp>
        <p:nvSpPr>
          <p:cNvPr id="4" name="Footer Placeholder 3"/>
          <p:cNvSpPr>
            <a:spLocks noGrp="1"/>
          </p:cNvSpPr>
          <p:nvPr>
            <p:ph type="ftr" sz="quarter" idx="2"/>
          </p:nvPr>
        </p:nvSpPr>
        <p:spPr>
          <a:xfrm>
            <a:off x="0" y="9430091"/>
            <a:ext cx="2945659" cy="4964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2"/>
          </a:xfrm>
          <a:prstGeom prst="rect">
            <a:avLst/>
          </a:prstGeom>
        </p:spPr>
        <p:txBody>
          <a:bodyPr vert="horz" lIns="91440" tIns="45720" rIns="91440" bIns="45720" rtlCol="0" anchor="b"/>
          <a:lstStyle>
            <a:lvl1pPr algn="r">
              <a:defRPr sz="1200"/>
            </a:lvl1pPr>
          </a:lstStyle>
          <a:p>
            <a:fld id="{D6ED4FA6-0194-4BF7-81C1-33328B0BC8DC}"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2"/>
          </a:xfrm>
          <a:prstGeom prst="rect">
            <a:avLst/>
          </a:prstGeom>
        </p:spPr>
        <p:txBody>
          <a:bodyPr vert="horz" lIns="91440" tIns="45720" rIns="91440" bIns="45720" rtlCol="0"/>
          <a:lstStyle>
            <a:lvl1pPr algn="r">
              <a:defRPr sz="1200"/>
            </a:lvl1pPr>
          </a:lstStyle>
          <a:p>
            <a:fld id="{EA7EF82F-D4AF-4DFE-B8E1-EC4CDD3C1702}" type="datetimeFigureOut">
              <a:rPr lang="en-GB" smtClean="0"/>
              <a:pPr/>
              <a:t>14/07/2019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2"/>
          </a:xfrm>
          <a:prstGeom prst="rect">
            <a:avLst/>
          </a:prstGeom>
        </p:spPr>
        <p:txBody>
          <a:bodyPr vert="horz" lIns="91440" tIns="45720" rIns="91440" bIns="45720" rtlCol="0" anchor="b"/>
          <a:lstStyle>
            <a:lvl1pPr algn="r">
              <a:defRPr sz="1200"/>
            </a:lvl1pPr>
          </a:lstStyle>
          <a:p>
            <a:fld id="{E18A6BCF-DF6E-4352-B512-35E2EBC9FFD1}"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latin typeface="Andre SF" pitchFamily="2" charset="0"/>
              </a:rPr>
              <a:t>Paul had grown up, been educated as Jew of the first order knowing the law and what he had been taught, but without question. If something didn’t agree with what he been taught then it wasn’t kosher;</a:t>
            </a:r>
            <a:r>
              <a:rPr lang="en-GB" baseline="0" dirty="0" smtClean="0">
                <a:latin typeface="Andre SF" pitchFamily="2" charset="0"/>
              </a:rPr>
              <a:t>  but as we know he met the Lord in a vision outside Damascus and the rest is history, it is arguable that if Paul did not love himself as God our Father and Jesus our Lord loved him we would not be here now worshiping  as we do.</a:t>
            </a:r>
          </a:p>
          <a:p>
            <a:r>
              <a:rPr lang="en-GB" baseline="0" dirty="0" smtClean="0">
                <a:latin typeface="Andre SF" pitchFamily="2" charset="0"/>
              </a:rPr>
              <a:t>Clearly part of loving one’s self as God your Father loves you is being obedient to His instructions. Think of Mary a teenage girl allowed herself to be used to mother the Saviour, Joseph recognised the hand of God in the dreams he had and followed instructions, yet after the family’s return to Nazareth we hear no more of him except for an oblique reference that Jesus was obedient to his parents.</a:t>
            </a:r>
          </a:p>
          <a:p>
            <a:r>
              <a:rPr lang="en-GB" baseline="0" dirty="0" smtClean="0">
                <a:latin typeface="Andre SF" pitchFamily="2" charset="0"/>
              </a:rPr>
              <a:t>Getting to know what God requires of you is a good idea, we are not all called to be Paul or Peter or another significant person in human history.</a:t>
            </a:r>
          </a:p>
          <a:p>
            <a:r>
              <a:rPr lang="en-GB" baseline="0" dirty="0" smtClean="0">
                <a:latin typeface="Andre SF" pitchFamily="2" charset="0"/>
              </a:rPr>
              <a:t>Do you love yourself enough to be obedient to the call of God to do a simple, maybe obscure task for God Our Father?</a:t>
            </a:r>
            <a:endParaRPr lang="en-GB" dirty="0">
              <a:latin typeface="Andre SF" pitchFamily="2" charset="0"/>
            </a:endParaRPr>
          </a:p>
        </p:txBody>
      </p:sp>
      <p:sp>
        <p:nvSpPr>
          <p:cNvPr id="4" name="Slide Number Placeholder 3"/>
          <p:cNvSpPr>
            <a:spLocks noGrp="1"/>
          </p:cNvSpPr>
          <p:nvPr>
            <p:ph type="sldNum" sz="quarter" idx="10"/>
          </p:nvPr>
        </p:nvSpPr>
        <p:spPr/>
        <p:txBody>
          <a:bodyPr/>
          <a:lstStyle/>
          <a:p>
            <a:fld id="{E18A6BCF-DF6E-4352-B512-35E2EBC9FFD1}"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E18A6BCF-DF6E-4352-B512-35E2EBC9FFD1}" type="slidenum">
              <a:rPr lang="en-GB" smtClean="0"/>
              <a:pPr/>
              <a:t>14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7B048-86F2-4755-87DD-90A9067DBF5B}" type="datetimeFigureOut">
              <a:rPr lang="en-GB" smtClean="0"/>
              <a:pPr/>
              <a:t>14/07/2019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081861-5F52-4A33-A4CB-CD3E4F48511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75000"/>
              </a:schemeClr>
            </a:gs>
            <a:gs pos="50000">
              <a:schemeClr val="accent3">
                <a:lumMod val="60000"/>
                <a:lumOff val="40000"/>
              </a:schemeClr>
            </a:gs>
            <a:gs pos="100000">
              <a:schemeClr val="accent1">
                <a:tint val="23500"/>
                <a:satMod val="160000"/>
              </a:schemeClr>
            </a:gs>
          </a:gsLst>
          <a:lin ang="198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87B048-86F2-4755-87DD-90A9067DBF5B}" type="datetimeFigureOut">
              <a:rPr lang="en-GB" smtClean="0"/>
              <a:pPr/>
              <a:t>14/07/2019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81861-5F52-4A33-A4CB-CD3E4F4851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412776"/>
            <a:ext cx="6120680" cy="3662541"/>
          </a:xfrm>
          <a:prstGeom prst="rect">
            <a:avLst/>
          </a:prstGeom>
          <a:noFill/>
        </p:spPr>
        <p:txBody>
          <a:bodyPr wrap="square" rtlCol="0">
            <a:spAutoFit/>
          </a:bodyPr>
          <a:lstStyle/>
          <a:p>
            <a:pPr algn="ctr"/>
            <a:r>
              <a:rPr lang="en-GB"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Love Yourself</a:t>
            </a:r>
          </a:p>
          <a:p>
            <a:pPr algn="ctr"/>
            <a:endParaRPr lang="en-GB"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endParaRPr>
          </a:p>
          <a:p>
            <a:pPr algn="ctr"/>
            <a:r>
              <a:rPr lang="en-GB" sz="5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It’s a commandment</a:t>
            </a:r>
            <a:r>
              <a:rPr lang="en-GB" sz="5000"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a:t>
            </a:r>
            <a:endParaRPr lang="en-GB" sz="5000" b="1" i="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endParaRPr>
          </a:p>
        </p:txBody>
      </p:sp>
      <p:pic>
        <p:nvPicPr>
          <p:cNvPr id="3" name="Picture 2" descr="Thinking head-looking left.png"/>
          <p:cNvPicPr>
            <a:picLocks noChangeAspect="1"/>
          </p:cNvPicPr>
          <p:nvPr/>
        </p:nvPicPr>
        <p:blipFill>
          <a:blip r:embed="rId2" cstate="print"/>
          <a:stretch>
            <a:fillRect/>
          </a:stretch>
        </p:blipFill>
        <p:spPr>
          <a:xfrm>
            <a:off x="6948264" y="1988840"/>
            <a:ext cx="1822524" cy="25340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88640"/>
            <a:ext cx="7848872" cy="6370975"/>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r>
              <a:rPr lang="en-GB" sz="2400" b="1" spc="150" baseline="30000" dirty="0" smtClean="0">
                <a:ln w="11430"/>
                <a:effectLst>
                  <a:outerShdw blurRad="25400" algn="tl" rotWithShape="0">
                    <a:srgbClr val="000000">
                      <a:alpha val="43000"/>
                    </a:srgbClr>
                  </a:outerShdw>
                </a:effectLst>
                <a:latin typeface="Seabird SF" pitchFamily="2" charset="0"/>
              </a:rPr>
              <a:t>13</a:t>
            </a:r>
            <a:r>
              <a:rPr lang="en-GB" sz="2400" b="1" spc="150" dirty="0" smtClean="0">
                <a:ln w="11430"/>
                <a:effectLst>
                  <a:outerShdw blurRad="25400" algn="tl" rotWithShape="0">
                    <a:srgbClr val="000000">
                      <a:alpha val="43000"/>
                    </a:srgbClr>
                  </a:outerShdw>
                </a:effectLst>
                <a:latin typeface="Seabird SF" pitchFamily="2" charset="0"/>
              </a:rPr>
              <a:t>You, my brothers and sisters, were called to be free. But do not use your freedom to indulge the flesh; rather, serve one another humbly</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in love. </a:t>
            </a:r>
            <a:r>
              <a:rPr lang="en-GB" sz="2400" b="1" spc="150" baseline="30000" dirty="0" smtClean="0">
                <a:ln w="11430"/>
                <a:effectLst>
                  <a:outerShdw blurRad="25400" algn="tl" rotWithShape="0">
                    <a:srgbClr val="000000">
                      <a:alpha val="43000"/>
                    </a:srgbClr>
                  </a:outerShdw>
                </a:effectLst>
                <a:latin typeface="Seabird SF" pitchFamily="2" charset="0"/>
              </a:rPr>
              <a:t>14</a:t>
            </a:r>
            <a:r>
              <a:rPr lang="en-GB" sz="2400" b="1" spc="150" dirty="0" smtClean="0">
                <a:ln w="11430"/>
                <a:effectLst>
                  <a:outerShdw blurRad="25400" algn="tl" rotWithShape="0">
                    <a:srgbClr val="000000">
                      <a:alpha val="43000"/>
                    </a:srgbClr>
                  </a:outerShdw>
                </a:effectLst>
                <a:latin typeface="Seabird SF" pitchFamily="2" charset="0"/>
              </a:rPr>
              <a:t>For the entire law is fulfilled</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in keeping this one command:</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 “Love your neighbour as yourself.” </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baseline="30000" dirty="0" smtClean="0">
                <a:ln w="11430"/>
                <a:effectLst>
                  <a:outerShdw blurRad="25400" algn="tl" rotWithShape="0">
                    <a:srgbClr val="000000">
                      <a:alpha val="43000"/>
                    </a:srgbClr>
                  </a:outerShdw>
                </a:effectLst>
                <a:latin typeface="Seabird SF" pitchFamily="2" charset="0"/>
              </a:rPr>
              <a:t>15</a:t>
            </a:r>
            <a:r>
              <a:rPr lang="en-GB" sz="2400" b="1" spc="150" dirty="0" smtClean="0">
                <a:ln w="11430"/>
                <a:effectLst>
                  <a:outerShdw blurRad="25400" algn="tl" rotWithShape="0">
                    <a:srgbClr val="000000">
                      <a:alpha val="43000"/>
                    </a:srgbClr>
                  </a:outerShdw>
                </a:effectLst>
                <a:latin typeface="Seabird SF" pitchFamily="2" charset="0"/>
              </a:rPr>
              <a:t>If you bite and devour each other,</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 watch out or you will be destroyed by</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each other.</a:t>
            </a:r>
            <a:r>
              <a:rPr lang="en-GB" sz="2400" b="1" spc="150" baseline="30000" dirty="0" smtClean="0">
                <a:ln w="11430"/>
                <a:effectLst>
                  <a:outerShdw blurRad="25400" algn="tl" rotWithShape="0">
                    <a:srgbClr val="000000">
                      <a:alpha val="43000"/>
                    </a:srgbClr>
                  </a:outerShdw>
                </a:effectLst>
                <a:latin typeface="Seabird SF" pitchFamily="2" charset="0"/>
              </a:rPr>
              <a:t>16</a:t>
            </a:r>
            <a:r>
              <a:rPr lang="en-GB" sz="2400" b="1" spc="150" dirty="0" smtClean="0">
                <a:ln w="11430"/>
                <a:effectLst>
                  <a:outerShdw blurRad="25400" algn="tl" rotWithShape="0">
                    <a:srgbClr val="000000">
                      <a:alpha val="43000"/>
                    </a:srgbClr>
                  </a:outerShdw>
                </a:effectLst>
                <a:latin typeface="Seabird SF" pitchFamily="2" charset="0"/>
              </a:rPr>
              <a:t> So I say, walk by the Spirit,</a:t>
            </a:r>
            <a:br>
              <a:rPr lang="en-GB" sz="2400" b="1" spc="150" dirty="0" smtClean="0">
                <a:ln w="11430"/>
                <a:effectLst>
                  <a:outerShdw blurRad="25400" algn="tl" rotWithShape="0">
                    <a:srgbClr val="000000">
                      <a:alpha val="43000"/>
                    </a:srgbClr>
                  </a:outerShdw>
                </a:effectLst>
                <a:latin typeface="Seabird SF" pitchFamily="2" charset="0"/>
              </a:rPr>
            </a:br>
            <a:r>
              <a:rPr lang="en-GB" sz="2400" b="1" spc="150" dirty="0" smtClean="0">
                <a:ln w="11430"/>
                <a:effectLst>
                  <a:outerShdw blurRad="25400" algn="tl" rotWithShape="0">
                    <a:srgbClr val="000000">
                      <a:alpha val="43000"/>
                    </a:srgbClr>
                  </a:outerShdw>
                </a:effectLst>
                <a:latin typeface="Seabird SF" pitchFamily="2" charset="0"/>
              </a:rPr>
              <a:t>and you will not gratify the desires of the flesh. </a:t>
            </a:r>
            <a:r>
              <a:rPr lang="en-GB" sz="2400" b="1" spc="150" baseline="30000" dirty="0" smtClean="0">
                <a:ln w="11430"/>
                <a:effectLst>
                  <a:outerShdw blurRad="25400" algn="tl" rotWithShape="0">
                    <a:srgbClr val="000000">
                      <a:alpha val="43000"/>
                    </a:srgbClr>
                  </a:outerShdw>
                </a:effectLst>
                <a:latin typeface="Seabird SF" pitchFamily="2" charset="0"/>
              </a:rPr>
              <a:t>17</a:t>
            </a:r>
            <a:r>
              <a:rPr lang="en-GB" sz="2400" b="1" spc="150" dirty="0" smtClean="0">
                <a:ln w="11430"/>
                <a:effectLst>
                  <a:outerShdw blurRad="25400" algn="tl" rotWithShape="0">
                    <a:srgbClr val="000000">
                      <a:alpha val="43000"/>
                    </a:srgbClr>
                  </a:outerShdw>
                </a:effectLst>
                <a:latin typeface="Seabird SF" pitchFamily="2" charset="0"/>
              </a:rPr>
              <a:t>For the flesh desires what is contrary to the Spirit, and the Spirit what is contrary to the flesh. They are in conflict with each other, </a:t>
            </a:r>
            <a:r>
              <a:rPr lang="en-GB" sz="2400" b="1" u="sng" spc="150" dirty="0" smtClean="0">
                <a:ln w="11430"/>
                <a:effectLst>
                  <a:outerShdw blurRad="25400" algn="tl" rotWithShape="0">
                    <a:srgbClr val="000000">
                      <a:alpha val="43000"/>
                    </a:srgbClr>
                  </a:outerShdw>
                </a:effectLst>
                <a:uFill>
                  <a:solidFill>
                    <a:srgbClr val="FF0000"/>
                  </a:solidFill>
                </a:uFill>
                <a:latin typeface="Seabird SF" pitchFamily="2" charset="0"/>
              </a:rPr>
              <a:t>so that you are not to do whatever you want.</a:t>
            </a:r>
            <a:r>
              <a:rPr lang="en-GB" sz="2400" b="1" spc="150" dirty="0" smtClean="0">
                <a:ln w="11430"/>
                <a:effectLst>
                  <a:outerShdw blurRad="25400" algn="tl" rotWithShape="0">
                    <a:srgbClr val="000000">
                      <a:alpha val="43000"/>
                    </a:srgbClr>
                  </a:outerShdw>
                </a:effectLst>
                <a:latin typeface="Seabird SF" pitchFamily="2" charset="0"/>
              </a:rPr>
              <a:t/>
            </a:r>
            <a:br>
              <a:rPr lang="en-GB" sz="2400" b="1" spc="150" dirty="0" smtClean="0">
                <a:ln w="11430"/>
                <a:effectLst>
                  <a:outerShdw blurRad="25400" algn="tl" rotWithShape="0">
                    <a:srgbClr val="000000">
                      <a:alpha val="43000"/>
                    </a:srgbClr>
                  </a:outerShdw>
                </a:effectLst>
                <a:latin typeface="Seabird SF" pitchFamily="2" charset="0"/>
              </a:rPr>
            </a:br>
            <a:endParaRPr lang="en-GB" sz="2400" b="1" spc="150" dirty="0" smtClean="0">
              <a:ln w="11430"/>
              <a:effectLst>
                <a:outerShdw blurRad="25400" algn="tl" rotWithShape="0">
                  <a:srgbClr val="000000">
                    <a:alpha val="43000"/>
                  </a:srgbClr>
                </a:outerShdw>
              </a:effectLst>
              <a:latin typeface="Seabird SF" pitchFamily="2" charset="0"/>
            </a:endParaRPr>
          </a:p>
          <a:p>
            <a:r>
              <a:rPr lang="en-GB" sz="2400" b="1" spc="150" dirty="0" smtClean="0">
                <a:ln w="11430"/>
                <a:effectLst>
                  <a:outerShdw blurRad="25400" algn="tl" rotWithShape="0">
                    <a:srgbClr val="000000">
                      <a:alpha val="43000"/>
                    </a:srgbClr>
                  </a:outerShdw>
                </a:effectLst>
                <a:latin typeface="Seabird SF" pitchFamily="2" charset="0"/>
              </a:rPr>
              <a:t>                                           </a:t>
            </a:r>
            <a:r>
              <a:rPr lang="en-GB" b="1" spc="150" dirty="0" smtClean="0">
                <a:ln w="11430"/>
                <a:effectLst>
                  <a:outerShdw blurRad="25400" algn="tl" rotWithShape="0">
                    <a:srgbClr val="000000">
                      <a:alpha val="43000"/>
                    </a:srgbClr>
                  </a:outerShdw>
                </a:effectLst>
                <a:latin typeface="Seabird SF" pitchFamily="2" charset="0"/>
              </a:rPr>
              <a:t>Galatians 5:13-17(NIV)</a:t>
            </a:r>
            <a:endParaRPr lang="en-GB" b="1" spc="150" dirty="0">
              <a:ln w="11430"/>
              <a:effectLst>
                <a:outerShdw blurRad="25400" algn="tl" rotWithShape="0">
                  <a:srgbClr val="000000">
                    <a:alpha val="43000"/>
                  </a:srgbClr>
                </a:outerShdw>
              </a:effectLst>
              <a:latin typeface="Seabird SF" pitchFamily="2" charset="0"/>
            </a:endParaRPr>
          </a:p>
        </p:txBody>
      </p:sp>
      <p:pic>
        <p:nvPicPr>
          <p:cNvPr id="3" name="Picture 2" descr="bibleman95B&amp;W.bmp"/>
          <p:cNvPicPr>
            <a:picLocks noChangeAspect="1"/>
          </p:cNvPicPr>
          <p:nvPr/>
        </p:nvPicPr>
        <p:blipFill>
          <a:blip r:embed="rId2" cstate="print"/>
          <a:stretch>
            <a:fillRect/>
          </a:stretch>
        </p:blipFill>
        <p:spPr>
          <a:xfrm>
            <a:off x="7092280" y="1340768"/>
            <a:ext cx="1399721" cy="208823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bibleman3B&amp;W.bmp"/>
          <p:cNvPicPr>
            <a:picLocks noChangeAspect="1"/>
          </p:cNvPicPr>
          <p:nvPr/>
        </p:nvPicPr>
        <p:blipFill>
          <a:blip r:embed="rId2" cstate="print"/>
          <a:stretch>
            <a:fillRect/>
          </a:stretch>
        </p:blipFill>
        <p:spPr>
          <a:xfrm>
            <a:off x="6876256" y="1916832"/>
            <a:ext cx="1835696" cy="2180703"/>
          </a:xfrm>
          <a:prstGeom prst="rect">
            <a:avLst/>
          </a:prstGeom>
        </p:spPr>
      </p:pic>
      <p:sp>
        <p:nvSpPr>
          <p:cNvPr id="2" name="TextBox 1"/>
          <p:cNvSpPr txBox="1"/>
          <p:nvPr/>
        </p:nvSpPr>
        <p:spPr>
          <a:xfrm>
            <a:off x="611560" y="620688"/>
            <a:ext cx="7848872" cy="5478423"/>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r>
              <a:rPr lang="en-GB" sz="2400" b="1" spc="150" dirty="0" smtClean="0">
                <a:ln w="11430"/>
                <a:effectLst>
                  <a:outerShdw blurRad="25400" algn="tl" rotWithShape="0">
                    <a:srgbClr val="000000">
                      <a:alpha val="43000"/>
                    </a:srgbClr>
                  </a:outerShdw>
                </a:effectLst>
                <a:latin typeface="Seabird SF" pitchFamily="2" charset="0"/>
              </a:rPr>
              <a:t> </a:t>
            </a:r>
            <a:r>
              <a:rPr lang="en-GB" sz="2800" b="1" spc="150" baseline="30000" dirty="0" smtClean="0">
                <a:ln w="11430"/>
                <a:effectLst>
                  <a:outerShdw blurRad="25400" algn="tl" rotWithShape="0">
                    <a:srgbClr val="000000">
                      <a:alpha val="43000"/>
                    </a:srgbClr>
                  </a:outerShdw>
                </a:effectLst>
                <a:latin typeface="Seabird SF" pitchFamily="2" charset="0"/>
              </a:rPr>
              <a:t>18</a:t>
            </a:r>
            <a:r>
              <a:rPr lang="en-GB" sz="2800" b="1" spc="150" dirty="0" smtClean="0">
                <a:ln w="11430"/>
                <a:effectLst>
                  <a:outerShdw blurRad="25400" algn="tl" rotWithShape="0">
                    <a:srgbClr val="000000">
                      <a:alpha val="43000"/>
                    </a:srgbClr>
                  </a:outerShdw>
                </a:effectLst>
                <a:latin typeface="Seabird SF" pitchFamily="2" charset="0"/>
              </a:rPr>
              <a:t>But if you are led by the Spirit, you are not under the law. </a:t>
            </a:r>
            <a:r>
              <a:rPr lang="en-GB" sz="2800" b="1" spc="150" baseline="30000" dirty="0" smtClean="0">
                <a:ln w="11430"/>
                <a:effectLst>
                  <a:outerShdw blurRad="25400" algn="tl" rotWithShape="0">
                    <a:srgbClr val="000000">
                      <a:alpha val="43000"/>
                    </a:srgbClr>
                  </a:outerShdw>
                </a:effectLst>
                <a:latin typeface="Seabird SF" pitchFamily="2" charset="0"/>
              </a:rPr>
              <a:t>19</a:t>
            </a:r>
            <a:r>
              <a:rPr lang="en-GB" sz="2800" b="1" spc="150" dirty="0" smtClean="0">
                <a:ln w="11430"/>
                <a:effectLst>
                  <a:outerShdw blurRad="25400" algn="tl" rotWithShape="0">
                    <a:srgbClr val="000000">
                      <a:alpha val="43000"/>
                    </a:srgbClr>
                  </a:outerShdw>
                </a:effectLst>
                <a:latin typeface="Seabird SF" pitchFamily="2" charset="0"/>
              </a:rPr>
              <a:t>The acts of the flesh are obvious: sexual immorality, impurity and debauchery;</a:t>
            </a:r>
            <a:br>
              <a:rPr lang="en-GB" sz="2800" b="1" spc="150" dirty="0" smtClean="0">
                <a:ln w="11430"/>
                <a:effectLst>
                  <a:outerShdw blurRad="25400" algn="tl" rotWithShape="0">
                    <a:srgbClr val="000000">
                      <a:alpha val="43000"/>
                    </a:srgbClr>
                  </a:outerShdw>
                </a:effectLst>
                <a:latin typeface="Seabird SF" pitchFamily="2" charset="0"/>
              </a:rPr>
            </a:br>
            <a:r>
              <a:rPr lang="en-GB" sz="2800" b="1" spc="150" baseline="30000" dirty="0" smtClean="0">
                <a:ln w="11430"/>
                <a:effectLst>
                  <a:outerShdw blurRad="25400" algn="tl" rotWithShape="0">
                    <a:srgbClr val="000000">
                      <a:alpha val="43000"/>
                    </a:srgbClr>
                  </a:outerShdw>
                </a:effectLst>
                <a:latin typeface="Seabird SF" pitchFamily="2" charset="0"/>
              </a:rPr>
              <a:t>20</a:t>
            </a:r>
            <a:r>
              <a:rPr lang="en-GB" sz="2800" b="1" spc="150" dirty="0" smtClean="0">
                <a:ln w="11430"/>
                <a:effectLst>
                  <a:outerShdw blurRad="25400" algn="tl" rotWithShape="0">
                    <a:srgbClr val="000000">
                      <a:alpha val="43000"/>
                    </a:srgbClr>
                  </a:outerShdw>
                </a:effectLst>
                <a:latin typeface="Seabird SF" pitchFamily="2" charset="0"/>
              </a:rPr>
              <a:t>idolatry and witchcraft; hatred,</a:t>
            </a:r>
            <a:br>
              <a:rPr lang="en-GB" sz="2800" b="1" spc="150" dirty="0" smtClean="0">
                <a:ln w="11430"/>
                <a:effectLst>
                  <a:outerShdw blurRad="25400" algn="tl" rotWithShape="0">
                    <a:srgbClr val="000000">
                      <a:alpha val="43000"/>
                    </a:srgbClr>
                  </a:outerShdw>
                </a:effectLst>
                <a:latin typeface="Seabird SF" pitchFamily="2" charset="0"/>
              </a:rPr>
            </a:br>
            <a:r>
              <a:rPr lang="en-GB" sz="2800" b="1" spc="150" dirty="0" smtClean="0">
                <a:ln w="11430"/>
                <a:effectLst>
                  <a:outerShdw blurRad="25400" algn="tl" rotWithShape="0">
                    <a:srgbClr val="000000">
                      <a:alpha val="43000"/>
                    </a:srgbClr>
                  </a:outerShdw>
                </a:effectLst>
                <a:latin typeface="Seabird SF" pitchFamily="2" charset="0"/>
              </a:rPr>
              <a:t>discord, jealousy, fits of rage, </a:t>
            </a:r>
            <a:br>
              <a:rPr lang="en-GB" sz="2800" b="1" spc="150" dirty="0" smtClean="0">
                <a:ln w="11430"/>
                <a:effectLst>
                  <a:outerShdw blurRad="25400" algn="tl" rotWithShape="0">
                    <a:srgbClr val="000000">
                      <a:alpha val="43000"/>
                    </a:srgbClr>
                  </a:outerShdw>
                </a:effectLst>
                <a:latin typeface="Seabird SF" pitchFamily="2" charset="0"/>
              </a:rPr>
            </a:br>
            <a:r>
              <a:rPr lang="en-GB" sz="2800" b="1" spc="150" dirty="0" smtClean="0">
                <a:ln w="11430"/>
                <a:effectLst>
                  <a:outerShdw blurRad="25400" algn="tl" rotWithShape="0">
                    <a:srgbClr val="000000">
                      <a:alpha val="43000"/>
                    </a:srgbClr>
                  </a:outerShdw>
                </a:effectLst>
                <a:latin typeface="Seabird SF" pitchFamily="2" charset="0"/>
              </a:rPr>
              <a:t>selfish ambition, dissensions,</a:t>
            </a:r>
            <a:br>
              <a:rPr lang="en-GB" sz="2800" b="1" spc="150" dirty="0" smtClean="0">
                <a:ln w="11430"/>
                <a:effectLst>
                  <a:outerShdw blurRad="25400" algn="tl" rotWithShape="0">
                    <a:srgbClr val="000000">
                      <a:alpha val="43000"/>
                    </a:srgbClr>
                  </a:outerShdw>
                </a:effectLst>
                <a:latin typeface="Seabird SF" pitchFamily="2" charset="0"/>
              </a:rPr>
            </a:br>
            <a:r>
              <a:rPr lang="en-GB" sz="2800" b="1" spc="150" dirty="0" smtClean="0">
                <a:ln w="11430"/>
                <a:effectLst>
                  <a:outerShdw blurRad="25400" algn="tl" rotWithShape="0">
                    <a:srgbClr val="000000">
                      <a:alpha val="43000"/>
                    </a:srgbClr>
                  </a:outerShdw>
                </a:effectLst>
                <a:latin typeface="Seabird SF" pitchFamily="2" charset="0"/>
              </a:rPr>
              <a:t>factions </a:t>
            </a:r>
            <a:r>
              <a:rPr lang="en-GB" sz="2800" b="1" spc="150" baseline="30000" dirty="0" smtClean="0">
                <a:ln w="11430"/>
                <a:effectLst>
                  <a:outerShdw blurRad="25400" algn="tl" rotWithShape="0">
                    <a:srgbClr val="000000">
                      <a:alpha val="43000"/>
                    </a:srgbClr>
                  </a:outerShdw>
                </a:effectLst>
                <a:latin typeface="Seabird SF" pitchFamily="2" charset="0"/>
              </a:rPr>
              <a:t>21</a:t>
            </a:r>
            <a:r>
              <a:rPr lang="en-GB" sz="2800" b="1" spc="150" dirty="0" smtClean="0">
                <a:ln w="11430"/>
                <a:effectLst>
                  <a:outerShdw blurRad="25400" algn="tl" rotWithShape="0">
                    <a:srgbClr val="000000">
                      <a:alpha val="43000"/>
                    </a:srgbClr>
                  </a:outerShdw>
                </a:effectLst>
                <a:latin typeface="Seabird SF" pitchFamily="2" charset="0"/>
              </a:rPr>
              <a:t>and envy; drunkenness,</a:t>
            </a:r>
            <a:br>
              <a:rPr lang="en-GB" sz="2800" b="1" spc="150" dirty="0" smtClean="0">
                <a:ln w="11430"/>
                <a:effectLst>
                  <a:outerShdw blurRad="25400" algn="tl" rotWithShape="0">
                    <a:srgbClr val="000000">
                      <a:alpha val="43000"/>
                    </a:srgbClr>
                  </a:outerShdw>
                </a:effectLst>
                <a:latin typeface="Seabird SF" pitchFamily="2" charset="0"/>
              </a:rPr>
            </a:br>
            <a:r>
              <a:rPr lang="en-GB" sz="2800" b="1" spc="150" dirty="0" smtClean="0">
                <a:ln w="11430"/>
                <a:effectLst>
                  <a:outerShdw blurRad="25400" algn="tl" rotWithShape="0">
                    <a:srgbClr val="000000">
                      <a:alpha val="43000"/>
                    </a:srgbClr>
                  </a:outerShdw>
                </a:effectLst>
                <a:latin typeface="Seabird SF" pitchFamily="2" charset="0"/>
              </a:rPr>
              <a:t>orgies, and the like. I warn you, as I did before, that those who live like this will not inherit the kingdom of God. </a:t>
            </a:r>
            <a:r>
              <a:rPr lang="en-GB" sz="2400" b="1" spc="150" dirty="0" smtClean="0">
                <a:ln w="11430"/>
                <a:effectLst>
                  <a:outerShdw blurRad="25400" algn="tl" rotWithShape="0">
                    <a:srgbClr val="000000">
                      <a:alpha val="43000"/>
                    </a:srgbClr>
                  </a:outerShdw>
                </a:effectLst>
                <a:latin typeface="Seabird SF" pitchFamily="2" charset="0"/>
              </a:rPr>
              <a:t/>
            </a:r>
            <a:br>
              <a:rPr lang="en-GB" sz="2400" b="1" spc="150" dirty="0" smtClean="0">
                <a:ln w="11430"/>
                <a:effectLst>
                  <a:outerShdw blurRad="25400" algn="tl" rotWithShape="0">
                    <a:srgbClr val="000000">
                      <a:alpha val="43000"/>
                    </a:srgbClr>
                  </a:outerShdw>
                </a:effectLst>
                <a:latin typeface="Seabird SF" pitchFamily="2" charset="0"/>
              </a:rPr>
            </a:br>
            <a:endParaRPr lang="en-GB" sz="2400" b="1" spc="150" dirty="0" smtClean="0">
              <a:ln w="11430"/>
              <a:effectLst>
                <a:outerShdw blurRad="25400" algn="tl" rotWithShape="0">
                  <a:srgbClr val="000000">
                    <a:alpha val="43000"/>
                  </a:srgbClr>
                </a:outerShdw>
              </a:effectLst>
              <a:latin typeface="Seabird SF" pitchFamily="2" charset="0"/>
            </a:endParaRPr>
          </a:p>
          <a:p>
            <a:r>
              <a:rPr lang="en-GB" b="1" spc="150" dirty="0" smtClean="0">
                <a:ln w="11430"/>
                <a:latin typeface="Seabird SF" pitchFamily="2" charset="0"/>
              </a:rPr>
              <a:t>                                                       Galatians 5:18-21(NIV)</a:t>
            </a:r>
            <a:endParaRPr lang="en-GB" b="1" spc="150" dirty="0">
              <a:ln w="11430"/>
              <a:latin typeface="Seabird SF" pitchFamily="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836712"/>
            <a:ext cx="7848872" cy="5324535"/>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r>
              <a:rPr lang="en-GB" sz="2600" b="1" spc="150" baseline="30000" dirty="0" smtClean="0">
                <a:ln w="11430"/>
                <a:effectLst>
                  <a:outerShdw blurRad="25400" algn="tl" rotWithShape="0">
                    <a:srgbClr val="000000">
                      <a:alpha val="43000"/>
                    </a:srgbClr>
                  </a:outerShdw>
                </a:effectLst>
                <a:latin typeface="Seabird SF" pitchFamily="2" charset="0"/>
              </a:rPr>
              <a:t>22</a:t>
            </a:r>
            <a:r>
              <a:rPr lang="en-GB" sz="2600" b="1" spc="150" dirty="0" smtClean="0">
                <a:ln w="11430"/>
                <a:effectLst>
                  <a:outerShdw blurRad="25400" algn="tl" rotWithShape="0">
                    <a:srgbClr val="000000">
                      <a:alpha val="43000"/>
                    </a:srgbClr>
                  </a:outerShdw>
                </a:effectLst>
                <a:latin typeface="Seabird SF" pitchFamily="2" charset="0"/>
              </a:rPr>
              <a:t>But the fruit of the Spirit is love, joy, peace, forbearance, kindness, goodness, faithfulness, </a:t>
            </a:r>
            <a:r>
              <a:rPr lang="en-GB" sz="2600" b="1" spc="150" baseline="30000" dirty="0" smtClean="0">
                <a:ln w="11430"/>
                <a:effectLst>
                  <a:outerShdw blurRad="25400" algn="tl" rotWithShape="0">
                    <a:srgbClr val="000000">
                      <a:alpha val="43000"/>
                    </a:srgbClr>
                  </a:outerShdw>
                </a:effectLst>
                <a:latin typeface="Seabird SF" pitchFamily="2" charset="0"/>
              </a:rPr>
              <a:t>23</a:t>
            </a:r>
            <a:r>
              <a:rPr lang="en-GB" sz="2600" b="1" spc="150" dirty="0" smtClean="0">
                <a:ln w="11430"/>
                <a:effectLst>
                  <a:outerShdw blurRad="25400" algn="tl" rotWithShape="0">
                    <a:srgbClr val="000000">
                      <a:alpha val="43000"/>
                    </a:srgbClr>
                  </a:outerShdw>
                </a:effectLst>
                <a:latin typeface="Seabird SF" pitchFamily="2" charset="0"/>
              </a:rPr>
              <a:t>gentleness and self-control. Against such things there is</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no law. </a:t>
            </a:r>
            <a:r>
              <a:rPr lang="en-GB" sz="2600" b="1" spc="150" baseline="30000" dirty="0" smtClean="0">
                <a:ln w="11430"/>
                <a:effectLst>
                  <a:outerShdw blurRad="25400" algn="tl" rotWithShape="0">
                    <a:srgbClr val="000000">
                      <a:alpha val="43000"/>
                    </a:srgbClr>
                  </a:outerShdw>
                </a:effectLst>
                <a:latin typeface="Seabird SF" pitchFamily="2" charset="0"/>
              </a:rPr>
              <a:t>24</a:t>
            </a:r>
            <a:r>
              <a:rPr lang="en-GB" sz="2600" b="1" spc="150" dirty="0" smtClean="0">
                <a:ln w="11430"/>
                <a:effectLst>
                  <a:outerShdw blurRad="25400" algn="tl" rotWithShape="0">
                    <a:srgbClr val="000000">
                      <a:alpha val="43000"/>
                    </a:srgbClr>
                  </a:outerShdw>
                </a:effectLst>
                <a:latin typeface="Seabird SF" pitchFamily="2" charset="0"/>
              </a:rPr>
              <a:t>Those who belong</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to Christ Jesus have crucified the flesh</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with its passions and desires.</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baseline="30000" dirty="0" smtClean="0">
                <a:ln w="11430"/>
                <a:effectLst>
                  <a:outerShdw blurRad="25400" algn="tl" rotWithShape="0">
                    <a:srgbClr val="000000">
                      <a:alpha val="43000"/>
                    </a:srgbClr>
                  </a:outerShdw>
                </a:effectLst>
                <a:latin typeface="Seabird SF" pitchFamily="2" charset="0"/>
              </a:rPr>
              <a:t>25</a:t>
            </a:r>
            <a:r>
              <a:rPr lang="en-GB" sz="2600" b="1" spc="150" dirty="0" smtClean="0">
                <a:ln w="11430"/>
                <a:effectLst>
                  <a:outerShdw blurRad="25400" algn="tl" rotWithShape="0">
                    <a:srgbClr val="000000">
                      <a:alpha val="43000"/>
                    </a:srgbClr>
                  </a:outerShdw>
                </a:effectLst>
                <a:latin typeface="Seabird SF" pitchFamily="2" charset="0"/>
              </a:rPr>
              <a:t>Since we live by the Spirit,</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let us keep in step with the </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Spirit. </a:t>
            </a:r>
            <a:r>
              <a:rPr lang="en-GB" sz="2600" b="1" spc="150" baseline="30000" dirty="0" smtClean="0">
                <a:ln w="11430"/>
                <a:effectLst>
                  <a:outerShdw blurRad="25400" algn="tl" rotWithShape="0">
                    <a:srgbClr val="000000">
                      <a:alpha val="43000"/>
                    </a:srgbClr>
                  </a:outerShdw>
                </a:effectLst>
                <a:latin typeface="Seabird SF" pitchFamily="2" charset="0"/>
              </a:rPr>
              <a:t>26</a:t>
            </a:r>
            <a:r>
              <a:rPr lang="en-GB" sz="2600" b="1" spc="150" dirty="0" smtClean="0">
                <a:ln w="11430"/>
                <a:effectLst>
                  <a:outerShdw blurRad="25400" algn="tl" rotWithShape="0">
                    <a:srgbClr val="000000">
                      <a:alpha val="43000"/>
                    </a:srgbClr>
                  </a:outerShdw>
                </a:effectLst>
                <a:latin typeface="Seabird SF" pitchFamily="2" charset="0"/>
              </a:rPr>
              <a:t>Let us not become </a:t>
            </a:r>
            <a:br>
              <a:rPr lang="en-GB" sz="2600" b="1" spc="150" dirty="0" smtClean="0">
                <a:ln w="11430"/>
                <a:effectLst>
                  <a:outerShdw blurRad="25400" algn="tl" rotWithShape="0">
                    <a:srgbClr val="000000">
                      <a:alpha val="43000"/>
                    </a:srgbClr>
                  </a:outerShdw>
                </a:effectLst>
                <a:latin typeface="Seabird SF" pitchFamily="2" charset="0"/>
              </a:rPr>
            </a:br>
            <a:r>
              <a:rPr lang="en-GB" sz="2600" b="1" spc="150" dirty="0" smtClean="0">
                <a:ln w="11430"/>
                <a:effectLst>
                  <a:outerShdw blurRad="25400" algn="tl" rotWithShape="0">
                    <a:srgbClr val="000000">
                      <a:alpha val="43000"/>
                    </a:srgbClr>
                  </a:outerShdw>
                </a:effectLst>
                <a:latin typeface="Seabird SF" pitchFamily="2" charset="0"/>
              </a:rPr>
              <a:t>conceited, provoking and envying each other. </a:t>
            </a:r>
          </a:p>
          <a:p>
            <a:r>
              <a:rPr lang="en-GB" sz="2800" b="1" spc="150" dirty="0" smtClean="0">
                <a:ln w="11430"/>
                <a:latin typeface="Seabird SF" pitchFamily="2" charset="0"/>
              </a:rPr>
              <a:t>                                       </a:t>
            </a:r>
            <a:r>
              <a:rPr lang="en-GB" b="1" spc="150" dirty="0" smtClean="0">
                <a:ln w="11430"/>
                <a:latin typeface="Seabird SF" pitchFamily="2" charset="0"/>
              </a:rPr>
              <a:t>Galatians 5:22-26(NIV)</a:t>
            </a:r>
            <a:endParaRPr lang="en-GB" b="1" spc="150" dirty="0">
              <a:ln w="11430"/>
              <a:latin typeface="Seabird SF" pitchFamily="2" charset="0"/>
            </a:endParaRPr>
          </a:p>
        </p:txBody>
      </p:sp>
      <p:pic>
        <p:nvPicPr>
          <p:cNvPr id="4" name="Picture 3" descr="bibleman5B&amp;W.bmp"/>
          <p:cNvPicPr>
            <a:picLocks noChangeAspect="1"/>
          </p:cNvPicPr>
          <p:nvPr/>
        </p:nvPicPr>
        <p:blipFill>
          <a:blip r:embed="rId2" cstate="print"/>
          <a:stretch>
            <a:fillRect/>
          </a:stretch>
        </p:blipFill>
        <p:spPr>
          <a:xfrm>
            <a:off x="5787852" y="2132856"/>
            <a:ext cx="2816596" cy="243861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836712"/>
            <a:ext cx="7920880" cy="5262979"/>
          </a:xfrm>
          <a:prstGeom prst="rect">
            <a:avLst/>
          </a:prstGeom>
          <a:noFill/>
        </p:spPr>
        <p:txBody>
          <a:bodyPr wrap="square" rtlCol="0">
            <a:spAutoFit/>
          </a:bodyPr>
          <a:lstStyle/>
          <a:p>
            <a:pPr marL="628650" indent="-457200">
              <a:buFont typeface="Wingdings" pitchFamily="2" charset="2"/>
              <a:buChar char="v"/>
            </a:pPr>
            <a:r>
              <a:rPr lang="en-GB" sz="2800" dirty="0" smtClean="0">
                <a:latin typeface="Seabird SF" pitchFamily="2" charset="0"/>
              </a:rPr>
              <a:t>This is not a call to self-centeredness</a:t>
            </a:r>
          </a:p>
          <a:p>
            <a:pPr marL="628650" indent="-457200">
              <a:buFont typeface="Wingdings" pitchFamily="2" charset="2"/>
              <a:buChar char="v"/>
            </a:pPr>
            <a:r>
              <a:rPr lang="en-GB" sz="2800" dirty="0" smtClean="0">
                <a:latin typeface="Seabird SF" pitchFamily="2" charset="0"/>
              </a:rPr>
              <a:t>The motive for doing anything should </a:t>
            </a:r>
            <a:r>
              <a:rPr lang="en-GB" sz="2800" b="1" i="1" dirty="0" smtClean="0">
                <a:latin typeface="Seabird SF" pitchFamily="2" charset="0"/>
              </a:rPr>
              <a:t>not</a:t>
            </a:r>
            <a:r>
              <a:rPr lang="en-GB" sz="2800" dirty="0" smtClean="0">
                <a:latin typeface="Seabird SF" pitchFamily="2" charset="0"/>
              </a:rPr>
              <a:t> be that </a:t>
            </a:r>
            <a:r>
              <a:rPr lang="en-GB" sz="2800" i="1" dirty="0" smtClean="0">
                <a:latin typeface="Seabird SF" pitchFamily="2" charset="0"/>
              </a:rPr>
              <a:t>I will be blessed.</a:t>
            </a:r>
          </a:p>
          <a:p>
            <a:pPr marL="628650" indent="-457200">
              <a:buFont typeface="Wingdings" pitchFamily="2" charset="2"/>
              <a:buChar char="v"/>
            </a:pPr>
            <a:r>
              <a:rPr lang="en-GB" sz="2800" dirty="0" smtClean="0">
                <a:latin typeface="Seabird SF" pitchFamily="2" charset="0"/>
              </a:rPr>
              <a:t>Never forget God loves you,</a:t>
            </a:r>
          </a:p>
          <a:p>
            <a:pPr marL="628650" indent="-457200">
              <a:buFont typeface="Wingdings" pitchFamily="2" charset="2"/>
              <a:buChar char="v"/>
            </a:pPr>
            <a:r>
              <a:rPr lang="en-GB" sz="2800" dirty="0" smtClean="0">
                <a:latin typeface="Seabird SF" pitchFamily="2" charset="0"/>
              </a:rPr>
              <a:t>You are someone else’s neighbour; so in that; God your Father has your back.</a:t>
            </a:r>
          </a:p>
          <a:p>
            <a:pPr marL="628650" indent="-457200">
              <a:buFont typeface="Wingdings" pitchFamily="2" charset="2"/>
              <a:buChar char="v"/>
            </a:pPr>
            <a:r>
              <a:rPr lang="en-GB" sz="2800" dirty="0" smtClean="0">
                <a:latin typeface="Seabird SF" pitchFamily="2" charset="0"/>
              </a:rPr>
              <a:t>Do not be tempted to tell the Father how he should answer your prayers nor be disappointed if the answers are not quite what you expected or hoped for.</a:t>
            </a:r>
          </a:p>
          <a:p>
            <a:pPr marL="628650" indent="-457200">
              <a:buFont typeface="Wingdings" pitchFamily="2" charset="2"/>
              <a:buChar char="v"/>
            </a:pPr>
            <a:r>
              <a:rPr lang="en-GB" sz="2800" dirty="0" smtClean="0">
                <a:latin typeface="Seabird SF" pitchFamily="2" charset="0"/>
              </a:rPr>
              <a:t>TRUST God our Father in all things!</a:t>
            </a:r>
          </a:p>
          <a:p>
            <a:pPr>
              <a:buFont typeface="Wingdings" pitchFamily="2" charset="2"/>
              <a:buChar char="v"/>
            </a:pPr>
            <a:endParaRPr lang="en-GB" sz="2800" dirty="0">
              <a:latin typeface="Andre SF" pitchFamily="2"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600" y="692696"/>
            <a:ext cx="7128792" cy="5786199"/>
          </a:xfrm>
          <a:prstGeom prst="rect">
            <a:avLst/>
          </a:prstGeom>
          <a:noFill/>
        </p:spPr>
        <p:txBody>
          <a:bodyPr wrap="square" rtlCol="0">
            <a:spAutoFit/>
          </a:bodyPr>
          <a:lstStyle/>
          <a:p>
            <a:pPr algn="ctr"/>
            <a:r>
              <a:rPr lang="en-GB" sz="7200" dirty="0" smtClean="0">
                <a:latin typeface="Andre SF" pitchFamily="2" charset="0"/>
              </a:rPr>
              <a:t>Don’t give in to self-condemnation.</a:t>
            </a:r>
          </a:p>
          <a:p>
            <a:pPr algn="ctr"/>
            <a:r>
              <a:rPr lang="en-GB" sz="3800" dirty="0" smtClean="0">
                <a:latin typeface="Andre SF" pitchFamily="2" charset="0"/>
              </a:rPr>
              <a:t>God is our Father and He loves you.</a:t>
            </a:r>
          </a:p>
          <a:p>
            <a:pPr algn="ctr"/>
            <a:r>
              <a:rPr lang="en-GB" sz="3800" dirty="0" smtClean="0">
                <a:latin typeface="Andre SF" pitchFamily="2" charset="0"/>
              </a:rPr>
              <a:t>Not the you, that you wish you were but the whole person you were made to be; in his image.</a:t>
            </a:r>
          </a:p>
          <a:p>
            <a:pPr algn="ctr"/>
            <a:r>
              <a:rPr lang="en-GB" sz="3700" b="1" dirty="0" smtClean="0">
                <a:latin typeface="Andre SF" pitchFamily="2" charset="0"/>
              </a:rPr>
              <a:t>Do you have the courage to ask Him what He might require of you?</a:t>
            </a:r>
            <a:endParaRPr lang="en-GB" sz="3700" b="1" dirty="0">
              <a:latin typeface="Andre SF" pitchFamily="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75000"/>
              </a:schemeClr>
            </a:gs>
            <a:gs pos="50000">
              <a:schemeClr val="accent3">
                <a:lumMod val="60000"/>
                <a:lumOff val="40000"/>
              </a:schemeClr>
            </a:gs>
            <a:gs pos="100000">
              <a:schemeClr val="accent1">
                <a:tint val="23500"/>
                <a:satMod val="160000"/>
              </a:schemeClr>
            </a:gs>
          </a:gsLst>
          <a:lin ang="2700000" scaled="0"/>
          <a:tileRect/>
        </a:gradFill>
        <a:effectLst/>
      </p:bgPr>
    </p:bg>
    <p:spTree>
      <p:nvGrpSpPr>
        <p:cNvPr id="1" name=""/>
        <p:cNvGrpSpPr/>
        <p:nvPr/>
      </p:nvGrpSpPr>
      <p:grpSpPr>
        <a:xfrm>
          <a:off x="0" y="0"/>
          <a:ext cx="0" cy="0"/>
          <a:chOff x="0" y="0"/>
          <a:chExt cx="0" cy="0"/>
        </a:xfrm>
      </p:grpSpPr>
      <p:sp>
        <p:nvSpPr>
          <p:cNvPr id="2" name="TextBox 1"/>
          <p:cNvSpPr txBox="1"/>
          <p:nvPr/>
        </p:nvSpPr>
        <p:spPr>
          <a:xfrm>
            <a:off x="899592" y="908720"/>
            <a:ext cx="7272808" cy="5078313"/>
          </a:xfrm>
          <a:prstGeom prst="rect">
            <a:avLst/>
          </a:prstGeom>
          <a:noFill/>
          <a:ln w="38100">
            <a:solidFill>
              <a:schemeClr val="tx2">
                <a:lumMod val="60000"/>
                <a:lumOff val="40000"/>
              </a:schemeClr>
            </a:solidFill>
            <a:prstDash val="sysDash"/>
          </a:ln>
          <a:effectLst>
            <a:glow rad="139700">
              <a:schemeClr val="accent5">
                <a:satMod val="175000"/>
                <a:alpha val="40000"/>
              </a:schemeClr>
            </a:glow>
          </a:effectLst>
          <a:scene3d>
            <a:camera prst="orthographicFront"/>
            <a:lightRig rig="threePt" dir="t"/>
          </a:scene3d>
          <a:sp3d>
            <a:bevelT w="165100" prst="coolSlant"/>
          </a:sp3d>
        </p:spPr>
        <p:txBody>
          <a:bodyPr wrap="square" rtlCol="0">
            <a:spAutoFit/>
          </a:bodyPr>
          <a:lstStyle/>
          <a:p>
            <a:r>
              <a:rPr lang="en-GB" dirty="0" smtClean="0"/>
              <a:t/>
            </a:r>
            <a:br>
              <a:rPr lang="en-GB" dirty="0" smtClean="0"/>
            </a:br>
            <a:r>
              <a:rPr lang="en-GB" sz="3200" dirty="0" smtClean="0">
                <a:latin typeface="Arial Rounded MT Bold" pitchFamily="34" charset="0"/>
              </a:rPr>
              <a:t>Now to him who is able to do immeasurably more than all we ask or imagine, according to his power </a:t>
            </a:r>
            <a:r>
              <a:rPr lang="en-GB" sz="3200" u="heavy" dirty="0" smtClean="0">
                <a:uFill>
                  <a:solidFill>
                    <a:schemeClr val="tx2">
                      <a:lumMod val="60000"/>
                      <a:lumOff val="40000"/>
                    </a:schemeClr>
                  </a:solidFill>
                </a:uFill>
                <a:latin typeface="Arial Rounded MT Bold" pitchFamily="34" charset="0"/>
              </a:rPr>
              <a:t>that is at work within us</a:t>
            </a:r>
            <a:r>
              <a:rPr lang="en-GB" sz="3200" dirty="0" smtClean="0">
                <a:latin typeface="Arial Rounded MT Bold" pitchFamily="34" charset="0"/>
              </a:rPr>
              <a:t>, </a:t>
            </a:r>
            <a:r>
              <a:rPr lang="en-GB" sz="3200" dirty="0" smtClean="0">
                <a:latin typeface="Arial Rounded MT Bold" pitchFamily="34" charset="0"/>
              </a:rPr>
              <a:t>to him be glory in the </a:t>
            </a:r>
            <a:r>
              <a:rPr lang="en-GB" sz="3200" dirty="0" smtClean="0">
                <a:latin typeface="Arial Rounded MT Bold" pitchFamily="34" charset="0"/>
              </a:rPr>
              <a:t>church,[in me] </a:t>
            </a:r>
            <a:r>
              <a:rPr lang="en-GB" sz="3200" dirty="0" smtClean="0">
                <a:latin typeface="Arial Rounded MT Bold" pitchFamily="34" charset="0"/>
              </a:rPr>
              <a:t>and in Christ Jesus throughout all generations, for ever and ever</a:t>
            </a:r>
            <a:r>
              <a:rPr lang="en-GB" sz="3200" dirty="0" smtClean="0">
                <a:latin typeface="Arial Rounded MT Bold" pitchFamily="34" charset="0"/>
              </a:rPr>
              <a:t>!</a:t>
            </a:r>
          </a:p>
          <a:p>
            <a:r>
              <a:rPr lang="en-GB" sz="3200" dirty="0" smtClean="0">
                <a:latin typeface="Arial Rounded MT Bold" pitchFamily="34" charset="0"/>
              </a:rPr>
              <a:t> </a:t>
            </a:r>
            <a:r>
              <a:rPr lang="en-GB" sz="3200" dirty="0" smtClean="0">
                <a:latin typeface="Arial Rounded MT Bold" pitchFamily="34" charset="0"/>
              </a:rPr>
              <a:t>                                                    Amen</a:t>
            </a:r>
            <a:r>
              <a:rPr lang="en-GB" sz="3200" dirty="0" smtClean="0">
                <a:latin typeface="Arial Rounded MT Bold" pitchFamily="34" charset="0"/>
              </a:rPr>
              <a:t>. </a:t>
            </a:r>
            <a:r>
              <a:rPr lang="en-GB" sz="3200" dirty="0" smtClean="0">
                <a:latin typeface="Arial Rounded MT Bold" pitchFamily="34" charset="0"/>
              </a:rPr>
              <a:t/>
            </a:r>
            <a:br>
              <a:rPr lang="en-GB" sz="3200" dirty="0" smtClean="0">
                <a:latin typeface="Arial Rounded MT Bold" pitchFamily="34" charset="0"/>
              </a:rPr>
            </a:br>
            <a:endParaRPr lang="en-GB" sz="3200" dirty="0" smtClean="0">
              <a:latin typeface="Arial Rounded MT Bold" pitchFamily="34" charset="0"/>
            </a:endParaRPr>
          </a:p>
          <a:p>
            <a:pPr algn="r"/>
            <a:r>
              <a:rPr lang="en-GB" dirty="0" smtClean="0">
                <a:latin typeface="Arial Rounded MT Bold" pitchFamily="34" charset="0"/>
              </a:rPr>
              <a:t>Ephesians 3:20-21</a:t>
            </a:r>
            <a:r>
              <a:rPr lang="en-GB" dirty="0" smtClean="0">
                <a:latin typeface="Arial Rounded MT Bold" pitchFamily="34" charset="0"/>
              </a:rPr>
              <a:t>(NIV)</a:t>
            </a:r>
            <a:endParaRPr lang="en-GB" dirty="0">
              <a:latin typeface="Arial Rounded MT Bold"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385763" y="419100"/>
            <a:ext cx="8372475" cy="6019800"/>
          </a:xfrm>
          <a:prstGeom prst="rect">
            <a:avLst/>
          </a:prstGeom>
          <a:noFill/>
          <a:ln w="9525">
            <a:noFill/>
            <a:miter lim="800000"/>
            <a:headEnd/>
            <a:tailEnd/>
          </a:ln>
        </p:spPr>
      </p:pic>
      <p:sp>
        <p:nvSpPr>
          <p:cNvPr id="3" name="TextBox 2"/>
          <p:cNvSpPr txBox="1"/>
          <p:nvPr/>
        </p:nvSpPr>
        <p:spPr>
          <a:xfrm>
            <a:off x="5796136" y="5517232"/>
            <a:ext cx="1440160" cy="477054"/>
          </a:xfrm>
          <a:prstGeom prst="rect">
            <a:avLst/>
          </a:prstGeom>
          <a:noFill/>
        </p:spPr>
        <p:txBody>
          <a:bodyPr wrap="square" rtlCol="0">
            <a:spAutoFit/>
          </a:bodyPr>
          <a:lstStyle/>
          <a:p>
            <a:r>
              <a:rPr lang="en-GB" sz="2500" dirty="0" smtClean="0">
                <a:solidFill>
                  <a:schemeClr val="bg1"/>
                </a:solidFill>
                <a:latin typeface="Arial Rounded MT Bold" pitchFamily="34" charset="0"/>
              </a:rPr>
              <a:t>Amen.</a:t>
            </a:r>
            <a:endParaRPr lang="en-GB" sz="2500" dirty="0">
              <a:solidFill>
                <a:schemeClr val="bg1"/>
              </a:solidFill>
              <a:latin typeface="Arial Rounded MT Bold"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548680"/>
            <a:ext cx="7272808" cy="5016758"/>
          </a:xfrm>
          <a:prstGeom prst="rect">
            <a:avLst/>
          </a:prstGeom>
          <a:noFill/>
        </p:spPr>
        <p:txBody>
          <a:bodyPr wrap="square" rtlCol="0">
            <a:spAutoFit/>
          </a:bodyPr>
          <a:lstStyle/>
          <a:p>
            <a:r>
              <a:rPr lang="en-GB" sz="3200" baseline="30000" dirty="0" smtClean="0">
                <a:latin typeface="Seabird SF" pitchFamily="2" charset="0"/>
              </a:rPr>
              <a:t>26</a:t>
            </a:r>
            <a:r>
              <a:rPr lang="en-GB" sz="3200" dirty="0" smtClean="0">
                <a:latin typeface="Seabird SF" pitchFamily="2" charset="0"/>
              </a:rPr>
              <a:t> God said, Let Us [Father, Son, and Holy Spirit] make mankind in Our image, after Our likeness, and let them have complete authority over the fish of the sea, the birds of the air,</a:t>
            </a:r>
            <a:br>
              <a:rPr lang="en-GB" sz="3200" dirty="0" smtClean="0">
                <a:latin typeface="Seabird SF" pitchFamily="2" charset="0"/>
              </a:rPr>
            </a:br>
            <a:r>
              <a:rPr lang="en-GB" sz="3200" dirty="0" smtClean="0">
                <a:latin typeface="Seabird SF" pitchFamily="2" charset="0"/>
              </a:rPr>
              <a:t>the [tame] beasts, and over</a:t>
            </a:r>
            <a:br>
              <a:rPr lang="en-GB" sz="3200" dirty="0" smtClean="0">
                <a:latin typeface="Seabird SF" pitchFamily="2" charset="0"/>
              </a:rPr>
            </a:br>
            <a:r>
              <a:rPr lang="en-GB" sz="3200" dirty="0" smtClean="0">
                <a:latin typeface="Seabird SF" pitchFamily="2" charset="0"/>
              </a:rPr>
              <a:t>all of the earth, and over</a:t>
            </a:r>
            <a:br>
              <a:rPr lang="en-GB" sz="3200" dirty="0" smtClean="0">
                <a:latin typeface="Seabird SF" pitchFamily="2" charset="0"/>
              </a:rPr>
            </a:br>
            <a:r>
              <a:rPr lang="en-GB" sz="3200" dirty="0" smtClean="0">
                <a:latin typeface="Seabird SF" pitchFamily="2" charset="0"/>
              </a:rPr>
              <a:t>everything that creeps upon</a:t>
            </a:r>
            <a:br>
              <a:rPr lang="en-GB" sz="3200" dirty="0" smtClean="0">
                <a:latin typeface="Seabird SF" pitchFamily="2" charset="0"/>
              </a:rPr>
            </a:br>
            <a:r>
              <a:rPr lang="en-GB" sz="3200" dirty="0" smtClean="0">
                <a:latin typeface="Seabird SF" pitchFamily="2" charset="0"/>
              </a:rPr>
              <a:t>the earth.</a:t>
            </a:r>
            <a:br>
              <a:rPr lang="en-GB" sz="3200" dirty="0" smtClean="0">
                <a:latin typeface="Seabird SF" pitchFamily="2" charset="0"/>
              </a:rPr>
            </a:br>
            <a:r>
              <a:rPr lang="en-GB" sz="3200" dirty="0" smtClean="0">
                <a:latin typeface="Seabird SF" pitchFamily="2" charset="0"/>
              </a:rPr>
              <a:t> </a:t>
            </a:r>
            <a:r>
              <a:rPr lang="en-GB" sz="2400" dirty="0" smtClean="0">
                <a:latin typeface="Seabird SF" pitchFamily="2" charset="0"/>
              </a:rPr>
              <a:t>Genesis 1:26 (Amplified)</a:t>
            </a:r>
            <a:endParaRPr lang="en-GB" sz="2400" dirty="0"/>
          </a:p>
        </p:txBody>
      </p:sp>
      <p:pic>
        <p:nvPicPr>
          <p:cNvPr id="4" name="Picture 3" descr="bibleman1B&amp;W.bmp"/>
          <p:cNvPicPr>
            <a:picLocks noChangeAspect="1"/>
          </p:cNvPicPr>
          <p:nvPr/>
        </p:nvPicPr>
        <p:blipFill>
          <a:blip r:embed="rId2" cstate="print"/>
          <a:stretch>
            <a:fillRect/>
          </a:stretch>
        </p:blipFill>
        <p:spPr>
          <a:xfrm>
            <a:off x="6183016" y="2636912"/>
            <a:ext cx="2487575" cy="331236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548680"/>
            <a:ext cx="7776864" cy="5786199"/>
          </a:xfrm>
          <a:prstGeom prst="rect">
            <a:avLst/>
          </a:prstGeom>
          <a:noFill/>
        </p:spPr>
        <p:txBody>
          <a:bodyPr wrap="square" rtlCol="0">
            <a:spAutoFit/>
          </a:bodyPr>
          <a:lstStyle/>
          <a:p>
            <a:r>
              <a:rPr lang="en-GB" sz="3200" b="1" dirty="0" smtClean="0">
                <a:ln w="12700">
                  <a:solidFill>
                    <a:schemeClr val="accent3">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Then God said, “Let us make mankind in our image, in our likeness, so that they may rule over the fish in the sea and the birds in the sky, over the livestock and all the wild animals, and over all the creatures that move along the ground.”</a:t>
            </a:r>
            <a:br>
              <a:rPr lang="en-GB" sz="3200" b="1" dirty="0" smtClean="0">
                <a:ln w="12700">
                  <a:solidFill>
                    <a:schemeClr val="accent3">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br>
            <a:r>
              <a:rPr lang="en-GB" sz="3200" b="1" dirty="0" smtClean="0">
                <a:ln w="12700">
                  <a:solidFill>
                    <a:schemeClr val="accent3">
                      <a:lumMod val="50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So God created mankind in his own image, in the image of God he created them; male and female he created them.</a:t>
            </a:r>
            <a:r>
              <a:rPr lang="en-GB" sz="2500" dirty="0" smtClean="0">
                <a:latin typeface="Seabird SF" pitchFamily="2" charset="0"/>
              </a:rPr>
              <a:t/>
            </a:r>
            <a:br>
              <a:rPr lang="en-GB" sz="2500" dirty="0" smtClean="0">
                <a:latin typeface="Seabird SF" pitchFamily="2" charset="0"/>
              </a:rPr>
            </a:br>
            <a:r>
              <a:rPr lang="en-GB" dirty="0" smtClean="0">
                <a:latin typeface="Seabird SF" pitchFamily="2" charset="0"/>
              </a:rPr>
              <a:t> Genesis 1:26-27(NIV)</a:t>
            </a:r>
            <a:endParaRPr lang="en-GB" dirty="0">
              <a:latin typeface="Seabird SF" pitchFamily="2" charset="0"/>
            </a:endParaRPr>
          </a:p>
        </p:txBody>
      </p:sp>
      <p:sp>
        <p:nvSpPr>
          <p:cNvPr id="3" name="Rounded Rectangle 2"/>
          <p:cNvSpPr/>
          <p:nvPr/>
        </p:nvSpPr>
        <p:spPr>
          <a:xfrm>
            <a:off x="395536" y="4077072"/>
            <a:ext cx="7848872" cy="1872208"/>
          </a:xfrm>
          <a:prstGeom prst="roundRect">
            <a:avLst>
              <a:gd name="adj" fmla="val 20168"/>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302359"/>
            <a:ext cx="7848872" cy="6355586"/>
          </a:xfrm>
          <a:prstGeom prst="rect">
            <a:avLst/>
          </a:prstGeom>
          <a:noFill/>
        </p:spPr>
        <p:txBody>
          <a:bodyPr wrap="square" rtlCol="0">
            <a:spAutoFit/>
          </a:bodyPr>
          <a:lstStyle/>
          <a:p>
            <a:r>
              <a:rPr lang="en-GB" sz="2900" dirty="0" smtClean="0">
                <a:latin typeface="Seabird SF" pitchFamily="2" charset="0"/>
              </a:rPr>
              <a:t>God’s plan is that human kind would be like him , ‘image’ here does not mean simply appearance but spirit and character, the ‘Imago Dei’, God created man in two forms [male and female] so that they could be complete as He is; [Father, Son and Holy Spirit] he is not alone within Himself and does not </a:t>
            </a:r>
            <a:br>
              <a:rPr lang="en-GB" sz="2900" dirty="0" smtClean="0">
                <a:latin typeface="Seabird SF" pitchFamily="2" charset="0"/>
              </a:rPr>
            </a:br>
            <a:r>
              <a:rPr lang="en-GB" sz="2900" dirty="0" smtClean="0">
                <a:latin typeface="Seabird SF" pitchFamily="2" charset="0"/>
              </a:rPr>
              <a:t>want his created people to be</a:t>
            </a:r>
            <a:br>
              <a:rPr lang="en-GB" sz="2900" dirty="0" smtClean="0">
                <a:latin typeface="Seabird SF" pitchFamily="2" charset="0"/>
              </a:rPr>
            </a:br>
            <a:r>
              <a:rPr lang="en-GB" sz="2900" dirty="0" smtClean="0">
                <a:latin typeface="Seabird SF" pitchFamily="2" charset="0"/>
              </a:rPr>
              <a:t>alone either but we have the fall</a:t>
            </a:r>
            <a:br>
              <a:rPr lang="en-GB" sz="2900" dirty="0" smtClean="0">
                <a:latin typeface="Seabird SF" pitchFamily="2" charset="0"/>
              </a:rPr>
            </a:br>
            <a:r>
              <a:rPr lang="en-GB" sz="2900" dirty="0" smtClean="0">
                <a:latin typeface="Seabird SF" pitchFamily="2" charset="0"/>
              </a:rPr>
              <a:t>to contend with.</a:t>
            </a:r>
            <a:br>
              <a:rPr lang="en-GB" sz="2900" dirty="0" smtClean="0">
                <a:latin typeface="Seabird SF" pitchFamily="2" charset="0"/>
              </a:rPr>
            </a:br>
            <a:r>
              <a:rPr lang="en-GB" sz="2900" dirty="0" smtClean="0">
                <a:latin typeface="Seabird SF" pitchFamily="2" charset="0"/>
              </a:rPr>
              <a:t>Sin spoilt the relationship</a:t>
            </a:r>
            <a:br>
              <a:rPr lang="en-GB" sz="2900" dirty="0" smtClean="0">
                <a:latin typeface="Seabird SF" pitchFamily="2" charset="0"/>
              </a:rPr>
            </a:br>
            <a:r>
              <a:rPr lang="en-GB" sz="2900" dirty="0" smtClean="0">
                <a:latin typeface="Seabird SF" pitchFamily="2" charset="0"/>
              </a:rPr>
              <a:t>between God and Man but also</a:t>
            </a:r>
            <a:br>
              <a:rPr lang="en-GB" sz="2900" dirty="0" smtClean="0">
                <a:latin typeface="Seabird SF" pitchFamily="2" charset="0"/>
              </a:rPr>
            </a:br>
            <a:r>
              <a:rPr lang="en-GB" sz="2900" dirty="0" smtClean="0">
                <a:latin typeface="Seabird SF" pitchFamily="2" charset="0"/>
              </a:rPr>
              <a:t>within man came selfishness;</a:t>
            </a:r>
            <a:br>
              <a:rPr lang="en-GB" sz="2900" dirty="0" smtClean="0">
                <a:latin typeface="Seabird SF" pitchFamily="2" charset="0"/>
              </a:rPr>
            </a:br>
            <a:r>
              <a:rPr lang="en-GB" sz="2900" dirty="0" smtClean="0">
                <a:latin typeface="Seabird SF" pitchFamily="2" charset="0"/>
              </a:rPr>
              <a:t>which became rife</a:t>
            </a:r>
            <a:r>
              <a:rPr lang="en-GB" sz="3000" dirty="0" smtClean="0">
                <a:latin typeface="Seabird SF" pitchFamily="2" charset="0"/>
              </a:rPr>
              <a:t>.</a:t>
            </a:r>
          </a:p>
        </p:txBody>
      </p:sp>
      <p:pic>
        <p:nvPicPr>
          <p:cNvPr id="3" name="Picture 2" descr="Adam and Eve fall.png"/>
          <p:cNvPicPr>
            <a:picLocks noChangeAspect="1"/>
          </p:cNvPicPr>
          <p:nvPr/>
        </p:nvPicPr>
        <p:blipFill>
          <a:blip r:embed="rId2" cstate="print"/>
          <a:stretch>
            <a:fillRect/>
          </a:stretch>
        </p:blipFill>
        <p:spPr>
          <a:xfrm>
            <a:off x="6156176" y="3068960"/>
            <a:ext cx="2275404" cy="341310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764704"/>
            <a:ext cx="7560840" cy="5324535"/>
          </a:xfrm>
          <a:prstGeom prst="rect">
            <a:avLst/>
          </a:prstGeom>
          <a:noFill/>
        </p:spPr>
        <p:txBody>
          <a:bodyPr wrap="square" rtlCol="0">
            <a:spAutoFit/>
          </a:bodyPr>
          <a:lstStyle/>
          <a:p>
            <a:r>
              <a:rPr lang="en-GB" sz="2800" baseline="30000" dirty="0" smtClean="0">
                <a:latin typeface="Seabird SF" pitchFamily="2" charset="0"/>
              </a:rPr>
              <a:t>16</a:t>
            </a:r>
            <a:r>
              <a:rPr lang="en-GB" sz="2800" dirty="0" smtClean="0">
                <a:latin typeface="Seabird SF" pitchFamily="2" charset="0"/>
              </a:rPr>
              <a:t> </a:t>
            </a:r>
            <a:r>
              <a:rPr lang="en-GB" sz="2600" dirty="0" smtClean="0">
                <a:solidFill>
                  <a:schemeClr val="accent3">
                    <a:lumMod val="50000"/>
                  </a:schemeClr>
                </a:solidFill>
                <a:latin typeface="Seabird SF" pitchFamily="2" charset="0"/>
              </a:rPr>
              <a:t>“‘Do not go about spreading slander among your people.</a:t>
            </a:r>
            <a:br>
              <a:rPr lang="en-GB" sz="2600" dirty="0" smtClean="0">
                <a:solidFill>
                  <a:schemeClr val="accent3">
                    <a:lumMod val="50000"/>
                  </a:schemeClr>
                </a:solidFill>
                <a:latin typeface="Seabird SF" pitchFamily="2" charset="0"/>
              </a:rPr>
            </a:br>
            <a:r>
              <a:rPr lang="en-GB" sz="2600" dirty="0" smtClean="0">
                <a:solidFill>
                  <a:schemeClr val="accent3">
                    <a:lumMod val="50000"/>
                  </a:schemeClr>
                </a:solidFill>
                <a:latin typeface="Seabird SF" pitchFamily="2" charset="0"/>
              </a:rPr>
              <a:t>“‘Do not do anything that endangers your neighbour's life. I am the Lord.</a:t>
            </a:r>
            <a:br>
              <a:rPr lang="en-GB" sz="2600" dirty="0" smtClean="0">
                <a:solidFill>
                  <a:schemeClr val="accent3">
                    <a:lumMod val="50000"/>
                  </a:schemeClr>
                </a:solidFill>
                <a:latin typeface="Seabird SF" pitchFamily="2" charset="0"/>
              </a:rPr>
            </a:br>
            <a:r>
              <a:rPr lang="en-GB" sz="2600" baseline="30000" dirty="0" smtClean="0">
                <a:solidFill>
                  <a:schemeClr val="accent3">
                    <a:lumMod val="50000"/>
                  </a:schemeClr>
                </a:solidFill>
                <a:latin typeface="Seabird SF" pitchFamily="2" charset="0"/>
              </a:rPr>
              <a:t>17</a:t>
            </a:r>
            <a:r>
              <a:rPr lang="en-GB" sz="2600" dirty="0" smtClean="0">
                <a:solidFill>
                  <a:schemeClr val="accent3">
                    <a:lumMod val="50000"/>
                  </a:schemeClr>
                </a:solidFill>
                <a:latin typeface="Seabird SF" pitchFamily="2" charset="0"/>
              </a:rPr>
              <a:t> “‘Do not hate a fellow Israelite </a:t>
            </a:r>
            <a:r>
              <a:rPr lang="en-GB" sz="2600" i="1" dirty="0" smtClean="0">
                <a:solidFill>
                  <a:schemeClr val="accent3">
                    <a:lumMod val="50000"/>
                  </a:schemeClr>
                </a:solidFill>
                <a:latin typeface="Seabird SF" pitchFamily="2" charset="0"/>
              </a:rPr>
              <a:t>(church member)</a:t>
            </a:r>
            <a:r>
              <a:rPr lang="en-GB" sz="2600" dirty="0" smtClean="0">
                <a:solidFill>
                  <a:schemeClr val="accent3">
                    <a:lumMod val="50000"/>
                  </a:schemeClr>
                </a:solidFill>
                <a:latin typeface="Seabird SF" pitchFamily="2" charset="0"/>
              </a:rPr>
              <a:t> in your heart. Rebuke your neighbour frankly so you will not share in their guilt.</a:t>
            </a:r>
            <a:br>
              <a:rPr lang="en-GB" sz="2600" dirty="0" smtClean="0">
                <a:solidFill>
                  <a:schemeClr val="accent3">
                    <a:lumMod val="50000"/>
                  </a:schemeClr>
                </a:solidFill>
                <a:latin typeface="Seabird SF" pitchFamily="2" charset="0"/>
              </a:rPr>
            </a:br>
            <a:r>
              <a:rPr lang="en-GB" sz="2600" baseline="30000" dirty="0" smtClean="0">
                <a:solidFill>
                  <a:schemeClr val="accent3">
                    <a:lumMod val="50000"/>
                  </a:schemeClr>
                </a:solidFill>
                <a:latin typeface="Seabird SF" pitchFamily="2" charset="0"/>
              </a:rPr>
              <a:t>18</a:t>
            </a:r>
            <a:r>
              <a:rPr lang="en-GB" sz="2600" dirty="0" smtClean="0">
                <a:solidFill>
                  <a:schemeClr val="accent3">
                    <a:lumMod val="50000"/>
                  </a:schemeClr>
                </a:solidFill>
                <a:latin typeface="Seabird SF" pitchFamily="2" charset="0"/>
              </a:rPr>
              <a:t> “‘Do not seek revenge or bear a grudge against anyone among your people,</a:t>
            </a:r>
            <a:br>
              <a:rPr lang="en-GB" sz="2600" dirty="0" smtClean="0">
                <a:solidFill>
                  <a:schemeClr val="accent3">
                    <a:lumMod val="50000"/>
                  </a:schemeClr>
                </a:solidFill>
                <a:latin typeface="Seabird SF" pitchFamily="2" charset="0"/>
              </a:rPr>
            </a:br>
            <a:r>
              <a:rPr lang="en-GB" sz="2600" b="1" dirty="0" smtClean="0">
                <a:ln w="18000">
                  <a:solidFill>
                    <a:srgbClr val="00B050"/>
                  </a:solidFill>
                  <a:prstDash val="solid"/>
                  <a:miter lim="800000"/>
                </a:ln>
                <a:solidFill>
                  <a:srgbClr val="FF0000"/>
                </a:solidFill>
                <a:effectLst>
                  <a:outerShdw blurRad="25500" dist="23000" dir="7020000" algn="tl">
                    <a:srgbClr val="000000">
                      <a:alpha val="50000"/>
                    </a:srgbClr>
                  </a:outerShdw>
                </a:effectLst>
                <a:latin typeface="Seabird SF" pitchFamily="2" charset="0"/>
              </a:rPr>
              <a:t> but love your neighbour as yourself.</a:t>
            </a:r>
            <a:br>
              <a:rPr lang="en-GB" sz="2600" b="1" dirty="0" smtClean="0">
                <a:ln w="18000">
                  <a:solidFill>
                    <a:srgbClr val="00B050"/>
                  </a:solidFill>
                  <a:prstDash val="solid"/>
                  <a:miter lim="800000"/>
                </a:ln>
                <a:solidFill>
                  <a:srgbClr val="FF0000"/>
                </a:solidFill>
                <a:effectLst>
                  <a:outerShdw blurRad="25500" dist="23000" dir="7020000" algn="tl">
                    <a:srgbClr val="000000">
                      <a:alpha val="50000"/>
                    </a:srgbClr>
                  </a:outerShdw>
                </a:effectLst>
                <a:latin typeface="Seabird SF" pitchFamily="2" charset="0"/>
              </a:rPr>
            </a:br>
            <a:r>
              <a:rPr lang="en-GB" sz="2600" b="1" dirty="0" smtClean="0">
                <a:ln w="18000">
                  <a:solidFill>
                    <a:srgbClr val="00B050"/>
                  </a:solidFill>
                  <a:prstDash val="solid"/>
                  <a:miter lim="800000"/>
                </a:ln>
                <a:solidFill>
                  <a:srgbClr val="FF0000"/>
                </a:solidFill>
                <a:effectLst>
                  <a:outerShdw blurRad="25500" dist="23000" dir="7020000" algn="tl">
                    <a:srgbClr val="000000">
                      <a:alpha val="50000"/>
                    </a:srgbClr>
                  </a:outerShdw>
                </a:effectLst>
                <a:latin typeface="Seabird SF" pitchFamily="2" charset="0"/>
              </a:rPr>
              <a:t> I am the Lord</a:t>
            </a:r>
            <a:r>
              <a:rPr lang="en-GB" sz="2600" dirty="0" smtClean="0">
                <a:solidFill>
                  <a:schemeClr val="accent3">
                    <a:lumMod val="50000"/>
                  </a:schemeClr>
                </a:solidFill>
                <a:latin typeface="Seabird SF" pitchFamily="2" charset="0"/>
              </a:rPr>
              <a:t>.</a:t>
            </a:r>
            <a:br>
              <a:rPr lang="en-GB" sz="2600" dirty="0" smtClean="0">
                <a:solidFill>
                  <a:schemeClr val="accent3">
                    <a:lumMod val="50000"/>
                  </a:schemeClr>
                </a:solidFill>
                <a:latin typeface="Seabird SF" pitchFamily="2" charset="0"/>
              </a:rPr>
            </a:br>
            <a:r>
              <a:rPr lang="en-GB" sz="2600" baseline="30000" dirty="0" smtClean="0">
                <a:solidFill>
                  <a:schemeClr val="accent3">
                    <a:lumMod val="50000"/>
                  </a:schemeClr>
                </a:solidFill>
                <a:latin typeface="Seabird SF" pitchFamily="2" charset="0"/>
              </a:rPr>
              <a:t>19</a:t>
            </a:r>
            <a:r>
              <a:rPr lang="en-GB" sz="2600" dirty="0" smtClean="0">
                <a:solidFill>
                  <a:schemeClr val="accent3">
                    <a:lumMod val="50000"/>
                  </a:schemeClr>
                </a:solidFill>
                <a:latin typeface="Seabird SF" pitchFamily="2" charset="0"/>
              </a:rPr>
              <a:t> “‘Keep my decrees.</a:t>
            </a:r>
          </a:p>
          <a:p>
            <a:r>
              <a:rPr lang="en-GB" sz="2600" dirty="0" smtClean="0">
                <a:solidFill>
                  <a:schemeClr val="accent3">
                    <a:lumMod val="50000"/>
                  </a:schemeClr>
                </a:solidFill>
                <a:latin typeface="Seabird SF" pitchFamily="2" charset="0"/>
              </a:rPr>
              <a:t>                                   </a:t>
            </a:r>
            <a:r>
              <a:rPr lang="en-GB" dirty="0" smtClean="0">
                <a:solidFill>
                  <a:schemeClr val="accent3">
                    <a:lumMod val="50000"/>
                  </a:schemeClr>
                </a:solidFill>
                <a:latin typeface="Seabird SF" pitchFamily="2" charset="0"/>
              </a:rPr>
              <a:t> Leviticus 19:16-19 (NIV)</a:t>
            </a:r>
            <a:endParaRPr lang="en-GB" dirty="0">
              <a:solidFill>
                <a:schemeClr val="accent3">
                  <a:lumMod val="50000"/>
                </a:schemeClr>
              </a:solidFill>
              <a:latin typeface="Seabird SF" pitchFamily="2" charset="0"/>
            </a:endParaRPr>
          </a:p>
        </p:txBody>
      </p:sp>
      <p:pic>
        <p:nvPicPr>
          <p:cNvPr id="3" name="Picture 2" descr="bibleman2B&amp;W.bmp"/>
          <p:cNvPicPr>
            <a:picLocks noChangeAspect="1"/>
          </p:cNvPicPr>
          <p:nvPr/>
        </p:nvPicPr>
        <p:blipFill>
          <a:blip r:embed="rId2" cstate="print">
            <a:duotone>
              <a:schemeClr val="accent3">
                <a:shade val="45000"/>
                <a:satMod val="135000"/>
              </a:schemeClr>
              <a:prstClr val="white"/>
            </a:duotone>
          </a:blip>
          <a:stretch>
            <a:fillRect/>
          </a:stretch>
        </p:blipFill>
        <p:spPr>
          <a:xfrm>
            <a:off x="6948264" y="3645024"/>
            <a:ext cx="1898199" cy="288929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04664"/>
            <a:ext cx="8136904" cy="5186035"/>
          </a:xfrm>
          <a:prstGeom prst="rect">
            <a:avLst/>
          </a:prstGeom>
          <a:noFill/>
        </p:spPr>
        <p:txBody>
          <a:bodyPr wrap="square" rtlCol="0">
            <a:spAutoFit/>
          </a:bodyPr>
          <a:lstStyle/>
          <a:p>
            <a:r>
              <a:rPr lang="en-GB" sz="2800" b="1" baseline="30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8</a:t>
            </a:r>
            <a:r>
              <a:rPr lang="en-GB"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Let no debt remain outstanding, except the continuing debt to love one another, for whoever loves others has fulfilled the law. </a:t>
            </a:r>
            <a:r>
              <a:rPr lang="en-GB" sz="2800" b="1" baseline="30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9</a:t>
            </a:r>
            <a:r>
              <a:rPr lang="en-GB"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The commandments, “You shall not commit adultery,” “You shall not murder,” “You shall not steal,” “You shall not covet,” and whatever other command there may be, are summed up in this one command:</a:t>
            </a:r>
          </a:p>
          <a:p>
            <a:pPr algn="ctr"/>
            <a:r>
              <a:rPr lang="en-GB" sz="33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Seabird SF" pitchFamily="2" charset="0"/>
              </a:rPr>
              <a:t> “Love your neighbour as yourself.” </a:t>
            </a:r>
          </a:p>
          <a:p>
            <a:r>
              <a:rPr lang="en-GB" sz="2800" b="1" baseline="30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10</a:t>
            </a:r>
            <a:r>
              <a:rPr lang="en-GB"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Love does no harm to a neighbour. </a:t>
            </a:r>
            <a:r>
              <a:rPr lang="en-GB" sz="28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Seabird SF" pitchFamily="2" charset="0"/>
              </a:rPr>
              <a:t>Therefore love is the fulfilment of the law.</a:t>
            </a:r>
            <a:r>
              <a:rPr lang="en-GB" sz="280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Seabird SF" pitchFamily="2" charset="0"/>
              </a:rPr>
              <a:t/>
            </a:r>
            <a:br>
              <a:rPr lang="en-GB" sz="2800"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Seabird SF" pitchFamily="2" charset="0"/>
              </a:rPr>
            </a:br>
            <a:r>
              <a:rPr lang="en-GB" dirty="0" smtClean="0">
                <a:ln w="12700">
                  <a:solidFill>
                    <a:schemeClr val="tx2">
                      <a:satMod val="155000"/>
                    </a:schemeClr>
                  </a:solidFill>
                  <a:prstDash val="solid"/>
                </a:ln>
                <a:latin typeface="Seabird SF" pitchFamily="2" charset="0"/>
              </a:rPr>
              <a:t>Romans 13:8-10 (NIV)</a:t>
            </a:r>
            <a:endParaRPr lang="en-GB" dirty="0">
              <a:ln w="12700">
                <a:solidFill>
                  <a:schemeClr val="tx2">
                    <a:satMod val="155000"/>
                  </a:schemeClr>
                </a:solidFill>
                <a:prstDash val="solid"/>
              </a:ln>
              <a:latin typeface="Seabird SF" pitchFamily="2"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332656"/>
            <a:ext cx="7272808" cy="5693866"/>
          </a:xfrm>
          <a:prstGeom prst="rect">
            <a:avLst/>
          </a:prstGeom>
          <a:noFill/>
        </p:spPr>
        <p:txBody>
          <a:bodyPr wrap="square" rtlCol="0">
            <a:spAutoFit/>
          </a:bodyPr>
          <a:lstStyle/>
          <a:p>
            <a:r>
              <a:rPr lang="en-GB" sz="2600" baseline="300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25</a:t>
            </a:r>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 On one occasion an expert in the law stood up to test Jesus. “Teacher,” he asked, “what must I do to inherit eternal life?” </a:t>
            </a:r>
            <a:b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br>
            <a:r>
              <a:rPr lang="en-GB" sz="2600" baseline="300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26</a:t>
            </a:r>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 “What is written in the Law?” he replied. “How do you read it?”</a:t>
            </a:r>
            <a:b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br>
            <a:r>
              <a:rPr lang="en-GB" sz="2600" baseline="300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27</a:t>
            </a:r>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 He answered, </a:t>
            </a:r>
            <a:r>
              <a:rPr lang="en-GB" sz="2600" dirty="0" smtClean="0">
                <a:ln w="18000">
                  <a:solidFill>
                    <a:schemeClr val="accent2">
                      <a:satMod val="140000"/>
                    </a:schemeClr>
                  </a:solidFill>
                  <a:prstDash val="solid"/>
                  <a:miter lim="800000"/>
                </a:ln>
                <a:effectLst>
                  <a:outerShdw blurRad="25500" dist="23000" dir="7020000" algn="tl">
                    <a:srgbClr val="000000">
                      <a:alpha val="50000"/>
                    </a:srgbClr>
                  </a:outerShdw>
                </a:effectLst>
                <a:latin typeface="Seabird SF" pitchFamily="2" charset="0"/>
              </a:rPr>
              <a:t>“‘Love the Lord your God with all your heart and with all your soul and with all your strength and with all your mind’; and, ‘Love your neighbour as yourself.’”</a:t>
            </a:r>
            <a:r>
              <a:rPr lang="en-GB" sz="260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Seabird SF" pitchFamily="2" charset="0"/>
              </a:rPr>
              <a:t> </a:t>
            </a:r>
            <a:r>
              <a:rPr lang="en-GB" sz="26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a:r>
            <a:br>
              <a:rPr lang="en-GB" sz="26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br>
            <a:r>
              <a:rPr lang="en-GB" sz="2600" baseline="300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28</a:t>
            </a:r>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 “You have answered correctly,” Jesus replied. “Do this and you will live.” </a:t>
            </a:r>
            <a:b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br>
            <a:r>
              <a:rPr lang="en-GB" sz="2600" baseline="300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29</a:t>
            </a:r>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 But he wanted to justify himself, so he asked Jesus,</a:t>
            </a:r>
            <a:r>
              <a:rPr lang="en-GB" sz="26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Seabird SF" pitchFamily="2" charset="0"/>
              </a:rPr>
              <a:t> </a:t>
            </a:r>
            <a:r>
              <a:rPr lang="en-GB" sz="2600" dirty="0" smtClean="0">
                <a:ln w="18000">
                  <a:solidFill>
                    <a:schemeClr val="accent2">
                      <a:satMod val="140000"/>
                    </a:schemeClr>
                  </a:solidFill>
                  <a:prstDash val="solid"/>
                  <a:miter lim="800000"/>
                </a:ln>
                <a:effectLst>
                  <a:outerShdw blurRad="25500" dist="23000" dir="7020000" algn="tl">
                    <a:srgbClr val="000000">
                      <a:alpha val="50000"/>
                    </a:srgbClr>
                  </a:outerShdw>
                </a:effectLst>
                <a:latin typeface="Seabird SF" pitchFamily="2" charset="0"/>
              </a:rPr>
              <a:t>“And who is my neighbour?”</a:t>
            </a:r>
            <a:endParaRPr lang="en-GB" sz="2600" dirty="0" smtClean="0">
              <a:ln w="12700">
                <a:solidFill>
                  <a:schemeClr val="tx2">
                    <a:satMod val="155000"/>
                  </a:schemeClr>
                </a:solidFill>
                <a:prstDash val="solid"/>
              </a:ln>
              <a:effectLst>
                <a:outerShdw blurRad="41275" dist="20320" dir="1800000" algn="tl" rotWithShape="0">
                  <a:srgbClr val="000000">
                    <a:alpha val="40000"/>
                  </a:srgbClr>
                </a:outerShdw>
              </a:effectLst>
              <a:latin typeface="Seabird SF" pitchFamily="2" charset="0"/>
            </a:endParaRPr>
          </a:p>
          <a:p>
            <a:r>
              <a:rPr lang="en-GB" sz="2600" dirty="0" smtClean="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rPr>
              <a:t>Luke 10:25-29(NIV)</a:t>
            </a:r>
            <a:endParaRPr lang="en-GB" sz="2600" dirty="0">
              <a:ln w="12700">
                <a:solidFill>
                  <a:schemeClr val="tx2">
                    <a:satMod val="155000"/>
                  </a:schemeClr>
                </a:solidFill>
                <a:prstDash val="solid"/>
              </a:ln>
              <a:solidFill>
                <a:schemeClr val="accent3">
                  <a:lumMod val="50000"/>
                </a:schemeClr>
              </a:solidFill>
              <a:effectLst>
                <a:outerShdw blurRad="41275" dist="20320" dir="1800000" algn="tl" rotWithShape="0">
                  <a:srgbClr val="000000">
                    <a:alpha val="40000"/>
                  </a:srgbClr>
                </a:outerShdw>
              </a:effectLst>
              <a:latin typeface="Seabird SF" pitchFamily="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8064896" cy="3108543"/>
          </a:xfrm>
          <a:prstGeom prst="rect">
            <a:avLst/>
          </a:prstGeom>
          <a:noFill/>
        </p:spPr>
        <p:txBody>
          <a:bodyPr wrap="square" rtlCol="0">
            <a:spAutoFit/>
          </a:bodyPr>
          <a:lstStyle/>
          <a:p>
            <a:r>
              <a:rPr lang="en-GB" sz="2800" dirty="0" smtClean="0">
                <a:latin typeface="Seabird SF" pitchFamily="2" charset="0"/>
              </a:rPr>
              <a:t>Jesus told the parable of the ‘Good Samaritan’,</a:t>
            </a:r>
          </a:p>
          <a:p>
            <a:pPr marL="342900" indent="-342900">
              <a:buAutoNum type="arabicPeriod"/>
            </a:pPr>
            <a:r>
              <a:rPr lang="en-GB" sz="2800" dirty="0" smtClean="0">
                <a:latin typeface="Seabird SF" pitchFamily="2" charset="0"/>
              </a:rPr>
              <a:t>The Samaritan saw what was immediately needed and did his best to meet that need.</a:t>
            </a:r>
          </a:p>
          <a:p>
            <a:pPr marL="342900" indent="-342900">
              <a:buAutoNum type="arabicPeriod"/>
            </a:pPr>
            <a:r>
              <a:rPr lang="en-GB" sz="2800" dirty="0" smtClean="0">
                <a:latin typeface="Seabird SF" pitchFamily="2" charset="0"/>
              </a:rPr>
              <a:t>He then went on to anticipate the victim’s further need and made provision for that too.</a:t>
            </a:r>
          </a:p>
          <a:p>
            <a:pPr marL="342900" indent="-342900">
              <a:buAutoNum type="arabicPeriod"/>
            </a:pPr>
            <a:r>
              <a:rPr lang="en-GB" sz="2800" dirty="0" smtClean="0">
                <a:latin typeface="Seabird SF" pitchFamily="2" charset="0"/>
              </a:rPr>
              <a:t>Jesus intended this illustration to be an example.</a:t>
            </a:r>
            <a:endParaRPr lang="en-GB" sz="2800" dirty="0">
              <a:latin typeface="Seabird SF" pitchFamily="2" charset="0"/>
            </a:endParaRPr>
          </a:p>
        </p:txBody>
      </p:sp>
      <p:sp>
        <p:nvSpPr>
          <p:cNvPr id="3" name="TextBox 2"/>
          <p:cNvSpPr txBox="1"/>
          <p:nvPr/>
        </p:nvSpPr>
        <p:spPr>
          <a:xfrm>
            <a:off x="467544" y="3789040"/>
            <a:ext cx="8064896" cy="2246769"/>
          </a:xfrm>
          <a:prstGeom prst="rect">
            <a:avLst/>
          </a:prstGeom>
          <a:noFill/>
        </p:spPr>
        <p:txBody>
          <a:bodyPr wrap="square" rtlCol="0">
            <a:spAutoFit/>
          </a:bodyPr>
          <a:lstStyle/>
          <a:p>
            <a:r>
              <a:rPr lang="en-GB" sz="2800" dirty="0" smtClean="0">
                <a:latin typeface="Seabird SF" pitchFamily="2" charset="0"/>
              </a:rPr>
              <a:t>You will have noticed Jesus did not tell a parable about the teacher’s need to love himself, did he?</a:t>
            </a:r>
          </a:p>
          <a:p>
            <a:r>
              <a:rPr lang="en-GB" sz="2800" dirty="0" smtClean="0">
                <a:latin typeface="Seabird SF" pitchFamily="2" charset="0"/>
              </a:rPr>
              <a:t>Jesus recognised in the questioner a harboured prejudice and this obstructed his view of the world in which he lived.</a:t>
            </a:r>
            <a:endParaRPr lang="en-GB" sz="2800" dirty="0">
              <a:latin typeface="Seabird SF" pitchFamily="2"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04664"/>
            <a:ext cx="7992888" cy="5755422"/>
          </a:xfrm>
          <a:prstGeom prst="rect">
            <a:avLst/>
          </a:prstGeom>
          <a:noFill/>
        </p:spPr>
        <p:txBody>
          <a:bodyPr wrap="square" rtlCol="0">
            <a:spAutoFit/>
          </a:bodyPr>
          <a:lstStyle/>
          <a:p>
            <a:r>
              <a:rPr lang="en-GB" sz="2500" dirty="0" smtClean="0">
                <a:latin typeface="Seabird SF" pitchFamily="2" charset="0"/>
              </a:rPr>
              <a:t>Bernard of Clairvaux (1090–1153), the abbot of a Cistercian monastery in France, was perhaps the greatest Christian leader and writer of his day. In his great work entitled ‘Loving God’, Bernard describes four degrees of love:</a:t>
            </a:r>
            <a:br>
              <a:rPr lang="en-GB" sz="2500" dirty="0" smtClean="0">
                <a:latin typeface="Seabird SF" pitchFamily="2" charset="0"/>
              </a:rPr>
            </a:br>
            <a:r>
              <a:rPr lang="en-GB" sz="2500" dirty="0" smtClean="0">
                <a:latin typeface="Seabird SF" pitchFamily="2" charset="0"/>
              </a:rPr>
              <a:t>1. Loving ourselves for our own sake.</a:t>
            </a:r>
            <a:br>
              <a:rPr lang="en-GB" sz="2500" dirty="0" smtClean="0">
                <a:latin typeface="Seabird SF" pitchFamily="2" charset="0"/>
              </a:rPr>
            </a:br>
            <a:r>
              <a:rPr lang="en-GB" sz="2500" dirty="0" smtClean="0">
                <a:latin typeface="Seabird SF" pitchFamily="2" charset="0"/>
              </a:rPr>
              <a:t>2. Loving God for his gifts and blessings.</a:t>
            </a:r>
            <a:br>
              <a:rPr lang="en-GB" sz="2500" dirty="0" smtClean="0">
                <a:latin typeface="Seabird SF" pitchFamily="2" charset="0"/>
              </a:rPr>
            </a:br>
            <a:r>
              <a:rPr lang="en-GB" sz="2500" dirty="0" smtClean="0">
                <a:latin typeface="Seabird SF" pitchFamily="2" charset="0"/>
              </a:rPr>
              <a:t>3. Loving God for himself alone.</a:t>
            </a:r>
            <a:br>
              <a:rPr lang="en-GB" sz="2500" dirty="0" smtClean="0">
                <a:latin typeface="Seabird SF" pitchFamily="2" charset="0"/>
              </a:rPr>
            </a:br>
            <a:r>
              <a:rPr lang="en-GB" sz="2500" dirty="0" smtClean="0">
                <a:latin typeface="Seabird SF" pitchFamily="2" charset="0"/>
              </a:rPr>
              <a:t>4. Loving ourselves for the sake of God.</a:t>
            </a:r>
            <a:br>
              <a:rPr lang="en-GB" sz="2500" dirty="0" smtClean="0">
                <a:latin typeface="Seabird SF" pitchFamily="2" charset="0"/>
              </a:rPr>
            </a:br>
            <a:r>
              <a:rPr lang="en-GB" sz="2500" u="sng" dirty="0" smtClean="0">
                <a:uFill>
                  <a:solidFill>
                    <a:srgbClr val="FF0000"/>
                  </a:solidFill>
                </a:uFill>
                <a:latin typeface="Seabird SF" pitchFamily="2" charset="0"/>
              </a:rPr>
              <a:t>The highest degree of love, for Bernard, was simply that we love ourselves as God loves us — in the same degree, in the same manner, and with the very same love.</a:t>
            </a:r>
            <a:r>
              <a:rPr lang="en-GB" sz="2500" dirty="0" smtClean="0">
                <a:latin typeface="Seabird SF" pitchFamily="2" charset="0"/>
              </a:rPr>
              <a:t> </a:t>
            </a:r>
            <a:br>
              <a:rPr lang="en-GB" sz="2500" dirty="0" smtClean="0">
                <a:latin typeface="Seabird SF" pitchFamily="2" charset="0"/>
              </a:rPr>
            </a:br>
            <a:r>
              <a:rPr lang="en-GB" sz="2500" i="1" dirty="0" smtClean="0">
                <a:uFill>
                  <a:solidFill>
                    <a:srgbClr val="FF0000"/>
                  </a:solidFill>
                </a:uFill>
                <a:latin typeface="Seabird SF" pitchFamily="2" charset="0"/>
              </a:rPr>
              <a:t>We love the self that God loves, the essential image and likeness of God in us that has been damaged by sin</a:t>
            </a:r>
            <a:r>
              <a:rPr lang="en-GB" sz="2500" dirty="0" smtClean="0">
                <a:latin typeface="Seabird SF" pitchFamily="2" charset="0"/>
              </a:rPr>
              <a:t>. </a:t>
            </a:r>
          </a:p>
          <a:p>
            <a:pPr algn="r"/>
            <a:r>
              <a:rPr lang="en-GB" dirty="0" smtClean="0">
                <a:latin typeface="Seabird SF" pitchFamily="2" charset="0"/>
              </a:rPr>
              <a:t>(From Emotionally Healthy Spirituality Day by Day)</a:t>
            </a:r>
            <a:endParaRPr lang="en-GB" dirty="0">
              <a:latin typeface="Seabird SF" pitchFamily="2"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TotalTime>
  <Words>904</Words>
  <Application>Microsoft Office PowerPoint</Application>
  <PresentationFormat>On-screen Show (4:3)</PresentationFormat>
  <Paragraphs>47</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Andrew's Desktop</dc:creator>
  <cp:lastModifiedBy>Andrew's Desktop</cp:lastModifiedBy>
  <cp:revision>63</cp:revision>
  <dcterms:created xsi:type="dcterms:W3CDTF">2019-07-03T18:07:52Z</dcterms:created>
  <dcterms:modified xsi:type="dcterms:W3CDTF">2019-07-14T07:11:34Z</dcterms:modified>
</cp:coreProperties>
</file>