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64" r:id="rId4"/>
    <p:sldId id="265" r:id="rId5"/>
    <p:sldId id="266" r:id="rId6"/>
    <p:sldId id="267" r:id="rId7"/>
    <p:sldId id="268" r:id="rId8"/>
    <p:sldId id="257" r:id="rId9"/>
    <p:sldId id="289" r:id="rId10"/>
    <p:sldId id="290" r:id="rId11"/>
    <p:sldId id="258" r:id="rId12"/>
    <p:sldId id="288" r:id="rId13"/>
    <p:sldId id="291" r:id="rId14"/>
    <p:sldId id="28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6"/>
    <p:restoredTop sz="94681"/>
  </p:normalViewPr>
  <p:slideViewPr>
    <p:cSldViewPr snapToGrid="0" snapToObjects="1">
      <p:cViewPr varScale="1">
        <p:scale>
          <a:sx n="83" d="100"/>
          <a:sy n="83" d="100"/>
        </p:scale>
        <p:origin x="6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2007C-F12A-514D-9CEF-2F39CD2D1D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FE2C18-5326-4944-A2EA-B8F72BA99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836E5E-60E2-214E-A0B4-EB8661D21DB5}"/>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5" name="Footer Placeholder 4">
            <a:extLst>
              <a:ext uri="{FF2B5EF4-FFF2-40B4-BE49-F238E27FC236}">
                <a16:creationId xmlns:a16="http://schemas.microsoft.com/office/drawing/2014/main" id="{73EF800D-6585-1747-AC66-838630BC0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88A4C7-E661-C145-ABFA-987B2229F15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151672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513CF-7F85-B240-A40B-DE54B5E1E1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7121AB-AE38-BF4D-BDC1-262EBAA3BB7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19F5E-DB8C-FB4B-822F-594C95C89C0C}"/>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5" name="Footer Placeholder 4">
            <a:extLst>
              <a:ext uri="{FF2B5EF4-FFF2-40B4-BE49-F238E27FC236}">
                <a16:creationId xmlns:a16="http://schemas.microsoft.com/office/drawing/2014/main" id="{EF809CC7-D2DA-194C-B828-062AE70C7B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954F14-688C-3944-91D5-F389F9B52C1F}"/>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3482076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A630EA-F5A7-9846-B700-B10385C81F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993BE3-BB6F-2E4E-82B2-E3F0A2D8811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AF0C8A-B14C-8245-81B1-634AA3358151}"/>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5" name="Footer Placeholder 4">
            <a:extLst>
              <a:ext uri="{FF2B5EF4-FFF2-40B4-BE49-F238E27FC236}">
                <a16:creationId xmlns:a16="http://schemas.microsoft.com/office/drawing/2014/main" id="{08BE85C1-F12A-1F4E-A1CB-1D0E885663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53EAE2-58FC-194C-A3A0-9640CAC9A840}"/>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582993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BE8E2-3267-4A4E-842B-D0E82924EA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91519C-6B2F-2742-85F1-64138E8FC08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CD3BD1-A9F7-F943-8F1A-2C99FD37212F}"/>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5" name="Footer Placeholder 4">
            <a:extLst>
              <a:ext uri="{FF2B5EF4-FFF2-40B4-BE49-F238E27FC236}">
                <a16:creationId xmlns:a16="http://schemas.microsoft.com/office/drawing/2014/main" id="{E7584D1E-BE03-3F4A-B347-97673B780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0B3B7E-C6EE-4244-ADEF-591DB0361D40}"/>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16521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311AE-2FBD-7F49-A81C-4978C66105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15D8C0-B2E5-DF40-9366-36103E5747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D5610F8-3D7C-2648-8A12-8E72F73303EF}"/>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5" name="Footer Placeholder 4">
            <a:extLst>
              <a:ext uri="{FF2B5EF4-FFF2-40B4-BE49-F238E27FC236}">
                <a16:creationId xmlns:a16="http://schemas.microsoft.com/office/drawing/2014/main" id="{B6D28C9E-C6B7-C741-88EA-E2E7090166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22FFB6-1E25-0344-BFAC-1FD90EA46E5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1202808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D81CE-6924-0347-BABD-ACAF65C437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E3ECDB-9709-EC46-BF7F-DC00863A51D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A3625A-46A9-F24A-8860-2FB20BEC3CA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FD6C608-EBF1-104E-8846-27F50C12E8C5}"/>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6" name="Footer Placeholder 5">
            <a:extLst>
              <a:ext uri="{FF2B5EF4-FFF2-40B4-BE49-F238E27FC236}">
                <a16:creationId xmlns:a16="http://schemas.microsoft.com/office/drawing/2014/main" id="{BF0D5184-458C-E349-A66B-D1C25B102F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E89368-9E4C-8B42-A9E3-84509CD394AE}"/>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416353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85E6C-D4C6-8F4D-9757-09E7E248D1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FB7C03-A187-274D-A2F0-8DBEE95FB8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2F8E489-0BC2-5043-927E-6648ABF7978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0CBFD9-5D6D-E84D-B15A-611E6E8F1E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CD24EAA-D400-B141-B823-3F94CA36C86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27B657-29C4-C540-928F-CD5757022667}"/>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8" name="Footer Placeholder 7">
            <a:extLst>
              <a:ext uri="{FF2B5EF4-FFF2-40B4-BE49-F238E27FC236}">
                <a16:creationId xmlns:a16="http://schemas.microsoft.com/office/drawing/2014/main" id="{A7773E6E-8AF9-CD4F-97B4-7C122D2ECE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756618-81A1-EA4B-85D0-79E146062BDE}"/>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87215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AFDFC-13BE-2442-A7EA-D318577A20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6823AC-2159-B94C-B929-218650640867}"/>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4" name="Footer Placeholder 3">
            <a:extLst>
              <a:ext uri="{FF2B5EF4-FFF2-40B4-BE49-F238E27FC236}">
                <a16:creationId xmlns:a16="http://schemas.microsoft.com/office/drawing/2014/main" id="{8A63497B-618F-F54B-BDD8-5A3B279808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B62703-55FA-9D4B-90E5-225F186DC83C}"/>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3750657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DD79F5-ABDD-3E41-81C6-A6C55EEBE0DF}"/>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3" name="Footer Placeholder 2">
            <a:extLst>
              <a:ext uri="{FF2B5EF4-FFF2-40B4-BE49-F238E27FC236}">
                <a16:creationId xmlns:a16="http://schemas.microsoft.com/office/drawing/2014/main" id="{91C3C502-A5C2-CC4D-B8DB-89AF12138F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CF808-C092-F84E-AB42-15B65BD1E471}"/>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980738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EE7D5-4F10-8D49-9862-D404CBCC38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31DDAD-99E8-E24E-952C-CE3E47D67C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F4884B-1A54-6A4B-B101-CC6A831EB7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E851EA2-9BB7-4941-91A3-DD33668FF940}"/>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6" name="Footer Placeholder 5">
            <a:extLst>
              <a:ext uri="{FF2B5EF4-FFF2-40B4-BE49-F238E27FC236}">
                <a16:creationId xmlns:a16="http://schemas.microsoft.com/office/drawing/2014/main" id="{372DE6AD-9089-BC4C-852B-DA0F3740C8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4FFC7E-2713-544C-A25E-C8BCEE2918BF}"/>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763934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986A4-B762-2C4F-B450-07159F2C46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316EA6-47CF-2C4D-A154-4741769579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BCE263-F6D4-BA41-B658-D9EF255E7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BAEA59-BBF2-D344-BA03-BDA37C4102F8}"/>
              </a:ext>
            </a:extLst>
          </p:cNvPr>
          <p:cNvSpPr>
            <a:spLocks noGrp="1"/>
          </p:cNvSpPr>
          <p:nvPr>
            <p:ph type="dt" sz="half" idx="10"/>
          </p:nvPr>
        </p:nvSpPr>
        <p:spPr/>
        <p:txBody>
          <a:bodyPr/>
          <a:lstStyle/>
          <a:p>
            <a:fld id="{1DFCD192-E174-4949-B4E5-B17368587DDA}" type="datetimeFigureOut">
              <a:rPr lang="en-US" smtClean="0"/>
              <a:t>7/7/19</a:t>
            </a:fld>
            <a:endParaRPr lang="en-US"/>
          </a:p>
        </p:txBody>
      </p:sp>
      <p:sp>
        <p:nvSpPr>
          <p:cNvPr id="6" name="Footer Placeholder 5">
            <a:extLst>
              <a:ext uri="{FF2B5EF4-FFF2-40B4-BE49-F238E27FC236}">
                <a16:creationId xmlns:a16="http://schemas.microsoft.com/office/drawing/2014/main" id="{68FADB59-93F2-5848-B161-51FDA25177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449FEA-B90D-F449-BEAC-1A80D1DDC8B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038202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9EF26-A03A-D147-B1A4-DB81294873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CFAD88-7DC4-B346-829C-C9E7E2E762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7A310C-E2A9-3546-92C5-49EEC49CA0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CD192-E174-4949-B4E5-B17368587DDA}" type="datetimeFigureOut">
              <a:rPr lang="en-US" smtClean="0"/>
              <a:t>7/7/19</a:t>
            </a:fld>
            <a:endParaRPr lang="en-US"/>
          </a:p>
        </p:txBody>
      </p:sp>
      <p:sp>
        <p:nvSpPr>
          <p:cNvPr id="5" name="Footer Placeholder 4">
            <a:extLst>
              <a:ext uri="{FF2B5EF4-FFF2-40B4-BE49-F238E27FC236}">
                <a16:creationId xmlns:a16="http://schemas.microsoft.com/office/drawing/2014/main" id="{8CD57AA7-9241-474B-B43A-4C9500844A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2399BD-8D63-984E-9150-BCF9CA6119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EB3EB9-9BBB-7C43-8954-7A3F81D0AEAA}" type="slidenum">
              <a:rPr lang="en-US" smtClean="0"/>
              <a:t>‹#›</a:t>
            </a:fld>
            <a:endParaRPr lang="en-US"/>
          </a:p>
        </p:txBody>
      </p:sp>
    </p:spTree>
    <p:extLst>
      <p:ext uri="{BB962C8B-B14F-4D97-AF65-F5344CB8AC3E}">
        <p14:creationId xmlns:p14="http://schemas.microsoft.com/office/powerpoint/2010/main" val="2730970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75579-05AB-9B48-BB4D-FBE7AC33B8F2}"/>
              </a:ext>
            </a:extLst>
          </p:cNvPr>
          <p:cNvSpPr>
            <a:spLocks noGrp="1"/>
          </p:cNvSpPr>
          <p:nvPr>
            <p:ph type="ctrTitle"/>
          </p:nvPr>
        </p:nvSpPr>
        <p:spPr/>
        <p:txBody>
          <a:bodyPr>
            <a:normAutofit/>
          </a:bodyPr>
          <a:lstStyle/>
          <a:p>
            <a:r>
              <a:rPr lang="en-US" sz="7200" b="1" dirty="0"/>
              <a:t>HEBREWS</a:t>
            </a:r>
            <a:br>
              <a:rPr lang="en-US" sz="7200" b="1" dirty="0"/>
            </a:br>
            <a:r>
              <a:rPr lang="he-IL" sz="7200" dirty="0"/>
              <a:t>עברית</a:t>
            </a:r>
            <a:endParaRPr lang="en-US" sz="7200" b="1" dirty="0"/>
          </a:p>
        </p:txBody>
      </p:sp>
      <p:sp>
        <p:nvSpPr>
          <p:cNvPr id="3" name="Subtitle 2">
            <a:extLst>
              <a:ext uri="{FF2B5EF4-FFF2-40B4-BE49-F238E27FC236}">
                <a16:creationId xmlns:a16="http://schemas.microsoft.com/office/drawing/2014/main" id="{BE78CA73-06DE-FC4C-ADFF-AF66F4066848}"/>
              </a:ext>
            </a:extLst>
          </p:cNvPr>
          <p:cNvSpPr>
            <a:spLocks noGrp="1"/>
          </p:cNvSpPr>
          <p:nvPr>
            <p:ph type="subTitle" idx="1"/>
          </p:nvPr>
        </p:nvSpPr>
        <p:spPr/>
        <p:txBody>
          <a:bodyPr>
            <a:normAutofit lnSpcReduction="10000"/>
          </a:bodyPr>
          <a:lstStyle/>
          <a:p>
            <a:endParaRPr lang="en-US" sz="3200" dirty="0"/>
          </a:p>
          <a:p>
            <a:r>
              <a:rPr lang="en-US" sz="4000" b="1" dirty="0"/>
              <a:t>Jesus - our model of worship</a:t>
            </a:r>
          </a:p>
          <a:p>
            <a:r>
              <a:rPr lang="en-US" sz="3200" b="1" dirty="0"/>
              <a:t>Hebrews Chapters 8 – 10</a:t>
            </a:r>
            <a:endParaRPr lang="en-US" b="1" dirty="0"/>
          </a:p>
        </p:txBody>
      </p:sp>
    </p:spTree>
    <p:extLst>
      <p:ext uri="{BB962C8B-B14F-4D97-AF65-F5344CB8AC3E}">
        <p14:creationId xmlns:p14="http://schemas.microsoft.com/office/powerpoint/2010/main" val="1627255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E86448-1D73-7A44-A286-5F7C12BB18E2}"/>
              </a:ext>
            </a:extLst>
          </p:cNvPr>
          <p:cNvSpPr txBox="1"/>
          <p:nvPr/>
        </p:nvSpPr>
        <p:spPr>
          <a:xfrm>
            <a:off x="1751308" y="2572719"/>
            <a:ext cx="9149043" cy="1015663"/>
          </a:xfrm>
          <a:prstGeom prst="rect">
            <a:avLst/>
          </a:prstGeom>
          <a:noFill/>
        </p:spPr>
        <p:txBody>
          <a:bodyPr wrap="none" rtlCol="0">
            <a:spAutoFit/>
          </a:bodyPr>
          <a:lstStyle/>
          <a:p>
            <a:r>
              <a:rPr lang="en-GB" sz="6000" b="1" dirty="0"/>
              <a:t>Tabernacle Keys to Worship</a:t>
            </a:r>
            <a:r>
              <a:rPr lang="en-GB" sz="6000" dirty="0"/>
              <a:t> </a:t>
            </a:r>
            <a:endParaRPr lang="en-US" sz="6000" dirty="0"/>
          </a:p>
        </p:txBody>
      </p:sp>
    </p:spTree>
    <p:extLst>
      <p:ext uri="{BB962C8B-B14F-4D97-AF65-F5344CB8AC3E}">
        <p14:creationId xmlns:p14="http://schemas.microsoft.com/office/powerpoint/2010/main" val="2783660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3-us-west-2.amazonaws.com/media.brothers-brick.com/wp-content/uploads/2018/12/10231403476_76bb6c8453_z.jpg">
            <a:extLst>
              <a:ext uri="{FF2B5EF4-FFF2-40B4-BE49-F238E27FC236}">
                <a16:creationId xmlns:a16="http://schemas.microsoft.com/office/drawing/2014/main" id="{F9E4F374-FA3D-4E4B-BA2C-232B23D787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9345" y="0"/>
            <a:ext cx="9144001"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9699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Image result for diagram tabernacle layout">
            <a:extLst>
              <a:ext uri="{FF2B5EF4-FFF2-40B4-BE49-F238E27FC236}">
                <a16:creationId xmlns:a16="http://schemas.microsoft.com/office/drawing/2014/main" id="{0992EA8F-E55B-0B47-8925-18C84B9AB4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915" y="-17501"/>
            <a:ext cx="10321871" cy="66855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8868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a:xfrm>
            <a:off x="683217" y="373331"/>
            <a:ext cx="10515600" cy="5763997"/>
          </a:xfrm>
        </p:spPr>
        <p:txBody>
          <a:bodyPr>
            <a:normAutofit fontScale="92500" lnSpcReduction="10000"/>
          </a:bodyPr>
          <a:lstStyle/>
          <a:p>
            <a:pPr marL="0" lvl="0" indent="0">
              <a:buNone/>
            </a:pPr>
            <a:r>
              <a:rPr lang="en-GB" sz="3600" b="1" dirty="0"/>
              <a:t>CHRIST OUR MODEL OF WORSHIP, WHO HIMSELF IS THE WAY INTO THE PRESENCE OF GOD, BY HIS BODY.</a:t>
            </a:r>
          </a:p>
          <a:p>
            <a:pPr marL="0" lvl="0" indent="0">
              <a:buNone/>
            </a:pPr>
            <a:endParaRPr lang="en-GB" b="1" dirty="0"/>
          </a:p>
          <a:p>
            <a:pPr lvl="0"/>
            <a:r>
              <a:rPr lang="en-GB" b="1" dirty="0"/>
              <a:t>Enter his gates with thanksgiving (Ps 100)</a:t>
            </a:r>
            <a:endParaRPr lang="en-GB" dirty="0"/>
          </a:p>
          <a:p>
            <a:pPr lvl="0"/>
            <a:r>
              <a:rPr lang="en-GB" b="1" dirty="0"/>
              <a:t>Come with gifts (Rom 12:1)</a:t>
            </a:r>
          </a:p>
          <a:p>
            <a:pPr lvl="0"/>
            <a:r>
              <a:rPr lang="en-GB" b="1" dirty="0"/>
              <a:t>Come with clean hands and a pure heart. (Ps 24:3)</a:t>
            </a:r>
          </a:p>
          <a:p>
            <a:pPr lvl="0"/>
            <a:r>
              <a:rPr lang="en-GB" b="1" dirty="0"/>
              <a:t>Come in unity (John 17, 1 Cor 10:17)</a:t>
            </a:r>
          </a:p>
          <a:p>
            <a:pPr lvl="0"/>
            <a:r>
              <a:rPr lang="en-GB" b="1" dirty="0"/>
              <a:t>Come, Enlightened by the Holy Spirit’s light (John 8:12)</a:t>
            </a:r>
          </a:p>
          <a:p>
            <a:pPr lvl="0"/>
            <a:r>
              <a:rPr lang="en-GB" b="1" dirty="0"/>
              <a:t>Come with prayer and intercessions (Rom 8:26)</a:t>
            </a:r>
          </a:p>
          <a:p>
            <a:pPr lvl="0"/>
            <a:r>
              <a:rPr lang="en-GB" b="1" dirty="0"/>
              <a:t>Come with awe and wonder</a:t>
            </a:r>
          </a:p>
          <a:p>
            <a:pPr lvl="1"/>
            <a:r>
              <a:rPr lang="en-GB" b="1" dirty="0"/>
              <a:t>Rest in his provision, righteousness and resurrection</a:t>
            </a:r>
          </a:p>
          <a:p>
            <a:r>
              <a:rPr lang="en-GB" b="1" dirty="0"/>
              <a:t>Come, with all the company of heaven, with angels and archangels, and all the saints - and enter into His communion. </a:t>
            </a:r>
          </a:p>
          <a:p>
            <a:pPr lvl="0"/>
            <a:endParaRPr lang="en-GB" dirty="0"/>
          </a:p>
        </p:txBody>
      </p:sp>
    </p:spTree>
    <p:extLst>
      <p:ext uri="{BB962C8B-B14F-4D97-AF65-F5344CB8AC3E}">
        <p14:creationId xmlns:p14="http://schemas.microsoft.com/office/powerpoint/2010/main" val="2354837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6801862"/>
          </a:xfrm>
          <a:prstGeom prst="rect">
            <a:avLst/>
          </a:prstGeom>
          <a:noFill/>
        </p:spPr>
        <p:txBody>
          <a:bodyPr wrap="square" rtlCol="0">
            <a:spAutoFit/>
          </a:bodyPr>
          <a:lstStyle/>
          <a:p>
            <a:r>
              <a:rPr lang="en-GB" sz="2800" b="1" dirty="0"/>
              <a:t>… A Call to Persevere in Faith</a:t>
            </a:r>
          </a:p>
          <a:p>
            <a:endParaRPr lang="en-GB" sz="2800" b="1" dirty="0"/>
          </a:p>
          <a:p>
            <a:r>
              <a:rPr lang="en-GB" sz="2800" baseline="30000" dirty="0"/>
              <a:t>19 </a:t>
            </a:r>
            <a:r>
              <a:rPr lang="en-GB" sz="2800" dirty="0"/>
              <a:t>Therefore, brothers and sisters, since we have confidence to enter the Most Holy Place by the blood of Jesus, </a:t>
            </a:r>
            <a:r>
              <a:rPr lang="en-GB" sz="2800" baseline="30000" dirty="0"/>
              <a:t>20 </a:t>
            </a:r>
            <a:r>
              <a:rPr lang="en-GB" sz="2800" dirty="0"/>
              <a:t>by a new and living way opened for us through the curtain, that is, his body, </a:t>
            </a:r>
            <a:r>
              <a:rPr lang="en-GB" sz="2800" baseline="30000" dirty="0"/>
              <a:t>21 </a:t>
            </a:r>
            <a:r>
              <a:rPr lang="en-GB" sz="2800" dirty="0"/>
              <a:t>and since we have a great priest over the house of God, </a:t>
            </a:r>
            <a:r>
              <a:rPr lang="en-GB" sz="2800" baseline="30000" dirty="0"/>
              <a:t>22</a:t>
            </a:r>
            <a:r>
              <a:rPr lang="en-GB" sz="2800" dirty="0"/>
              <a:t> let us draw near to God with a sincere heart and with the full assurance that faith brings, having our hearts sprinkled to cleanse us from a guilty conscience and having our bodies washed with pure water. </a:t>
            </a:r>
            <a:r>
              <a:rPr lang="en-GB" sz="2800" baseline="30000" dirty="0"/>
              <a:t>23</a:t>
            </a:r>
            <a:r>
              <a:rPr lang="en-GB" sz="2800" dirty="0"/>
              <a:t> Let us hold unswervingly to the hope we profess, </a:t>
            </a:r>
            <a:r>
              <a:rPr lang="en-GB" sz="2800" b="1" dirty="0">
                <a:solidFill>
                  <a:srgbClr val="FF0000"/>
                </a:solidFill>
              </a:rPr>
              <a:t>for he who promised is faithful.</a:t>
            </a:r>
            <a:r>
              <a:rPr lang="en-GB" sz="2800" dirty="0"/>
              <a:t> </a:t>
            </a:r>
            <a:r>
              <a:rPr lang="en-GB" sz="2800" baseline="30000" dirty="0"/>
              <a:t>24</a:t>
            </a:r>
            <a:r>
              <a:rPr lang="en-GB" sz="2800" dirty="0"/>
              <a:t> And let us consider how we may spur one another on toward love and good deeds, </a:t>
            </a:r>
            <a:r>
              <a:rPr lang="en-GB" sz="2800" baseline="30000" dirty="0"/>
              <a:t>25</a:t>
            </a:r>
            <a:r>
              <a:rPr lang="en-GB" sz="2800" dirty="0"/>
              <a:t> not giving up meeting together, as some are in the habit of doing, but encouraging one another—and all the more as you see the Day approaching. </a:t>
            </a:r>
          </a:p>
          <a:p>
            <a:endParaRPr lang="en-GB" sz="4400" dirty="0"/>
          </a:p>
        </p:txBody>
      </p:sp>
    </p:spTree>
    <p:extLst>
      <p:ext uri="{BB962C8B-B14F-4D97-AF65-F5344CB8AC3E}">
        <p14:creationId xmlns:p14="http://schemas.microsoft.com/office/powerpoint/2010/main" val="266601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3477875"/>
          </a:xfrm>
          <a:prstGeom prst="rect">
            <a:avLst/>
          </a:prstGeom>
          <a:noFill/>
        </p:spPr>
        <p:txBody>
          <a:bodyPr wrap="square" rtlCol="0">
            <a:spAutoFit/>
          </a:bodyPr>
          <a:lstStyle/>
          <a:p>
            <a:r>
              <a:rPr lang="en-GB" sz="3600" b="1" dirty="0"/>
              <a:t>The High Priest of a New Covenant</a:t>
            </a:r>
          </a:p>
          <a:p>
            <a:endParaRPr lang="en-GB" sz="2800" b="1" dirty="0"/>
          </a:p>
          <a:p>
            <a:r>
              <a:rPr lang="en-GB" sz="2800" b="1" dirty="0"/>
              <a:t>Hebrews 8</a:t>
            </a:r>
            <a:r>
              <a:rPr lang="en-GB" sz="2800" dirty="0"/>
              <a:t>: </a:t>
            </a:r>
            <a:r>
              <a:rPr lang="en-GB" sz="2800" baseline="30000" dirty="0"/>
              <a:t>1</a:t>
            </a:r>
            <a:r>
              <a:rPr lang="en-GB" sz="2800" dirty="0"/>
              <a:t>Now the main point of what we are saying is this: We do have such a high priest, who sat down at the right hand of the throne of the Majesty in heaven, </a:t>
            </a:r>
            <a:r>
              <a:rPr lang="en-GB" sz="2800" baseline="30000" dirty="0"/>
              <a:t>2 </a:t>
            </a:r>
            <a:r>
              <a:rPr lang="en-GB" sz="2800" b="1" dirty="0">
                <a:solidFill>
                  <a:srgbClr val="FF0000"/>
                </a:solidFill>
              </a:rPr>
              <a:t>and who serves in the sanctuary, the true tabernacle set up by the Lord</a:t>
            </a:r>
            <a:r>
              <a:rPr lang="en-GB" sz="2800" dirty="0"/>
              <a:t>, not by a mere human being. </a:t>
            </a:r>
          </a:p>
          <a:p>
            <a:endParaRPr lang="en-US" sz="4400" dirty="0"/>
          </a:p>
        </p:txBody>
      </p:sp>
    </p:spTree>
    <p:extLst>
      <p:ext uri="{BB962C8B-B14F-4D97-AF65-F5344CB8AC3E}">
        <p14:creationId xmlns:p14="http://schemas.microsoft.com/office/powerpoint/2010/main" val="1381528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228882" cy="5509200"/>
          </a:xfrm>
          <a:prstGeom prst="rect">
            <a:avLst/>
          </a:prstGeom>
          <a:noFill/>
        </p:spPr>
        <p:txBody>
          <a:bodyPr wrap="square" rtlCol="0">
            <a:spAutoFit/>
          </a:bodyPr>
          <a:lstStyle/>
          <a:p>
            <a:r>
              <a:rPr lang="en-GB" sz="3600" b="1" dirty="0"/>
              <a:t>The earthly is an inferior pattern of the heavenly</a:t>
            </a:r>
          </a:p>
          <a:p>
            <a:endParaRPr lang="en-GB" sz="2800" dirty="0"/>
          </a:p>
          <a:p>
            <a:r>
              <a:rPr lang="en-GB" sz="2800" baseline="30000" dirty="0"/>
              <a:t>3 </a:t>
            </a:r>
            <a:r>
              <a:rPr lang="en-GB" sz="2800" dirty="0"/>
              <a:t>Every high priest is appointed to offer both gifts and sacrifices, and so it was necessary for this one also to have something to offer. </a:t>
            </a:r>
            <a:r>
              <a:rPr lang="en-GB" sz="2800" baseline="30000" dirty="0"/>
              <a:t>4</a:t>
            </a:r>
            <a:r>
              <a:rPr lang="en-GB" sz="2800" dirty="0"/>
              <a:t> If he were on earth, he would not be a priest, for there are already priests who offer the gifts prescribed by the law. </a:t>
            </a:r>
            <a:r>
              <a:rPr lang="en-GB" sz="2800" b="1" baseline="30000" dirty="0"/>
              <a:t>5</a:t>
            </a:r>
            <a:r>
              <a:rPr lang="en-GB" sz="2800" b="1" dirty="0"/>
              <a:t> </a:t>
            </a:r>
            <a:r>
              <a:rPr lang="en-GB" sz="2800" b="1" dirty="0">
                <a:solidFill>
                  <a:srgbClr val="FF0000"/>
                </a:solidFill>
              </a:rPr>
              <a:t>They serve at a sanctuary that is a copy and shadow of what is in heaven</a:t>
            </a:r>
            <a:r>
              <a:rPr lang="en-GB" sz="2800" dirty="0">
                <a:solidFill>
                  <a:srgbClr val="FF0000"/>
                </a:solidFill>
              </a:rPr>
              <a:t>. </a:t>
            </a:r>
            <a:r>
              <a:rPr lang="en-GB" sz="2800" dirty="0"/>
              <a:t>This is why Moses was warned when he was about to build the tabernacle: “See to it that you make everything according to the pattern shown you on the mountain.” </a:t>
            </a:r>
            <a:r>
              <a:rPr lang="en-GB" sz="2800" baseline="30000" dirty="0"/>
              <a:t>6</a:t>
            </a:r>
            <a:r>
              <a:rPr lang="en-GB" sz="2800" dirty="0"/>
              <a:t> But in fact the ministry Jesus has received is as superior to theirs as the covenant of which he is mediator is superior to the old one, since the new covenant is established on better promises…. </a:t>
            </a:r>
          </a:p>
        </p:txBody>
      </p:sp>
    </p:spTree>
    <p:extLst>
      <p:ext uri="{BB962C8B-B14F-4D97-AF65-F5344CB8AC3E}">
        <p14:creationId xmlns:p14="http://schemas.microsoft.com/office/powerpoint/2010/main" val="1554768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5386090"/>
          </a:xfrm>
          <a:prstGeom prst="rect">
            <a:avLst/>
          </a:prstGeom>
          <a:noFill/>
        </p:spPr>
        <p:txBody>
          <a:bodyPr wrap="square" rtlCol="0">
            <a:spAutoFit/>
          </a:bodyPr>
          <a:lstStyle/>
          <a:p>
            <a:r>
              <a:rPr lang="en-GB" sz="3600" b="1" dirty="0"/>
              <a:t>Worship in the Earthly Tabernacle</a:t>
            </a:r>
          </a:p>
          <a:p>
            <a:endParaRPr lang="en-GB" sz="2800" dirty="0"/>
          </a:p>
          <a:p>
            <a:r>
              <a:rPr lang="en-GB" sz="2800" b="1" dirty="0"/>
              <a:t>Hebrews 9</a:t>
            </a:r>
            <a:r>
              <a:rPr lang="en-GB" sz="2800" dirty="0"/>
              <a:t> </a:t>
            </a:r>
            <a:r>
              <a:rPr lang="en-GB" sz="2800" baseline="30000" dirty="0"/>
              <a:t>1</a:t>
            </a:r>
            <a:r>
              <a:rPr lang="en-GB" sz="2800" dirty="0"/>
              <a:t>Now the first covenant had regulations for worship and also an earthly sanctuary. </a:t>
            </a:r>
            <a:r>
              <a:rPr lang="en-GB" sz="2800" baseline="30000" dirty="0"/>
              <a:t>2 </a:t>
            </a:r>
            <a:r>
              <a:rPr lang="en-GB" sz="2800" dirty="0"/>
              <a:t>A tabernacle was set up. In its first room were the </a:t>
            </a:r>
            <a:r>
              <a:rPr lang="en-GB" sz="2800" b="1" dirty="0">
                <a:solidFill>
                  <a:srgbClr val="FF0000"/>
                </a:solidFill>
              </a:rPr>
              <a:t>lampstand</a:t>
            </a:r>
            <a:r>
              <a:rPr lang="en-GB" sz="2800" dirty="0"/>
              <a:t> and the table with its consecrated </a:t>
            </a:r>
            <a:r>
              <a:rPr lang="en-GB" sz="2800" b="1" dirty="0">
                <a:solidFill>
                  <a:srgbClr val="FF0000"/>
                </a:solidFill>
              </a:rPr>
              <a:t>bread</a:t>
            </a:r>
            <a:r>
              <a:rPr lang="en-GB" sz="2800" dirty="0"/>
              <a:t>; this was called the Holy Place. </a:t>
            </a:r>
            <a:r>
              <a:rPr lang="en-GB" sz="2800" baseline="30000" dirty="0"/>
              <a:t>3 </a:t>
            </a:r>
            <a:r>
              <a:rPr lang="en-GB" sz="2800" dirty="0"/>
              <a:t>Behind the second curtain was a room called the Most Holy Place, </a:t>
            </a:r>
            <a:r>
              <a:rPr lang="en-GB" sz="2800" baseline="30000" dirty="0"/>
              <a:t>4 </a:t>
            </a:r>
            <a:r>
              <a:rPr lang="en-GB" sz="2800" dirty="0"/>
              <a:t>which had the golden altar of </a:t>
            </a:r>
            <a:r>
              <a:rPr lang="en-GB" sz="2800" b="1" dirty="0">
                <a:solidFill>
                  <a:srgbClr val="FF0000"/>
                </a:solidFill>
              </a:rPr>
              <a:t>incense</a:t>
            </a:r>
            <a:r>
              <a:rPr lang="en-GB" sz="2800" dirty="0"/>
              <a:t> and the gold-covered ark of the covenant. This ark contained the gold jar of </a:t>
            </a:r>
            <a:r>
              <a:rPr lang="en-GB" sz="2800" b="1" dirty="0">
                <a:solidFill>
                  <a:srgbClr val="FF0000"/>
                </a:solidFill>
              </a:rPr>
              <a:t>manna</a:t>
            </a:r>
            <a:r>
              <a:rPr lang="en-GB" sz="2800" dirty="0"/>
              <a:t>, </a:t>
            </a:r>
            <a:r>
              <a:rPr lang="en-GB" sz="2800" b="1" dirty="0">
                <a:solidFill>
                  <a:srgbClr val="FF0000"/>
                </a:solidFill>
              </a:rPr>
              <a:t>Aaron’s staff </a:t>
            </a:r>
            <a:r>
              <a:rPr lang="en-GB" sz="2800" dirty="0"/>
              <a:t>that had budded, and the </a:t>
            </a:r>
            <a:r>
              <a:rPr lang="en-GB" sz="2800" b="1" dirty="0">
                <a:solidFill>
                  <a:srgbClr val="FF0000"/>
                </a:solidFill>
              </a:rPr>
              <a:t>stone tablets</a:t>
            </a:r>
            <a:r>
              <a:rPr lang="en-GB" sz="2800" dirty="0"/>
              <a:t> of the covenant. </a:t>
            </a:r>
            <a:r>
              <a:rPr lang="en-GB" sz="2800" baseline="30000" dirty="0"/>
              <a:t>5 </a:t>
            </a:r>
            <a:r>
              <a:rPr lang="en-GB" sz="2800" dirty="0"/>
              <a:t>Above the ark were the cherubim of the Glory, overshadowing the atonement cover. But we cannot discuss these things in detail now.</a:t>
            </a:r>
          </a:p>
        </p:txBody>
      </p:sp>
    </p:spTree>
    <p:extLst>
      <p:ext uri="{BB962C8B-B14F-4D97-AF65-F5344CB8AC3E}">
        <p14:creationId xmlns:p14="http://schemas.microsoft.com/office/powerpoint/2010/main" val="915366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09" y="356460"/>
            <a:ext cx="10817818" cy="5078313"/>
          </a:xfrm>
          <a:prstGeom prst="rect">
            <a:avLst/>
          </a:prstGeom>
          <a:noFill/>
        </p:spPr>
        <p:txBody>
          <a:bodyPr wrap="square" rtlCol="0">
            <a:spAutoFit/>
          </a:bodyPr>
          <a:lstStyle/>
          <a:p>
            <a:r>
              <a:rPr lang="en-GB" sz="2800" baseline="30000" dirty="0"/>
              <a:t>6 </a:t>
            </a:r>
            <a:r>
              <a:rPr lang="en-GB" sz="2800" dirty="0"/>
              <a:t>When everything had been arranged like this, the priests entered regularly into the outer room to carry on their ministry. </a:t>
            </a:r>
            <a:r>
              <a:rPr lang="en-GB" sz="2800" baseline="30000" dirty="0"/>
              <a:t>7 </a:t>
            </a:r>
            <a:r>
              <a:rPr lang="en-GB" sz="2800" dirty="0"/>
              <a:t>But only the high priest entered the inner room, and that only once a year, and never without blood, which he offered for himself and for the sins the people had committed in ignorance. </a:t>
            </a:r>
            <a:r>
              <a:rPr lang="en-GB" sz="2800" baseline="30000" dirty="0"/>
              <a:t>8 </a:t>
            </a:r>
            <a:r>
              <a:rPr lang="en-GB" sz="2800" b="1" dirty="0">
                <a:solidFill>
                  <a:srgbClr val="FF0000"/>
                </a:solidFill>
              </a:rPr>
              <a:t>The Holy Spirit was showing by this that the way into the Most Holy Place had not yet been disclosed as long as the first tabernacle was still functioning. </a:t>
            </a:r>
            <a:r>
              <a:rPr lang="en-GB" sz="2800" baseline="30000" dirty="0"/>
              <a:t>9 </a:t>
            </a:r>
            <a:r>
              <a:rPr lang="en-GB" sz="2800" dirty="0"/>
              <a:t>This is an illustration for the present time, indicating that the gifts and sacrifices being offered were not able to clear the conscience of the worshiper. </a:t>
            </a:r>
            <a:r>
              <a:rPr lang="en-GB" sz="2800" baseline="30000" dirty="0"/>
              <a:t>10 </a:t>
            </a:r>
            <a:r>
              <a:rPr lang="en-GB" sz="2800" dirty="0"/>
              <a:t>They are only a matter of food and drink and various ceremonial washings—external regulations applying until the time of the new order.</a:t>
            </a:r>
            <a:r>
              <a:rPr lang="en-GB" sz="4400" dirty="0"/>
              <a:t> </a:t>
            </a:r>
            <a:endParaRPr lang="en-GB" sz="4400" i="1" dirty="0">
              <a:solidFill>
                <a:srgbClr val="FF0000"/>
              </a:solidFill>
            </a:endParaRPr>
          </a:p>
        </p:txBody>
      </p:sp>
    </p:spTree>
    <p:extLst>
      <p:ext uri="{BB962C8B-B14F-4D97-AF65-F5344CB8AC3E}">
        <p14:creationId xmlns:p14="http://schemas.microsoft.com/office/powerpoint/2010/main" val="4144342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4524315"/>
          </a:xfrm>
          <a:prstGeom prst="rect">
            <a:avLst/>
          </a:prstGeom>
          <a:noFill/>
        </p:spPr>
        <p:txBody>
          <a:bodyPr wrap="square" rtlCol="0">
            <a:spAutoFit/>
          </a:bodyPr>
          <a:lstStyle/>
          <a:p>
            <a:r>
              <a:rPr lang="en-GB" sz="3200" b="1" dirty="0"/>
              <a:t>The Blood of Christ</a:t>
            </a:r>
          </a:p>
          <a:p>
            <a:endParaRPr lang="en-GB" sz="3200" dirty="0"/>
          </a:p>
          <a:p>
            <a:r>
              <a:rPr lang="en-GB" sz="3200" baseline="30000" dirty="0"/>
              <a:t>11 </a:t>
            </a:r>
            <a:r>
              <a:rPr lang="en-GB" sz="3200" dirty="0"/>
              <a:t>But when Christ came as high priest of the good things that are now already here, he went through the greater and more perfect tabernacle that is not made with human hands, that is to say, is not a part of this creation. </a:t>
            </a:r>
            <a:r>
              <a:rPr lang="en-GB" sz="3200" baseline="30000" dirty="0"/>
              <a:t>12 </a:t>
            </a:r>
            <a:r>
              <a:rPr lang="en-GB" sz="3200" dirty="0"/>
              <a:t>He did not enter by means of the blood of goats and calves; but </a:t>
            </a:r>
            <a:r>
              <a:rPr lang="en-GB" sz="3200" b="1" dirty="0">
                <a:solidFill>
                  <a:srgbClr val="FF0000"/>
                </a:solidFill>
              </a:rPr>
              <a:t>he entered the Most Holy Place once for all by his own blood, thus obtaining eternal redemption</a:t>
            </a:r>
            <a:r>
              <a:rPr lang="en-GB" sz="3200" dirty="0"/>
              <a:t>. </a:t>
            </a:r>
          </a:p>
        </p:txBody>
      </p:sp>
    </p:spTree>
    <p:extLst>
      <p:ext uri="{BB962C8B-B14F-4D97-AF65-F5344CB8AC3E}">
        <p14:creationId xmlns:p14="http://schemas.microsoft.com/office/powerpoint/2010/main" val="1118984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2677656"/>
          </a:xfrm>
          <a:prstGeom prst="rect">
            <a:avLst/>
          </a:prstGeom>
          <a:noFill/>
        </p:spPr>
        <p:txBody>
          <a:bodyPr wrap="square" rtlCol="0">
            <a:spAutoFit/>
          </a:bodyPr>
          <a:lstStyle/>
          <a:p>
            <a:r>
              <a:rPr lang="en-GB" sz="2800" b="1" dirty="0"/>
              <a:t>Christ’s Sacrifice Once for All</a:t>
            </a:r>
          </a:p>
          <a:p>
            <a:endParaRPr lang="en-GB" sz="2800" b="1" dirty="0"/>
          </a:p>
          <a:p>
            <a:r>
              <a:rPr lang="en-GB" sz="2800" b="1" dirty="0"/>
              <a:t>Hebrews 10:</a:t>
            </a:r>
            <a:r>
              <a:rPr lang="en-GB" sz="2800" dirty="0"/>
              <a:t> </a:t>
            </a:r>
            <a:r>
              <a:rPr lang="en-GB" sz="2800" baseline="30000" dirty="0"/>
              <a:t>1</a:t>
            </a:r>
            <a:r>
              <a:rPr lang="en-GB" sz="2800" dirty="0"/>
              <a:t>The law is only a shadow of the good things that are coming—not the realities themselves. For this reason it can never, by the same sacrifices repeated endlessly year after year, </a:t>
            </a:r>
            <a:r>
              <a:rPr lang="en-GB" sz="2800" b="1" dirty="0">
                <a:solidFill>
                  <a:srgbClr val="FF0000"/>
                </a:solidFill>
              </a:rPr>
              <a:t>make perfect those who draw near to worship</a:t>
            </a:r>
            <a:r>
              <a:rPr lang="en-GB" sz="2800" dirty="0"/>
              <a:t>. </a:t>
            </a:r>
          </a:p>
        </p:txBody>
      </p:sp>
    </p:spTree>
    <p:extLst>
      <p:ext uri="{BB962C8B-B14F-4D97-AF65-F5344CB8AC3E}">
        <p14:creationId xmlns:p14="http://schemas.microsoft.com/office/powerpoint/2010/main" val="3690777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a:xfrm>
            <a:off x="838200" y="427118"/>
            <a:ext cx="10515600" cy="1325563"/>
          </a:xfrm>
        </p:spPr>
        <p:txBody>
          <a:bodyPr/>
          <a:lstStyle/>
          <a:p>
            <a:r>
              <a:rPr lang="en-GB" b="1" dirty="0"/>
              <a:t>RECAP - JESUS CHRIST IS GREATER</a:t>
            </a: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a:xfrm>
            <a:off x="838200" y="1551203"/>
            <a:ext cx="10515600" cy="4351338"/>
          </a:xfrm>
        </p:spPr>
        <p:txBody>
          <a:bodyPr>
            <a:normAutofit/>
          </a:bodyPr>
          <a:lstStyle/>
          <a:p>
            <a:pPr lvl="0"/>
            <a:r>
              <a:rPr lang="en-GB" b="1" dirty="0"/>
              <a:t>Jesus Christ is greater than the angels (</a:t>
            </a:r>
            <a:r>
              <a:rPr lang="en-GB" b="1" dirty="0" err="1"/>
              <a:t>Heb</a:t>
            </a:r>
            <a:r>
              <a:rPr lang="en-GB" b="1" dirty="0"/>
              <a:t> 1)</a:t>
            </a:r>
            <a:endParaRPr lang="en-GB" dirty="0"/>
          </a:p>
          <a:p>
            <a:pPr lvl="0"/>
            <a:r>
              <a:rPr lang="en-GB" b="1" dirty="0"/>
              <a:t>Jesus Christ is greater than Moses (</a:t>
            </a:r>
            <a:r>
              <a:rPr lang="en-GB" b="1" dirty="0" err="1"/>
              <a:t>Heb</a:t>
            </a:r>
            <a:r>
              <a:rPr lang="en-GB" b="1" dirty="0"/>
              <a:t> 3)</a:t>
            </a:r>
            <a:endParaRPr lang="en-GB" dirty="0"/>
          </a:p>
          <a:p>
            <a:pPr lvl="0"/>
            <a:r>
              <a:rPr lang="en-GB" b="1" dirty="0"/>
              <a:t>Jesus Christ is greater than Aaron and the Levitical priesthood (</a:t>
            </a:r>
            <a:r>
              <a:rPr lang="en-GB" b="1" dirty="0" err="1"/>
              <a:t>Heb</a:t>
            </a:r>
            <a:r>
              <a:rPr lang="en-GB" b="1" dirty="0"/>
              <a:t> 5)</a:t>
            </a:r>
            <a:endParaRPr lang="en-GB" dirty="0"/>
          </a:p>
          <a:p>
            <a:pPr lvl="1"/>
            <a:r>
              <a:rPr lang="en-GB" dirty="0"/>
              <a:t>He is ‘our great high priest who has gone into the heavens’ </a:t>
            </a:r>
            <a:r>
              <a:rPr lang="en-GB" dirty="0" err="1"/>
              <a:t>Heb</a:t>
            </a:r>
            <a:r>
              <a:rPr lang="en-GB" dirty="0"/>
              <a:t> 4:14</a:t>
            </a:r>
          </a:p>
          <a:p>
            <a:pPr lvl="0"/>
            <a:r>
              <a:rPr lang="en-GB" b="1" dirty="0"/>
              <a:t>Jesus Christ is more than a priest. He is also Priest-King in the order of Melchizedek. (</a:t>
            </a:r>
            <a:r>
              <a:rPr lang="en-GB" b="1" dirty="0" err="1"/>
              <a:t>Heb</a:t>
            </a:r>
            <a:r>
              <a:rPr lang="en-GB" b="1" dirty="0"/>
              <a:t> 7)</a:t>
            </a:r>
            <a:endParaRPr lang="en-GB" dirty="0"/>
          </a:p>
          <a:p>
            <a:pPr lvl="0"/>
            <a:r>
              <a:rPr lang="en-GB" b="1" dirty="0"/>
              <a:t>Jesus Christ is both Priest and Sacrifice. Hebrews 10:11</a:t>
            </a:r>
            <a:endParaRPr lang="en-GB" dirty="0"/>
          </a:p>
        </p:txBody>
      </p:sp>
    </p:spTree>
    <p:extLst>
      <p:ext uri="{BB962C8B-B14F-4D97-AF65-F5344CB8AC3E}">
        <p14:creationId xmlns:p14="http://schemas.microsoft.com/office/powerpoint/2010/main" val="2033947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a:xfrm>
            <a:off x="838200" y="427118"/>
            <a:ext cx="10515600" cy="1325563"/>
          </a:xfrm>
        </p:spPr>
        <p:txBody>
          <a:bodyPr/>
          <a:lstStyle/>
          <a:p>
            <a:r>
              <a:rPr lang="en-GB" b="1" dirty="0"/>
              <a:t>JESUS CHRIST IS GREATER</a:t>
            </a: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a:xfrm>
            <a:off x="838200" y="1551203"/>
            <a:ext cx="10515600" cy="4351338"/>
          </a:xfrm>
        </p:spPr>
        <p:txBody>
          <a:bodyPr>
            <a:normAutofit/>
          </a:bodyPr>
          <a:lstStyle/>
          <a:p>
            <a:pPr marL="0" indent="0">
              <a:buNone/>
            </a:pPr>
            <a:r>
              <a:rPr lang="en-GB" b="1" dirty="0"/>
              <a:t>Jesus Christ is greater than the earthly tabernacle/temple</a:t>
            </a:r>
            <a:r>
              <a:rPr lang="en-GB" dirty="0"/>
              <a:t> </a:t>
            </a:r>
          </a:p>
          <a:p>
            <a:pPr marL="0" indent="0">
              <a:buNone/>
            </a:pPr>
            <a:endParaRPr lang="en-GB" b="1" dirty="0"/>
          </a:p>
          <a:p>
            <a:pPr marL="0" indent="0">
              <a:buNone/>
            </a:pPr>
            <a:r>
              <a:rPr lang="en-GB" b="1" dirty="0"/>
              <a:t>John 2: </a:t>
            </a:r>
            <a:r>
              <a:rPr lang="en-GB" baseline="30000" dirty="0"/>
              <a:t>18 </a:t>
            </a:r>
            <a:r>
              <a:rPr lang="en-GB" dirty="0"/>
              <a:t>The Jews then responded to him, “What sign can you show us to prove your authority to do all this?”</a:t>
            </a:r>
          </a:p>
          <a:p>
            <a:pPr marL="0" indent="0">
              <a:buNone/>
            </a:pPr>
            <a:r>
              <a:rPr lang="en-GB" baseline="30000" dirty="0"/>
              <a:t>19 </a:t>
            </a:r>
            <a:r>
              <a:rPr lang="en-GB" dirty="0"/>
              <a:t>Jesus answered them, “Destroy this temple, and I will raise it again in three days.” </a:t>
            </a:r>
            <a:r>
              <a:rPr lang="en-GB" baseline="30000" dirty="0"/>
              <a:t>20 </a:t>
            </a:r>
            <a:r>
              <a:rPr lang="en-GB" dirty="0"/>
              <a:t>They replied, “It has taken forty-six years to build this temple, and you are going to raise it in three days?” </a:t>
            </a:r>
            <a:r>
              <a:rPr lang="en-GB" baseline="30000" dirty="0"/>
              <a:t>21</a:t>
            </a:r>
            <a:r>
              <a:rPr lang="en-GB" dirty="0"/>
              <a:t> </a:t>
            </a:r>
            <a:r>
              <a:rPr lang="en-GB" b="1" dirty="0">
                <a:solidFill>
                  <a:srgbClr val="FF0000"/>
                </a:solidFill>
              </a:rPr>
              <a:t>But the temple he had spoken of was his body. </a:t>
            </a:r>
            <a:r>
              <a:rPr lang="en-GB" baseline="30000" dirty="0"/>
              <a:t>22</a:t>
            </a:r>
            <a:r>
              <a:rPr lang="en-GB" dirty="0"/>
              <a:t> After he was raised from the dead, his disciples recalled what he had said. Then they believed the scripture and the words that Jesus had spoken. </a:t>
            </a:r>
          </a:p>
        </p:txBody>
      </p:sp>
    </p:spTree>
    <p:extLst>
      <p:ext uri="{BB962C8B-B14F-4D97-AF65-F5344CB8AC3E}">
        <p14:creationId xmlns:p14="http://schemas.microsoft.com/office/powerpoint/2010/main" val="40893504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1179</TotalTime>
  <Words>292</Words>
  <Application>Microsoft Macintosh PowerPoint</Application>
  <PresentationFormat>Widescreen</PresentationFormat>
  <Paragraphs>47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HEBREWS עברית</vt:lpstr>
      <vt:lpstr>PowerPoint Presentation</vt:lpstr>
      <vt:lpstr>PowerPoint Presentation</vt:lpstr>
      <vt:lpstr>PowerPoint Presentation</vt:lpstr>
      <vt:lpstr>PowerPoint Presentation</vt:lpstr>
      <vt:lpstr>PowerPoint Presentation</vt:lpstr>
      <vt:lpstr>PowerPoint Presentation</vt:lpstr>
      <vt:lpstr>RECAP - JESUS CHRIST IS GREATER</vt:lpstr>
      <vt:lpstr>JESUS CHRIST IS GREATER</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James Goodman</dc:creator>
  <cp:lastModifiedBy>James Goodman</cp:lastModifiedBy>
  <cp:revision>65</cp:revision>
  <dcterms:created xsi:type="dcterms:W3CDTF">2019-05-11T21:54:09Z</dcterms:created>
  <dcterms:modified xsi:type="dcterms:W3CDTF">2019-07-07T12:35:58Z</dcterms:modified>
</cp:coreProperties>
</file>