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62" r:id="rId4"/>
    <p:sldId id="281" r:id="rId5"/>
    <p:sldId id="282" r:id="rId6"/>
    <p:sldId id="288" r:id="rId7"/>
    <p:sldId id="267" r:id="rId8"/>
    <p:sldId id="278" r:id="rId9"/>
    <p:sldId id="289" r:id="rId10"/>
    <p:sldId id="285" r:id="rId11"/>
    <p:sldId id="284" r:id="rId12"/>
    <p:sldId id="290" r:id="rId13"/>
    <p:sldId id="291" r:id="rId14"/>
    <p:sldId id="292" r:id="rId15"/>
    <p:sldId id="293" r:id="rId16"/>
    <p:sldId id="294" r:id="rId17"/>
    <p:sldId id="295" r:id="rId18"/>
    <p:sldId id="296" r:id="rId19"/>
    <p:sldId id="28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6"/>
    <p:restoredTop sz="94681"/>
  </p:normalViewPr>
  <p:slideViewPr>
    <p:cSldViewPr snapToGrid="0" snapToObjects="1">
      <p:cViewPr varScale="1">
        <p:scale>
          <a:sx n="83" d="100"/>
          <a:sy n="83" d="100"/>
        </p:scale>
        <p:origin x="6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007C-F12A-514D-9CEF-2F39CD2D1D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FE2C18-5326-4944-A2EA-B8F72BA99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836E5E-60E2-214E-A0B4-EB8661D21DB5}"/>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5" name="Footer Placeholder 4">
            <a:extLst>
              <a:ext uri="{FF2B5EF4-FFF2-40B4-BE49-F238E27FC236}">
                <a16:creationId xmlns:a16="http://schemas.microsoft.com/office/drawing/2014/main" id="{73EF800D-6585-1747-AC66-838630BC0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88A4C7-E661-C145-ABFA-987B2229F1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151672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513CF-7F85-B240-A40B-DE54B5E1E1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7121AB-AE38-BF4D-BDC1-262EBAA3BB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19F5E-DB8C-FB4B-822F-594C95C89C0C}"/>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5" name="Footer Placeholder 4">
            <a:extLst>
              <a:ext uri="{FF2B5EF4-FFF2-40B4-BE49-F238E27FC236}">
                <a16:creationId xmlns:a16="http://schemas.microsoft.com/office/drawing/2014/main" id="{EF809CC7-D2DA-194C-B828-062AE70C7B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54F14-688C-3944-91D5-F389F9B52C1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48207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A630EA-F5A7-9846-B700-B10385C81F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993BE3-BB6F-2E4E-82B2-E3F0A2D881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F0C8A-B14C-8245-81B1-634AA3358151}"/>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5" name="Footer Placeholder 4">
            <a:extLst>
              <a:ext uri="{FF2B5EF4-FFF2-40B4-BE49-F238E27FC236}">
                <a16:creationId xmlns:a16="http://schemas.microsoft.com/office/drawing/2014/main" id="{08BE85C1-F12A-1F4E-A1CB-1D0E885663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3EAE2-58FC-194C-A3A0-9640CAC9A8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582993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E8E2-3267-4A4E-842B-D0E82924EA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91519C-6B2F-2742-85F1-64138E8FC08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CD3BD1-A9F7-F943-8F1A-2C99FD37212F}"/>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5" name="Footer Placeholder 4">
            <a:extLst>
              <a:ext uri="{FF2B5EF4-FFF2-40B4-BE49-F238E27FC236}">
                <a16:creationId xmlns:a16="http://schemas.microsoft.com/office/drawing/2014/main" id="{E7584D1E-BE03-3F4A-B347-97673B780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0B3B7E-C6EE-4244-ADEF-591DB0361D40}"/>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652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11AE-2FBD-7F49-A81C-4978C66105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15D8C0-B2E5-DF40-9366-36103E5747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5610F8-3D7C-2648-8A12-8E72F73303EF}"/>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5" name="Footer Placeholder 4">
            <a:extLst>
              <a:ext uri="{FF2B5EF4-FFF2-40B4-BE49-F238E27FC236}">
                <a16:creationId xmlns:a16="http://schemas.microsoft.com/office/drawing/2014/main" id="{B6D28C9E-C6B7-C741-88EA-E2E7090166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22FFB6-1E25-0344-BFAC-1FD90EA46E5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1202808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D81CE-6924-0347-BABD-ACAF65C437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E3ECDB-9709-EC46-BF7F-DC00863A51D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A3625A-46A9-F24A-8860-2FB20BEC3CA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6C608-EBF1-104E-8846-27F50C12E8C5}"/>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6" name="Footer Placeholder 5">
            <a:extLst>
              <a:ext uri="{FF2B5EF4-FFF2-40B4-BE49-F238E27FC236}">
                <a16:creationId xmlns:a16="http://schemas.microsoft.com/office/drawing/2014/main" id="{BF0D5184-458C-E349-A66B-D1C25B102F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E89368-9E4C-8B42-A9E3-84509CD394A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416353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85E6C-D4C6-8F4D-9757-09E7E248D1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FB7C03-A187-274D-A2F0-8DBEE95FB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2F8E489-0BC2-5043-927E-6648ABF797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0CBFD9-5D6D-E84D-B15A-611E6E8F1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CD24EAA-D400-B141-B823-3F94CA36C8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27B657-29C4-C540-928F-CD5757022667}"/>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8" name="Footer Placeholder 7">
            <a:extLst>
              <a:ext uri="{FF2B5EF4-FFF2-40B4-BE49-F238E27FC236}">
                <a16:creationId xmlns:a16="http://schemas.microsoft.com/office/drawing/2014/main" id="{A7773E6E-8AF9-CD4F-97B4-7C122D2ECE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756618-81A1-EA4B-85D0-79E146062BDE}"/>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87215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AFDFC-13BE-2442-A7EA-D318577A20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6823AC-2159-B94C-B929-218650640867}"/>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4" name="Footer Placeholder 3">
            <a:extLst>
              <a:ext uri="{FF2B5EF4-FFF2-40B4-BE49-F238E27FC236}">
                <a16:creationId xmlns:a16="http://schemas.microsoft.com/office/drawing/2014/main" id="{8A63497B-618F-F54B-BDD8-5A3B279808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B62703-55FA-9D4B-90E5-225F186DC83C}"/>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3750657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D79F5-ABDD-3E41-81C6-A6C55EEBE0DF}"/>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3" name="Footer Placeholder 2">
            <a:extLst>
              <a:ext uri="{FF2B5EF4-FFF2-40B4-BE49-F238E27FC236}">
                <a16:creationId xmlns:a16="http://schemas.microsoft.com/office/drawing/2014/main" id="{91C3C502-A5C2-CC4D-B8DB-89AF12138F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CF808-C092-F84E-AB42-15B65BD1E471}"/>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98073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EE7D5-4F10-8D49-9862-D404CBCC38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31DDAD-99E8-E24E-952C-CE3E47D67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F4884B-1A54-6A4B-B101-CC6A831EB7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851EA2-9BB7-4941-91A3-DD33668FF940}"/>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6" name="Footer Placeholder 5">
            <a:extLst>
              <a:ext uri="{FF2B5EF4-FFF2-40B4-BE49-F238E27FC236}">
                <a16:creationId xmlns:a16="http://schemas.microsoft.com/office/drawing/2014/main" id="{372DE6AD-9089-BC4C-852B-DA0F3740C8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4FFC7E-2713-544C-A25E-C8BCEE2918BF}"/>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763934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986A4-B762-2C4F-B450-07159F2C4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316EA6-47CF-2C4D-A154-4741769579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BCE263-F6D4-BA41-B658-D9EF255E7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BAEA59-BBF2-D344-BA03-BDA37C4102F8}"/>
              </a:ext>
            </a:extLst>
          </p:cNvPr>
          <p:cNvSpPr>
            <a:spLocks noGrp="1"/>
          </p:cNvSpPr>
          <p:nvPr>
            <p:ph type="dt" sz="half" idx="10"/>
          </p:nvPr>
        </p:nvSpPr>
        <p:spPr/>
        <p:txBody>
          <a:bodyPr/>
          <a:lstStyle/>
          <a:p>
            <a:fld id="{1DFCD192-E174-4949-B4E5-B17368587DDA}" type="datetimeFigureOut">
              <a:rPr lang="en-US" smtClean="0"/>
              <a:t>6/23/19</a:t>
            </a:fld>
            <a:endParaRPr lang="en-US"/>
          </a:p>
        </p:txBody>
      </p:sp>
      <p:sp>
        <p:nvSpPr>
          <p:cNvPr id="6" name="Footer Placeholder 5">
            <a:extLst>
              <a:ext uri="{FF2B5EF4-FFF2-40B4-BE49-F238E27FC236}">
                <a16:creationId xmlns:a16="http://schemas.microsoft.com/office/drawing/2014/main" id="{68FADB59-93F2-5848-B161-51FDA25177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449FEA-B90D-F449-BEAC-1A80D1DDC8B2}"/>
              </a:ext>
            </a:extLst>
          </p:cNvPr>
          <p:cNvSpPr>
            <a:spLocks noGrp="1"/>
          </p:cNvSpPr>
          <p:nvPr>
            <p:ph type="sldNum" sz="quarter" idx="12"/>
          </p:nvPr>
        </p:nvSpPr>
        <p:spPr/>
        <p:txBody>
          <a:bodyPr/>
          <a:lstStyle/>
          <a:p>
            <a:fld id="{4DEB3EB9-9BBB-7C43-8954-7A3F81D0AEAA}" type="slidenum">
              <a:rPr lang="en-US" smtClean="0"/>
              <a:t>‹#›</a:t>
            </a:fld>
            <a:endParaRPr lang="en-US"/>
          </a:p>
        </p:txBody>
      </p:sp>
    </p:spTree>
    <p:extLst>
      <p:ext uri="{BB962C8B-B14F-4D97-AF65-F5344CB8AC3E}">
        <p14:creationId xmlns:p14="http://schemas.microsoft.com/office/powerpoint/2010/main" val="203820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9EF26-A03A-D147-B1A4-DB81294873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CFAD88-7DC4-B346-829C-C9E7E2E76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7A310C-E2A9-3546-92C5-49EEC49CA0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CD192-E174-4949-B4E5-B17368587DDA}" type="datetimeFigureOut">
              <a:rPr lang="en-US" smtClean="0"/>
              <a:t>6/23/19</a:t>
            </a:fld>
            <a:endParaRPr lang="en-US"/>
          </a:p>
        </p:txBody>
      </p:sp>
      <p:sp>
        <p:nvSpPr>
          <p:cNvPr id="5" name="Footer Placeholder 4">
            <a:extLst>
              <a:ext uri="{FF2B5EF4-FFF2-40B4-BE49-F238E27FC236}">
                <a16:creationId xmlns:a16="http://schemas.microsoft.com/office/drawing/2014/main" id="{8CD57AA7-9241-474B-B43A-4C9500844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2399BD-8D63-984E-9150-BCF9CA6119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EB3EB9-9BBB-7C43-8954-7A3F81D0AEAA}" type="slidenum">
              <a:rPr lang="en-US" smtClean="0"/>
              <a:t>‹#›</a:t>
            </a:fld>
            <a:endParaRPr lang="en-US"/>
          </a:p>
        </p:txBody>
      </p:sp>
    </p:spTree>
    <p:extLst>
      <p:ext uri="{BB962C8B-B14F-4D97-AF65-F5344CB8AC3E}">
        <p14:creationId xmlns:p14="http://schemas.microsoft.com/office/powerpoint/2010/main" val="273097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5579-05AB-9B48-BB4D-FBE7AC33B8F2}"/>
              </a:ext>
            </a:extLst>
          </p:cNvPr>
          <p:cNvSpPr>
            <a:spLocks noGrp="1"/>
          </p:cNvSpPr>
          <p:nvPr>
            <p:ph type="ctrTitle"/>
          </p:nvPr>
        </p:nvSpPr>
        <p:spPr/>
        <p:txBody>
          <a:bodyPr>
            <a:normAutofit/>
          </a:bodyPr>
          <a:lstStyle/>
          <a:p>
            <a:r>
              <a:rPr lang="en-US" sz="7200" b="1" dirty="0"/>
              <a:t>HEBREWS</a:t>
            </a:r>
            <a:br>
              <a:rPr lang="en-US" sz="7200" b="1" dirty="0"/>
            </a:br>
            <a:r>
              <a:rPr lang="he-IL" sz="7200" dirty="0"/>
              <a:t>עברית</a:t>
            </a:r>
            <a:endParaRPr lang="en-US" sz="7200" b="1" dirty="0"/>
          </a:p>
        </p:txBody>
      </p:sp>
      <p:sp>
        <p:nvSpPr>
          <p:cNvPr id="3" name="Subtitle 2">
            <a:extLst>
              <a:ext uri="{FF2B5EF4-FFF2-40B4-BE49-F238E27FC236}">
                <a16:creationId xmlns:a16="http://schemas.microsoft.com/office/drawing/2014/main" id="{BE78CA73-06DE-FC4C-ADFF-AF66F4066848}"/>
              </a:ext>
            </a:extLst>
          </p:cNvPr>
          <p:cNvSpPr>
            <a:spLocks noGrp="1"/>
          </p:cNvSpPr>
          <p:nvPr>
            <p:ph type="subTitle" idx="1"/>
          </p:nvPr>
        </p:nvSpPr>
        <p:spPr/>
        <p:txBody>
          <a:bodyPr>
            <a:normAutofit lnSpcReduction="10000"/>
          </a:bodyPr>
          <a:lstStyle/>
          <a:p>
            <a:endParaRPr lang="en-US" sz="3200" dirty="0"/>
          </a:p>
          <a:p>
            <a:r>
              <a:rPr lang="en-US" sz="4000" b="1" dirty="0"/>
              <a:t>Jesus Our Great High Priest</a:t>
            </a:r>
          </a:p>
          <a:p>
            <a:r>
              <a:rPr lang="en-US" sz="3200" b="1" dirty="0"/>
              <a:t>Hebrews Chapters 3 – 6</a:t>
            </a:r>
            <a:endParaRPr lang="en-US" b="1" dirty="0"/>
          </a:p>
        </p:txBody>
      </p:sp>
    </p:spTree>
    <p:extLst>
      <p:ext uri="{BB962C8B-B14F-4D97-AF65-F5344CB8AC3E}">
        <p14:creationId xmlns:p14="http://schemas.microsoft.com/office/powerpoint/2010/main" val="1627255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926305" cy="5755422"/>
          </a:xfrm>
          <a:prstGeom prst="rect">
            <a:avLst/>
          </a:prstGeom>
          <a:noFill/>
        </p:spPr>
        <p:txBody>
          <a:bodyPr wrap="square" rtlCol="0">
            <a:spAutoFit/>
          </a:bodyPr>
          <a:lstStyle/>
          <a:p>
            <a:r>
              <a:rPr lang="en-GB" sz="3200" b="1" dirty="0"/>
              <a:t>Ezekiel 34:</a:t>
            </a:r>
            <a:r>
              <a:rPr lang="en-GB" sz="3200" dirty="0"/>
              <a:t>  </a:t>
            </a:r>
            <a:r>
              <a:rPr lang="en-GB" sz="3200" baseline="30000" dirty="0"/>
              <a:t>1</a:t>
            </a:r>
            <a:r>
              <a:rPr lang="en-GB" sz="3200" dirty="0"/>
              <a:t>The word of the </a:t>
            </a:r>
            <a:r>
              <a:rPr lang="en-GB" sz="3200" cap="small" dirty="0"/>
              <a:t>Lord</a:t>
            </a:r>
            <a:r>
              <a:rPr lang="en-GB" sz="3200" dirty="0"/>
              <a:t> came to me: </a:t>
            </a:r>
            <a:r>
              <a:rPr lang="en-GB" sz="3200" baseline="30000" dirty="0"/>
              <a:t>2 </a:t>
            </a:r>
            <a:r>
              <a:rPr lang="en-GB" sz="3200" dirty="0"/>
              <a:t>‘Son of man, prophesy against the shepherds of Israel; prophesy and say to them: “This is what the Sovereign </a:t>
            </a:r>
            <a:r>
              <a:rPr lang="en-GB" sz="3200" cap="small" dirty="0"/>
              <a:t>Lord</a:t>
            </a:r>
            <a:r>
              <a:rPr lang="en-GB" sz="3200" dirty="0"/>
              <a:t> says: woe to you shepherds of Israel who only take care of yourselves! Should not shepherds take care of the flock? </a:t>
            </a:r>
            <a:r>
              <a:rPr lang="en-GB" sz="3200" baseline="30000" dirty="0"/>
              <a:t>3 </a:t>
            </a:r>
            <a:r>
              <a:rPr lang="en-GB" sz="3200" dirty="0"/>
              <a:t>You eat the curds, clothe yourselves with the wool and slaughter the choice animals, but you do not take care of the flock. </a:t>
            </a:r>
            <a:r>
              <a:rPr lang="en-GB" sz="3200" baseline="30000" dirty="0"/>
              <a:t>4 </a:t>
            </a:r>
            <a:r>
              <a:rPr lang="en-GB" sz="3200" dirty="0"/>
              <a:t>You have not strengthened the weak or healed those who are ill or bound up the injured. You have not brought back the strays or searched for the lost. You have ruled them harshly and brutally. </a:t>
            </a:r>
          </a:p>
          <a:p>
            <a:pPr marL="457200" lvl="0" indent="-457200">
              <a:buFont typeface="Arial" panose="020B0604020202020204" pitchFamily="34" charset="0"/>
              <a:buChar char="•"/>
            </a:pPr>
            <a:endParaRPr lang="en-GB" sz="4800" dirty="0"/>
          </a:p>
        </p:txBody>
      </p:sp>
    </p:spTree>
    <p:extLst>
      <p:ext uri="{BB962C8B-B14F-4D97-AF65-F5344CB8AC3E}">
        <p14:creationId xmlns:p14="http://schemas.microsoft.com/office/powerpoint/2010/main" val="525320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3970318"/>
          </a:xfrm>
          <a:prstGeom prst="rect">
            <a:avLst/>
          </a:prstGeom>
          <a:noFill/>
        </p:spPr>
        <p:txBody>
          <a:bodyPr wrap="square" rtlCol="0">
            <a:spAutoFit/>
          </a:bodyPr>
          <a:lstStyle/>
          <a:p>
            <a:r>
              <a:rPr lang="en-GB" sz="3600" b="1" dirty="0"/>
              <a:t>Matthew 23:</a:t>
            </a:r>
            <a:r>
              <a:rPr lang="en-GB" sz="3600" dirty="0"/>
              <a:t> </a:t>
            </a:r>
            <a:r>
              <a:rPr lang="en-GB" sz="3600" baseline="30000" dirty="0"/>
              <a:t>23 </a:t>
            </a:r>
            <a:r>
              <a:rPr lang="en-GB" sz="3600" dirty="0"/>
              <a:t>“Woe to you, teachers of the law and Pharisees, you hypocrites! You give a tenth of your spices—mint, dill and cumin</a:t>
            </a:r>
            <a:r>
              <a:rPr lang="en-GB" sz="3600" dirty="0">
                <a:solidFill>
                  <a:srgbClr val="FF0000"/>
                </a:solidFill>
              </a:rPr>
              <a:t>. But you have neglected the more important matters of the law—justice, mercy and faithfulness.</a:t>
            </a:r>
            <a:r>
              <a:rPr lang="en-GB" sz="3600" dirty="0"/>
              <a:t> You should have practiced the latter, without neglecting the former. </a:t>
            </a:r>
            <a:r>
              <a:rPr lang="en-GB" sz="3600" baseline="30000" dirty="0"/>
              <a:t>24 </a:t>
            </a:r>
            <a:r>
              <a:rPr lang="en-GB" sz="3600" dirty="0"/>
              <a:t>You blind guides! You strain out a gnat but swallow a camel.</a:t>
            </a:r>
          </a:p>
        </p:txBody>
      </p:sp>
    </p:spTree>
    <p:extLst>
      <p:ext uri="{BB962C8B-B14F-4D97-AF65-F5344CB8AC3E}">
        <p14:creationId xmlns:p14="http://schemas.microsoft.com/office/powerpoint/2010/main" val="537666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5632311"/>
          </a:xfrm>
          <a:prstGeom prst="rect">
            <a:avLst/>
          </a:prstGeom>
          <a:noFill/>
        </p:spPr>
        <p:txBody>
          <a:bodyPr wrap="square" rtlCol="0">
            <a:spAutoFit/>
          </a:bodyPr>
          <a:lstStyle/>
          <a:p>
            <a:r>
              <a:rPr lang="en-GB" sz="3600" b="1" dirty="0"/>
              <a:t>Hebrews 10:</a:t>
            </a:r>
            <a:r>
              <a:rPr lang="en-GB" sz="3600" dirty="0"/>
              <a:t> </a:t>
            </a:r>
            <a:r>
              <a:rPr lang="en-GB" sz="3600" baseline="30000" dirty="0"/>
              <a:t>1</a:t>
            </a:r>
            <a:r>
              <a:rPr lang="en-GB" sz="3600" dirty="0"/>
              <a:t>The law is only a shadow of the good things that are coming—not the realities themselves. For this reason it can never, by the same sacrifices repeated endlessly year after year, make perfect those who draw near to worship. </a:t>
            </a:r>
            <a:r>
              <a:rPr lang="en-GB" sz="3600" baseline="30000" dirty="0"/>
              <a:t>2 </a:t>
            </a:r>
            <a:r>
              <a:rPr lang="en-GB" sz="3600" dirty="0"/>
              <a:t>Otherwise, would they not have stopped being offered? For the worshipers would have been cleansed once for all, and would no longer have felt guilty for their sins. </a:t>
            </a:r>
            <a:r>
              <a:rPr lang="en-GB" sz="3600" baseline="30000" dirty="0"/>
              <a:t>3 </a:t>
            </a:r>
            <a:r>
              <a:rPr lang="en-GB" sz="3600" dirty="0"/>
              <a:t>But those sacrifices are an annual reminder of sins. </a:t>
            </a:r>
            <a:r>
              <a:rPr lang="en-GB" sz="3600" baseline="30000" dirty="0"/>
              <a:t>4 </a:t>
            </a:r>
            <a:r>
              <a:rPr lang="en-GB" sz="3600" dirty="0"/>
              <a:t>It is impossible for the blood of bulls and goats to take away sins.</a:t>
            </a:r>
          </a:p>
        </p:txBody>
      </p:sp>
    </p:spTree>
    <p:extLst>
      <p:ext uri="{BB962C8B-B14F-4D97-AF65-F5344CB8AC3E}">
        <p14:creationId xmlns:p14="http://schemas.microsoft.com/office/powerpoint/2010/main" val="2833178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4524315"/>
          </a:xfrm>
          <a:prstGeom prst="rect">
            <a:avLst/>
          </a:prstGeom>
          <a:noFill/>
        </p:spPr>
        <p:txBody>
          <a:bodyPr wrap="square" rtlCol="0">
            <a:spAutoFit/>
          </a:bodyPr>
          <a:lstStyle/>
          <a:p>
            <a:r>
              <a:rPr lang="en-GB" sz="3600" b="1" dirty="0"/>
              <a:t>Hebrews 10: </a:t>
            </a:r>
            <a:r>
              <a:rPr lang="en-GB" sz="3600" baseline="30000" dirty="0"/>
              <a:t>11 </a:t>
            </a:r>
            <a:r>
              <a:rPr lang="en-GB" sz="3600" dirty="0"/>
              <a:t>Day after day every priest stands and performs his religious duties; again and again he offers the same sacrifices, which can never take away sins. </a:t>
            </a:r>
            <a:r>
              <a:rPr lang="en-GB" sz="3600" baseline="30000" dirty="0"/>
              <a:t>12 </a:t>
            </a:r>
            <a:r>
              <a:rPr lang="en-GB" sz="3600" dirty="0"/>
              <a:t>But when this priest [Jesus] had offered for all time one sacrifice for sins, he sat down at the right hand of God, </a:t>
            </a:r>
            <a:r>
              <a:rPr lang="en-GB" sz="3600" baseline="30000" dirty="0"/>
              <a:t>13 </a:t>
            </a:r>
            <a:r>
              <a:rPr lang="en-GB" sz="3600" dirty="0"/>
              <a:t>and since that time he waits for his enemies to be made his footstool. </a:t>
            </a:r>
            <a:r>
              <a:rPr lang="en-GB" sz="3600" baseline="30000" dirty="0"/>
              <a:t>14 </a:t>
            </a:r>
            <a:r>
              <a:rPr lang="en-GB" sz="3600" b="1" dirty="0"/>
              <a:t>For by one sacrifice</a:t>
            </a:r>
            <a:r>
              <a:rPr lang="en-GB" sz="3600" dirty="0"/>
              <a:t> he has made </a:t>
            </a:r>
            <a:r>
              <a:rPr lang="en-GB" sz="3600" b="1" dirty="0"/>
              <a:t>perfect</a:t>
            </a:r>
            <a:r>
              <a:rPr lang="en-GB" sz="3600" dirty="0"/>
              <a:t> forever those who are being made holy.</a:t>
            </a:r>
          </a:p>
        </p:txBody>
      </p:sp>
    </p:spTree>
    <p:extLst>
      <p:ext uri="{BB962C8B-B14F-4D97-AF65-F5344CB8AC3E}">
        <p14:creationId xmlns:p14="http://schemas.microsoft.com/office/powerpoint/2010/main" val="188333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001643"/>
          </a:xfrm>
          <a:prstGeom prst="rect">
            <a:avLst/>
          </a:prstGeom>
          <a:noFill/>
        </p:spPr>
        <p:txBody>
          <a:bodyPr wrap="square" rtlCol="0">
            <a:spAutoFit/>
          </a:bodyPr>
          <a:lstStyle/>
          <a:p>
            <a:r>
              <a:rPr lang="en-GB" sz="3600" b="1" dirty="0"/>
              <a:t>Hebrews 10: </a:t>
            </a:r>
            <a:r>
              <a:rPr lang="en-GB" sz="3600" baseline="30000" dirty="0"/>
              <a:t>19 </a:t>
            </a:r>
            <a:r>
              <a:rPr lang="en-GB" sz="3600" dirty="0"/>
              <a:t>Therefore, brothers and sisters, since we have confidence to enter the Most Holy Place by the blood of Jesus, </a:t>
            </a:r>
            <a:r>
              <a:rPr lang="en-GB" sz="3600" baseline="30000" dirty="0"/>
              <a:t>20 </a:t>
            </a:r>
            <a:r>
              <a:rPr lang="en-GB" sz="3600" dirty="0"/>
              <a:t>by </a:t>
            </a:r>
            <a:r>
              <a:rPr lang="en-GB" sz="3600" dirty="0">
                <a:solidFill>
                  <a:srgbClr val="FF0000"/>
                </a:solidFill>
              </a:rPr>
              <a:t>a new and living way </a:t>
            </a:r>
            <a:r>
              <a:rPr lang="en-GB" sz="3600" dirty="0"/>
              <a:t>opened for us through the curtain, that is, his body, </a:t>
            </a:r>
            <a:r>
              <a:rPr lang="en-GB" sz="3600" baseline="30000" dirty="0"/>
              <a:t>21 </a:t>
            </a:r>
            <a:r>
              <a:rPr lang="en-GB" sz="3600" dirty="0"/>
              <a:t>and since we have a great priest over the house of God, </a:t>
            </a:r>
            <a:r>
              <a:rPr lang="en-GB" sz="3600" baseline="30000" dirty="0"/>
              <a:t>22 </a:t>
            </a:r>
            <a:r>
              <a:rPr lang="en-GB" sz="3600" dirty="0"/>
              <a:t>let us draw near to God with a sincere heart and with the full assurance that faith brings, having our hearts sprinkled to cleanse us from a guilty conscience and having our bodies washed with pure water.</a:t>
            </a:r>
          </a:p>
          <a:p>
            <a:endParaRPr lang="en-GB" sz="6000" dirty="0"/>
          </a:p>
        </p:txBody>
      </p:sp>
    </p:spTree>
    <p:extLst>
      <p:ext uri="{BB962C8B-B14F-4D97-AF65-F5344CB8AC3E}">
        <p14:creationId xmlns:p14="http://schemas.microsoft.com/office/powerpoint/2010/main" val="2138174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5016758"/>
          </a:xfrm>
          <a:prstGeom prst="rect">
            <a:avLst/>
          </a:prstGeom>
          <a:noFill/>
        </p:spPr>
        <p:txBody>
          <a:bodyPr wrap="square" rtlCol="0">
            <a:spAutoFit/>
          </a:bodyPr>
          <a:lstStyle/>
          <a:p>
            <a:r>
              <a:rPr lang="en-GB" sz="3200" b="1" dirty="0"/>
              <a:t>Hebrews 5: </a:t>
            </a:r>
            <a:r>
              <a:rPr lang="en-GB" sz="3200" baseline="30000" dirty="0"/>
              <a:t>4</a:t>
            </a:r>
            <a:r>
              <a:rPr lang="en-GB" sz="3200" dirty="0"/>
              <a:t>…no-one takes this honour (of being a priest) on himself, but he receives it when called by God, just as Aaron was.</a:t>
            </a:r>
          </a:p>
          <a:p>
            <a:r>
              <a:rPr lang="en-GB" sz="3200" baseline="30000" dirty="0"/>
              <a:t>5 </a:t>
            </a:r>
            <a:r>
              <a:rPr lang="en-GB" sz="3200" dirty="0"/>
              <a:t>In the same way, Christ did not take on himself the glory of becoming a high priest. But God said to him,</a:t>
            </a:r>
          </a:p>
          <a:p>
            <a:r>
              <a:rPr lang="en-GB" sz="3200" dirty="0"/>
              <a:t>“You are my Son;</a:t>
            </a:r>
            <a:br>
              <a:rPr lang="en-GB" sz="3200" dirty="0"/>
            </a:br>
            <a:r>
              <a:rPr lang="en-GB" sz="3200" dirty="0"/>
              <a:t>    today I have become your Father.”		</a:t>
            </a:r>
            <a:r>
              <a:rPr lang="en-GB" sz="3200" i="1" dirty="0">
                <a:solidFill>
                  <a:srgbClr val="FF0000"/>
                </a:solidFill>
              </a:rPr>
              <a:t>[Psalm 2:7]</a:t>
            </a:r>
          </a:p>
          <a:p>
            <a:r>
              <a:rPr lang="en-GB" sz="3200" baseline="30000" dirty="0"/>
              <a:t>6 </a:t>
            </a:r>
            <a:r>
              <a:rPr lang="en-GB" sz="3200" dirty="0"/>
              <a:t>And he says in another place,</a:t>
            </a:r>
          </a:p>
          <a:p>
            <a:r>
              <a:rPr lang="en-GB" sz="3200" dirty="0"/>
              <a:t>“You are a priest forever,</a:t>
            </a:r>
            <a:br>
              <a:rPr lang="en-GB" sz="3200" dirty="0"/>
            </a:br>
            <a:r>
              <a:rPr lang="en-GB" sz="3200" dirty="0"/>
              <a:t>    in the order of Melchizedek.” 			</a:t>
            </a:r>
            <a:r>
              <a:rPr lang="en-GB" sz="3200" i="1" dirty="0">
                <a:solidFill>
                  <a:srgbClr val="FF0000"/>
                </a:solidFill>
              </a:rPr>
              <a:t>[Psalm 110:4]</a:t>
            </a:r>
          </a:p>
        </p:txBody>
      </p:sp>
    </p:spTree>
    <p:extLst>
      <p:ext uri="{BB962C8B-B14F-4D97-AF65-F5344CB8AC3E}">
        <p14:creationId xmlns:p14="http://schemas.microsoft.com/office/powerpoint/2010/main" val="3908480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4524315"/>
          </a:xfrm>
          <a:prstGeom prst="rect">
            <a:avLst/>
          </a:prstGeom>
          <a:noFill/>
        </p:spPr>
        <p:txBody>
          <a:bodyPr wrap="square" rtlCol="0">
            <a:spAutoFit/>
          </a:bodyPr>
          <a:lstStyle/>
          <a:p>
            <a:r>
              <a:rPr lang="en-GB" sz="3600" b="1" dirty="0"/>
              <a:t>Genesis 14: </a:t>
            </a:r>
            <a:r>
              <a:rPr lang="en-GB" sz="3600" baseline="30000" dirty="0"/>
              <a:t>8 </a:t>
            </a:r>
            <a:r>
              <a:rPr lang="en-GB" sz="3600" dirty="0"/>
              <a:t>Then Melchizedek king of Salem brought out bread and wine. He was priest of God Most High, </a:t>
            </a:r>
            <a:r>
              <a:rPr lang="en-GB" sz="3600" baseline="30000" dirty="0"/>
              <a:t>19 </a:t>
            </a:r>
            <a:r>
              <a:rPr lang="en-GB" sz="3600" dirty="0"/>
              <a:t>and he blessed Abram, saying,</a:t>
            </a:r>
          </a:p>
          <a:p>
            <a:r>
              <a:rPr lang="en-GB" sz="3600" dirty="0"/>
              <a:t>“Blessed be Abram by God Most High,</a:t>
            </a:r>
            <a:br>
              <a:rPr lang="en-GB" sz="3600" dirty="0"/>
            </a:br>
            <a:r>
              <a:rPr lang="en-GB" sz="3600" dirty="0"/>
              <a:t>    Creator of heaven and earth.</a:t>
            </a:r>
            <a:br>
              <a:rPr lang="en-GB" sz="3600" dirty="0"/>
            </a:br>
            <a:r>
              <a:rPr lang="en-GB" sz="3600" baseline="30000" dirty="0"/>
              <a:t>20 </a:t>
            </a:r>
            <a:r>
              <a:rPr lang="en-GB" sz="3600" dirty="0"/>
              <a:t>And praise be to God Most High,</a:t>
            </a:r>
            <a:br>
              <a:rPr lang="en-GB" sz="3600" dirty="0"/>
            </a:br>
            <a:r>
              <a:rPr lang="en-GB" sz="3600" dirty="0"/>
              <a:t>    who delivered your enemies into your hand.”</a:t>
            </a:r>
          </a:p>
          <a:p>
            <a:r>
              <a:rPr lang="en-GB" sz="3600" dirty="0"/>
              <a:t>Then Abram gave him a tenth of everything.</a:t>
            </a:r>
            <a:endParaRPr lang="en-GB" sz="5400" i="1" dirty="0">
              <a:solidFill>
                <a:srgbClr val="FF0000"/>
              </a:solidFill>
            </a:endParaRPr>
          </a:p>
        </p:txBody>
      </p:sp>
    </p:spTree>
    <p:extLst>
      <p:ext uri="{BB962C8B-B14F-4D97-AF65-F5344CB8AC3E}">
        <p14:creationId xmlns:p14="http://schemas.microsoft.com/office/powerpoint/2010/main" val="2908520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832640"/>
          </a:xfrm>
          <a:prstGeom prst="rect">
            <a:avLst/>
          </a:prstGeom>
          <a:noFill/>
        </p:spPr>
        <p:txBody>
          <a:bodyPr wrap="square" rtlCol="0">
            <a:spAutoFit/>
          </a:bodyPr>
          <a:lstStyle/>
          <a:p>
            <a:r>
              <a:rPr lang="en-GB" sz="2800" b="1" dirty="0"/>
              <a:t>To sum up:</a:t>
            </a:r>
          </a:p>
          <a:p>
            <a:endParaRPr lang="en-GB" sz="2800" dirty="0"/>
          </a:p>
          <a:p>
            <a:pPr marL="285750" indent="-285750">
              <a:buFont typeface="Arial" panose="020B0604020202020204" pitchFamily="34" charset="0"/>
              <a:buChar char="•"/>
            </a:pPr>
            <a:r>
              <a:rPr lang="en-GB" sz="2800" dirty="0"/>
              <a:t>Jesus Christ has a superior title 4:14-16 – a GREAT high priest</a:t>
            </a:r>
          </a:p>
          <a:p>
            <a:pPr marL="285750" indent="-285750">
              <a:buFont typeface="Arial" panose="020B0604020202020204" pitchFamily="34" charset="0"/>
              <a:buChar char="•"/>
            </a:pPr>
            <a:r>
              <a:rPr lang="en-GB" sz="2800" dirty="0"/>
              <a:t>Jesus Christ has a superior ordination 5:1, 4-6 – chosen by God in the order of Melchizedek</a:t>
            </a:r>
          </a:p>
          <a:p>
            <a:pPr marL="285750" indent="-285750">
              <a:buFont typeface="Arial" panose="020B0604020202020204" pitchFamily="34" charset="0"/>
              <a:buChar char="•"/>
            </a:pPr>
            <a:r>
              <a:rPr lang="en-GB" sz="2800" dirty="0"/>
              <a:t>Jesus Christ offers a superior sacrifice 5:3, 9-10</a:t>
            </a:r>
          </a:p>
          <a:p>
            <a:pPr marL="742950" lvl="1" indent="-285750">
              <a:buFont typeface="Courier New" panose="02070309020205020404" pitchFamily="49" charset="0"/>
              <a:buChar char="o"/>
            </a:pPr>
            <a:r>
              <a:rPr lang="en-GB" sz="2800" dirty="0"/>
              <a:t>takes away sin once and for all</a:t>
            </a:r>
          </a:p>
          <a:p>
            <a:pPr marL="742950" lvl="1" indent="-285750">
              <a:buFont typeface="Courier New" panose="02070309020205020404" pitchFamily="49" charset="0"/>
              <a:buChar char="o"/>
            </a:pPr>
            <a:r>
              <a:rPr lang="en-GB" sz="2800" dirty="0"/>
              <a:t>need not be repeated</a:t>
            </a:r>
          </a:p>
          <a:p>
            <a:pPr marL="742950" lvl="1" indent="-285750">
              <a:buFont typeface="Courier New" panose="02070309020205020404" pitchFamily="49" charset="0"/>
              <a:buChar char="o"/>
            </a:pPr>
            <a:r>
              <a:rPr lang="en-GB" sz="2800" dirty="0"/>
              <a:t>opens up for us a new and living way to God – Christ always lives to intercede.</a:t>
            </a:r>
            <a:r>
              <a:rPr lang="en-GB" dirty="0"/>
              <a:t> </a:t>
            </a:r>
          </a:p>
          <a:p>
            <a:pPr marL="742950" lvl="1" indent="-285750">
              <a:buFont typeface="Courier New" panose="02070309020205020404" pitchFamily="49" charset="0"/>
              <a:buChar char="o"/>
            </a:pPr>
            <a:endParaRPr lang="en-GB" dirty="0"/>
          </a:p>
          <a:p>
            <a:r>
              <a:rPr lang="en-GB" sz="2800" dirty="0"/>
              <a:t>And therefore (Hebrews 6) </a:t>
            </a:r>
            <a:r>
              <a:rPr lang="en-GB" sz="2800" baseline="30000" dirty="0"/>
              <a:t>19</a:t>
            </a:r>
            <a:r>
              <a:rPr lang="en-GB" sz="2800" dirty="0"/>
              <a:t> We have this hope as an anchor for the soul, firm and secure. It enters the inner sanctuary behind the curtain, 20 where our forerunner, Jesus, has entered on our behalf. He has become a high priest forever, in the order of Melchizedek. </a:t>
            </a:r>
          </a:p>
          <a:p>
            <a:pPr marL="742950" lvl="1" indent="-285750">
              <a:buFont typeface="Courier New" panose="02070309020205020404" pitchFamily="49" charset="0"/>
              <a:buChar char="o"/>
            </a:pPr>
            <a:endParaRPr lang="en-GB" sz="2800" dirty="0"/>
          </a:p>
        </p:txBody>
      </p:sp>
    </p:spTree>
    <p:extLst>
      <p:ext uri="{BB962C8B-B14F-4D97-AF65-F5344CB8AC3E}">
        <p14:creationId xmlns:p14="http://schemas.microsoft.com/office/powerpoint/2010/main" val="3101933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832640"/>
          </a:xfrm>
          <a:prstGeom prst="rect">
            <a:avLst/>
          </a:prstGeom>
          <a:noFill/>
        </p:spPr>
        <p:txBody>
          <a:bodyPr wrap="square" rtlCol="0">
            <a:spAutoFit/>
          </a:bodyPr>
          <a:lstStyle/>
          <a:p>
            <a:r>
              <a:rPr lang="en-GB" sz="2800" b="1" dirty="0"/>
              <a:t>This is key to OUR IDENTITY in Christ:</a:t>
            </a:r>
          </a:p>
          <a:p>
            <a:r>
              <a:rPr lang="en-GB" sz="2800" dirty="0"/>
              <a:t> </a:t>
            </a:r>
          </a:p>
          <a:p>
            <a:r>
              <a:rPr lang="en-GB" sz="2800" dirty="0"/>
              <a:t>Christ, through his once-for-all sacrifice, truly enables the prophecy of Exodus 19 to come to fruition: </a:t>
            </a:r>
            <a:r>
              <a:rPr lang="en-GB" sz="2800" dirty="0">
                <a:solidFill>
                  <a:srgbClr val="FF0000"/>
                </a:solidFill>
              </a:rPr>
              <a:t>Although the whole earth is mine, [says the Lord] </a:t>
            </a:r>
            <a:r>
              <a:rPr lang="en-GB" sz="2800" baseline="30000" dirty="0">
                <a:solidFill>
                  <a:srgbClr val="FF0000"/>
                </a:solidFill>
              </a:rPr>
              <a:t>6 </a:t>
            </a:r>
            <a:r>
              <a:rPr lang="en-GB" sz="2800" dirty="0">
                <a:solidFill>
                  <a:srgbClr val="FF0000"/>
                </a:solidFill>
              </a:rPr>
              <a:t>you</a:t>
            </a:r>
            <a:r>
              <a:rPr lang="en-GB" sz="2800" baseline="30000" dirty="0">
                <a:solidFill>
                  <a:srgbClr val="FF0000"/>
                </a:solidFill>
              </a:rPr>
              <a:t> </a:t>
            </a:r>
            <a:r>
              <a:rPr lang="en-GB" sz="2800" dirty="0">
                <a:solidFill>
                  <a:srgbClr val="FF0000"/>
                </a:solidFill>
              </a:rPr>
              <a:t>will be for me a kingdom of priests and a holy nation.’</a:t>
            </a:r>
          </a:p>
          <a:p>
            <a:r>
              <a:rPr lang="en-GB" sz="2800" dirty="0">
                <a:solidFill>
                  <a:srgbClr val="FF0000"/>
                </a:solidFill>
              </a:rPr>
              <a:t> </a:t>
            </a:r>
          </a:p>
          <a:p>
            <a:r>
              <a:rPr lang="en-GB" sz="2800" dirty="0"/>
              <a:t>This is echoed in 1 Peter 2:9</a:t>
            </a:r>
          </a:p>
          <a:p>
            <a:r>
              <a:rPr lang="en-GB" sz="2800" baseline="30000" dirty="0"/>
              <a:t>9 </a:t>
            </a:r>
            <a:r>
              <a:rPr lang="en-GB" sz="2800" dirty="0"/>
              <a:t>But you are a chosen people, a royal priesthood, a holy nation, God’s special possession, that you may declare the praises of him who called you out of darkness into his wonderful light.</a:t>
            </a:r>
            <a:r>
              <a:rPr lang="en-GB" b="1" i="1" dirty="0"/>
              <a:t> </a:t>
            </a:r>
          </a:p>
          <a:p>
            <a:endParaRPr lang="en-GB" b="1" i="1" dirty="0"/>
          </a:p>
          <a:p>
            <a:r>
              <a:rPr lang="en-GB" sz="2800" dirty="0"/>
              <a:t>And Revelation 1: </a:t>
            </a:r>
            <a:r>
              <a:rPr lang="en-GB" sz="2800" baseline="30000" dirty="0"/>
              <a:t>5</a:t>
            </a:r>
            <a:r>
              <a:rPr lang="en-GB" sz="2800" dirty="0"/>
              <a:t>To him who loves us and has freed us from our sins by his blood, 6 and has made us to be a kingdom and priests to serve his God and Father—to him be glory and power for ever and ever! Amen. </a:t>
            </a:r>
          </a:p>
          <a:p>
            <a:endParaRPr lang="en-GB" sz="2800" dirty="0"/>
          </a:p>
        </p:txBody>
      </p:sp>
    </p:spTree>
    <p:extLst>
      <p:ext uri="{BB962C8B-B14F-4D97-AF65-F5344CB8AC3E}">
        <p14:creationId xmlns:p14="http://schemas.microsoft.com/office/powerpoint/2010/main" val="11885917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6494085"/>
          </a:xfrm>
          <a:prstGeom prst="rect">
            <a:avLst/>
          </a:prstGeom>
          <a:noFill/>
        </p:spPr>
        <p:txBody>
          <a:bodyPr wrap="square" rtlCol="0">
            <a:spAutoFit/>
          </a:bodyPr>
          <a:lstStyle/>
          <a:p>
            <a:r>
              <a:rPr lang="en-GB" sz="3200" b="1" dirty="0"/>
              <a:t>Jesus the great high priest calls us co-inheritors, co-heirs as adopted sons and daughters: </a:t>
            </a:r>
          </a:p>
          <a:p>
            <a:endParaRPr lang="en-GB" sz="3200" b="1" dirty="0"/>
          </a:p>
          <a:p>
            <a:r>
              <a:rPr lang="en-GB" sz="3200" dirty="0"/>
              <a:t>Kings and Priests – we were born to rule – rule over creation, over darkness – to plunder hell and establish the rule of Jesus wherever we go by preaching the gospel (good news) of the Kingdom….</a:t>
            </a:r>
          </a:p>
          <a:p>
            <a:r>
              <a:rPr lang="en-GB" sz="3200" dirty="0"/>
              <a:t>… If I truly receive power from an encounter with the God of power, I am equipped to give it away. The invasion of God into impossible situations comes through a people who have received power from on high and learn to release it into the circumstances of life. </a:t>
            </a:r>
          </a:p>
          <a:p>
            <a:pPr algn="r"/>
            <a:r>
              <a:rPr lang="en-GB" sz="3200" dirty="0"/>
              <a:t>(Bill Johnson, When Heaven Invades Earth)</a:t>
            </a:r>
          </a:p>
        </p:txBody>
      </p:sp>
    </p:spTree>
    <p:extLst>
      <p:ext uri="{BB962C8B-B14F-4D97-AF65-F5344CB8AC3E}">
        <p14:creationId xmlns:p14="http://schemas.microsoft.com/office/powerpoint/2010/main" val="2863988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C6E7EC-AD2E-684B-8870-057C6EA335BB}"/>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79699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120393" cy="6494085"/>
          </a:xfrm>
          <a:prstGeom prst="rect">
            <a:avLst/>
          </a:prstGeom>
          <a:noFill/>
        </p:spPr>
        <p:txBody>
          <a:bodyPr wrap="square" rtlCol="0">
            <a:spAutoFit/>
          </a:bodyPr>
          <a:lstStyle/>
          <a:p>
            <a:r>
              <a:rPr lang="en-GB" sz="3200" b="1" dirty="0"/>
              <a:t>A REMINDER: God Son is God’s final word:</a:t>
            </a:r>
            <a:endParaRPr lang="en-GB" sz="3200" dirty="0"/>
          </a:p>
          <a:p>
            <a:r>
              <a:rPr lang="en-GB" sz="3200" dirty="0"/>
              <a:t>Hebrews 1: </a:t>
            </a:r>
            <a:r>
              <a:rPr lang="en-GB" sz="3200" baseline="30000" dirty="0"/>
              <a:t>1</a:t>
            </a:r>
            <a:r>
              <a:rPr lang="en-GB" sz="3200" dirty="0"/>
              <a:t> In the past God spoke to our ancestors through the prophets at many times and in various ways, </a:t>
            </a:r>
            <a:r>
              <a:rPr lang="en-GB" sz="3200" baseline="30000" dirty="0"/>
              <a:t>2 </a:t>
            </a:r>
            <a:r>
              <a:rPr lang="en-GB" sz="3200" dirty="0"/>
              <a:t>but in these last days he has spoken to us by his Son, whom he appointed heir of all things, and through whom also he made the universe. </a:t>
            </a:r>
            <a:r>
              <a:rPr lang="en-GB" sz="3200" baseline="30000" dirty="0"/>
              <a:t>3 </a:t>
            </a:r>
            <a:r>
              <a:rPr lang="en-GB" sz="3200" dirty="0"/>
              <a:t>The Son is the radiance of God’s glory and the exact representation of his being, sustaining all things by his powerful word. After he had provided purification for sins, he sat down at the right hand of the Majesty in heaven. </a:t>
            </a:r>
            <a:r>
              <a:rPr lang="en-GB" sz="3200" baseline="30000" dirty="0"/>
              <a:t>4 </a:t>
            </a:r>
            <a:r>
              <a:rPr lang="en-GB" sz="3200" dirty="0"/>
              <a:t>So he became as much superior to the angels as the name he has inherited is superior to theirs.</a:t>
            </a:r>
          </a:p>
          <a:p>
            <a:endParaRPr lang="en-US" sz="3200" dirty="0"/>
          </a:p>
        </p:txBody>
      </p:sp>
    </p:spTree>
    <p:extLst>
      <p:ext uri="{BB962C8B-B14F-4D97-AF65-F5344CB8AC3E}">
        <p14:creationId xmlns:p14="http://schemas.microsoft.com/office/powerpoint/2010/main" val="1381528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CB21-5168-A446-BBF0-0CBE0949CBFE}"/>
              </a:ext>
            </a:extLst>
          </p:cNvPr>
          <p:cNvSpPr>
            <a:spLocks noGrp="1"/>
          </p:cNvSpPr>
          <p:nvPr>
            <p:ph type="title"/>
          </p:nvPr>
        </p:nvSpPr>
        <p:spPr/>
        <p:txBody>
          <a:bodyPr/>
          <a:lstStyle/>
          <a:p>
            <a:r>
              <a:rPr lang="en-GB" b="1" dirty="0"/>
              <a:t>JESUS CHRIST IS SUPERIOR TO THE ANGELS</a:t>
            </a:r>
            <a:br>
              <a:rPr lang="en-GB" b="1" dirty="0"/>
            </a:br>
            <a:endParaRPr lang="en-US" b="1" dirty="0"/>
          </a:p>
        </p:txBody>
      </p:sp>
      <p:sp>
        <p:nvSpPr>
          <p:cNvPr id="3" name="Content Placeholder 2">
            <a:extLst>
              <a:ext uri="{FF2B5EF4-FFF2-40B4-BE49-F238E27FC236}">
                <a16:creationId xmlns:a16="http://schemas.microsoft.com/office/drawing/2014/main" id="{5F747430-AD28-A24D-AE02-D260DB36E193}"/>
              </a:ext>
            </a:extLst>
          </p:cNvPr>
          <p:cNvSpPr>
            <a:spLocks noGrp="1"/>
          </p:cNvSpPr>
          <p:nvPr>
            <p:ph idx="1"/>
          </p:nvPr>
        </p:nvSpPr>
        <p:spPr/>
        <p:txBody>
          <a:bodyPr>
            <a:normAutofit/>
          </a:bodyPr>
          <a:lstStyle/>
          <a:p>
            <a:r>
              <a:rPr lang="en-GB" sz="3200" b="1" dirty="0"/>
              <a:t>Angels are merely angelic, Christ is the Son (</a:t>
            </a:r>
            <a:r>
              <a:rPr lang="en-GB" sz="3200" b="1" dirty="0" err="1"/>
              <a:t>Heb</a:t>
            </a:r>
            <a:r>
              <a:rPr lang="en-GB" sz="3200" b="1" dirty="0"/>
              <a:t> 1: 4-5)</a:t>
            </a:r>
          </a:p>
          <a:p>
            <a:pPr lvl="0"/>
            <a:r>
              <a:rPr lang="en-GB" sz="3200" b="1" dirty="0"/>
              <a:t>Angels are merely worshippers: Christ is the One who is worshipped (</a:t>
            </a:r>
            <a:r>
              <a:rPr lang="en-GB" sz="3200" b="1" dirty="0" err="1"/>
              <a:t>Heb</a:t>
            </a:r>
            <a:r>
              <a:rPr lang="en-GB" sz="3200" b="1" dirty="0"/>
              <a:t> 1: v6)</a:t>
            </a:r>
          </a:p>
          <a:p>
            <a:pPr lvl="0"/>
            <a:r>
              <a:rPr lang="en-GB" sz="3200" b="1" dirty="0"/>
              <a:t>Angels are merely creatures: Christ is the Creator (</a:t>
            </a:r>
            <a:r>
              <a:rPr lang="en-GB" sz="3200" b="1" dirty="0" err="1"/>
              <a:t>Heb</a:t>
            </a:r>
            <a:r>
              <a:rPr lang="en-GB" sz="3200" b="1" dirty="0"/>
              <a:t> 1: 7-11)</a:t>
            </a:r>
          </a:p>
          <a:p>
            <a:pPr lvl="0"/>
            <a:r>
              <a:rPr lang="en-GB" sz="3200" b="1" dirty="0"/>
              <a:t>Angels are merely servants; Christ is the King. (</a:t>
            </a:r>
            <a:r>
              <a:rPr lang="en-GB" sz="3200" b="1" dirty="0" err="1"/>
              <a:t>Heb</a:t>
            </a:r>
            <a:r>
              <a:rPr lang="en-GB" sz="3200" b="1" dirty="0"/>
              <a:t> 1: 13-14)</a:t>
            </a:r>
          </a:p>
          <a:p>
            <a:pPr lvl="0"/>
            <a:endParaRPr lang="en-GB" sz="3600" b="1" dirty="0"/>
          </a:p>
        </p:txBody>
      </p:sp>
    </p:spTree>
    <p:extLst>
      <p:ext uri="{BB962C8B-B14F-4D97-AF65-F5344CB8AC3E}">
        <p14:creationId xmlns:p14="http://schemas.microsoft.com/office/powerpoint/2010/main" val="83991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5837495"/>
          </a:xfrm>
          <a:prstGeom prst="rect">
            <a:avLst/>
          </a:prstGeom>
          <a:noFill/>
        </p:spPr>
        <p:txBody>
          <a:bodyPr wrap="square" rtlCol="0">
            <a:spAutoFit/>
          </a:bodyPr>
          <a:lstStyle/>
          <a:p>
            <a:r>
              <a:rPr lang="en-GB" sz="3200" b="1" dirty="0"/>
              <a:t>Jesus is greater than Moses</a:t>
            </a:r>
          </a:p>
          <a:p>
            <a:r>
              <a:rPr lang="en-GB" sz="3200" b="1" dirty="0"/>
              <a:t>Hebrews 3</a:t>
            </a:r>
            <a:r>
              <a:rPr lang="en-GB" sz="3200" dirty="0"/>
              <a:t> </a:t>
            </a:r>
            <a:r>
              <a:rPr lang="en-GB" sz="3200" baseline="30000" dirty="0"/>
              <a:t>1</a:t>
            </a:r>
            <a:r>
              <a:rPr lang="en-GB" sz="3200" dirty="0"/>
              <a:t> Therefore, holy brothers and sisters, who share in the heavenly calling, fix your thoughts on Jesus, whom we acknowledge as our apostle and high priest. </a:t>
            </a:r>
            <a:r>
              <a:rPr lang="en-GB" sz="3200" baseline="30000" dirty="0"/>
              <a:t>2 </a:t>
            </a:r>
            <a:r>
              <a:rPr lang="en-GB" sz="3200" dirty="0"/>
              <a:t>He was faithful to the one who appointed him, just as Moses was faithful in all God’s house. </a:t>
            </a:r>
            <a:r>
              <a:rPr lang="en-GB" sz="3200" baseline="30000" dirty="0"/>
              <a:t>3 </a:t>
            </a:r>
            <a:r>
              <a:rPr lang="en-GB" sz="3200" dirty="0"/>
              <a:t>Jesus has been found worthy of greater honour than Moses, just as the builder of a house has greater honour than the house itself…</a:t>
            </a:r>
          </a:p>
          <a:p>
            <a:endParaRPr lang="en-GB" sz="3200" baseline="30000" dirty="0"/>
          </a:p>
          <a:p>
            <a:r>
              <a:rPr lang="en-GB" sz="3200" baseline="30000" dirty="0"/>
              <a:t>6 </a:t>
            </a:r>
            <a:r>
              <a:rPr lang="en-GB" sz="3200" dirty="0"/>
              <a:t>But Christ is faithful as </a:t>
            </a:r>
            <a:r>
              <a:rPr lang="en-GB" sz="3200" b="1" dirty="0">
                <a:solidFill>
                  <a:srgbClr val="FF0000"/>
                </a:solidFill>
              </a:rPr>
              <a:t>the Son </a:t>
            </a:r>
            <a:r>
              <a:rPr lang="en-GB" sz="3200" dirty="0"/>
              <a:t>over God’s house. And we are his house, if indeed we hold firmly to our confidence and the hope in which we glory.</a:t>
            </a:r>
            <a:endParaRPr lang="en-GB" sz="7200" i="1" dirty="0">
              <a:solidFill>
                <a:srgbClr val="FF0000"/>
              </a:solidFill>
            </a:endParaRPr>
          </a:p>
        </p:txBody>
      </p:sp>
    </p:spTree>
    <p:extLst>
      <p:ext uri="{BB962C8B-B14F-4D97-AF65-F5344CB8AC3E}">
        <p14:creationId xmlns:p14="http://schemas.microsoft.com/office/powerpoint/2010/main" val="1572504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5509200"/>
          </a:xfrm>
          <a:prstGeom prst="rect">
            <a:avLst/>
          </a:prstGeom>
          <a:noFill/>
        </p:spPr>
        <p:txBody>
          <a:bodyPr wrap="square" rtlCol="0">
            <a:spAutoFit/>
          </a:bodyPr>
          <a:lstStyle/>
          <a:p>
            <a:r>
              <a:rPr lang="en-GB" sz="3200" b="1" dirty="0"/>
              <a:t>Jesus the great high priest (greater than Aaron, greater than the priesthood)</a:t>
            </a:r>
          </a:p>
          <a:p>
            <a:endParaRPr lang="en-GB" sz="3200" b="1" dirty="0"/>
          </a:p>
          <a:p>
            <a:r>
              <a:rPr lang="en-GB" sz="3200" b="1" dirty="0"/>
              <a:t>Hebrews 5</a:t>
            </a:r>
            <a:r>
              <a:rPr lang="en-GB" sz="3200" dirty="0"/>
              <a:t> Every high priest is selected from among the people and is appointed to represent the people in matters related to God, to offer gifts and sacrifices for sins. </a:t>
            </a:r>
            <a:r>
              <a:rPr lang="en-GB" sz="3200" baseline="30000" dirty="0"/>
              <a:t>2 </a:t>
            </a:r>
            <a:r>
              <a:rPr lang="en-GB" sz="3200" dirty="0"/>
              <a:t>He is able to deal gently with those who are ignorant and are going astray, since he himself is subject to weakness. </a:t>
            </a:r>
            <a:r>
              <a:rPr lang="en-GB" sz="3200" baseline="30000" dirty="0"/>
              <a:t>3 </a:t>
            </a:r>
            <a:r>
              <a:rPr lang="en-GB" sz="3200" dirty="0"/>
              <a:t>This is why he has to offer sacrifices for his own sins, as well as for the sins of the people. </a:t>
            </a:r>
            <a:r>
              <a:rPr lang="en-GB" sz="3200" baseline="30000" dirty="0"/>
              <a:t>4 </a:t>
            </a:r>
            <a:r>
              <a:rPr lang="en-GB" sz="3200" dirty="0"/>
              <a:t>And no one takes this honour on himself, but he receives it when called by God, just as Aaron was.</a:t>
            </a:r>
            <a:endParaRPr lang="en-GB" sz="7200" i="1" dirty="0">
              <a:solidFill>
                <a:srgbClr val="FF0000"/>
              </a:solidFill>
            </a:endParaRPr>
          </a:p>
        </p:txBody>
      </p:sp>
    </p:spTree>
    <p:extLst>
      <p:ext uri="{BB962C8B-B14F-4D97-AF65-F5344CB8AC3E}">
        <p14:creationId xmlns:p14="http://schemas.microsoft.com/office/powerpoint/2010/main" val="2615294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573436"/>
            <a:ext cx="10120393" cy="5016758"/>
          </a:xfrm>
          <a:prstGeom prst="rect">
            <a:avLst/>
          </a:prstGeom>
          <a:noFill/>
        </p:spPr>
        <p:txBody>
          <a:bodyPr wrap="square" rtlCol="0">
            <a:spAutoFit/>
          </a:bodyPr>
          <a:lstStyle/>
          <a:p>
            <a:r>
              <a:rPr lang="en-GB" sz="3200" b="1" dirty="0"/>
              <a:t>Exodus 19 </a:t>
            </a:r>
            <a:r>
              <a:rPr lang="en-GB" sz="3200" baseline="30000" dirty="0"/>
              <a:t>3 </a:t>
            </a:r>
            <a:r>
              <a:rPr lang="en-GB" sz="3200" dirty="0"/>
              <a:t>Then Moses went up to God, and the </a:t>
            </a:r>
            <a:r>
              <a:rPr lang="en-GB" sz="3200" cap="small" dirty="0"/>
              <a:t>Lord</a:t>
            </a:r>
            <a:r>
              <a:rPr lang="en-GB" sz="3200" dirty="0"/>
              <a:t> called to him from the mountain and said, “This is what you are to say to the descendants of Jacob and what you are to tell the people of Israel: </a:t>
            </a:r>
            <a:r>
              <a:rPr lang="en-GB" sz="3200" baseline="30000" dirty="0"/>
              <a:t>4 </a:t>
            </a:r>
            <a:r>
              <a:rPr lang="en-GB" sz="3200" dirty="0"/>
              <a:t>‘You yourselves have seen what I did to Egypt, and how I carried you on eagles’ wings and brought you to myself. </a:t>
            </a:r>
            <a:r>
              <a:rPr lang="en-GB" sz="3200" baseline="30000" dirty="0"/>
              <a:t>5 </a:t>
            </a:r>
            <a:r>
              <a:rPr lang="en-GB" sz="3200" dirty="0"/>
              <a:t>Now if you obey me fully and keep my covenant, then out of all nations you will be my treasured possession. Although the whole earth is mine, </a:t>
            </a:r>
            <a:r>
              <a:rPr lang="en-GB" sz="3200" baseline="30000" dirty="0"/>
              <a:t>6 </a:t>
            </a:r>
            <a:r>
              <a:rPr lang="en-GB" sz="3200" dirty="0">
                <a:solidFill>
                  <a:srgbClr val="FF0000"/>
                </a:solidFill>
              </a:rPr>
              <a:t>you</a:t>
            </a:r>
            <a:r>
              <a:rPr lang="en-GB" sz="3200" baseline="30000" dirty="0">
                <a:solidFill>
                  <a:srgbClr val="FF0000"/>
                </a:solidFill>
              </a:rPr>
              <a:t> </a:t>
            </a:r>
            <a:r>
              <a:rPr lang="en-GB" sz="3200" dirty="0">
                <a:solidFill>
                  <a:srgbClr val="FF0000"/>
                </a:solidFill>
              </a:rPr>
              <a:t>will be for me a kingdom of priests and a holy nation</a:t>
            </a:r>
            <a:r>
              <a:rPr lang="en-GB" sz="3200" dirty="0"/>
              <a:t>.’ These are the words you are to speak to the Israelites.”</a:t>
            </a:r>
          </a:p>
        </p:txBody>
      </p:sp>
    </p:spTree>
    <p:extLst>
      <p:ext uri="{BB962C8B-B14F-4D97-AF65-F5344CB8AC3E}">
        <p14:creationId xmlns:p14="http://schemas.microsoft.com/office/powerpoint/2010/main" val="111898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9B9D1B-619C-BC41-87C1-396633AA1758}"/>
              </a:ext>
            </a:extLst>
          </p:cNvPr>
          <p:cNvSpPr/>
          <p:nvPr/>
        </p:nvSpPr>
        <p:spPr>
          <a:xfrm>
            <a:off x="2133599" y="1944447"/>
            <a:ext cx="8327756" cy="2369880"/>
          </a:xfrm>
          <a:prstGeom prst="rect">
            <a:avLst/>
          </a:prstGeom>
        </p:spPr>
        <p:txBody>
          <a:bodyPr wrap="square">
            <a:spAutoFit/>
          </a:bodyPr>
          <a:lstStyle/>
          <a:p>
            <a:pPr>
              <a:spcAft>
                <a:spcPts val="0"/>
              </a:spcAft>
            </a:pPr>
            <a:r>
              <a:rPr lang="en-GB" sz="4000" b="1" dirty="0">
                <a:latin typeface="Calibri" panose="020F0502020204030204" pitchFamily="34" charset="0"/>
                <a:ea typeface="Times New Roman" panose="02020603050405020304" pitchFamily="18" charset="0"/>
              </a:rPr>
              <a:t>Exodus 20:24 </a:t>
            </a:r>
            <a:r>
              <a:rPr lang="en-GB" sz="3600" dirty="0">
                <a:latin typeface="Calibri" panose="020F0502020204030204" pitchFamily="34" charset="0"/>
                <a:ea typeface="Times New Roman" panose="02020603050405020304" pitchFamily="18" charset="0"/>
              </a:rPr>
              <a:t>Make an altar of earth for me and sacrifice on it your burnt offerings and fellowship offerings, your sheep and goats and your cattle. </a:t>
            </a:r>
            <a:endParaRPr lang="en-GB" sz="3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3528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DFD2-F0AB-4A40-8AAD-182A4271E946}"/>
              </a:ext>
            </a:extLst>
          </p:cNvPr>
          <p:cNvSpPr txBox="1"/>
          <p:nvPr/>
        </p:nvSpPr>
        <p:spPr>
          <a:xfrm>
            <a:off x="821410" y="356460"/>
            <a:ext cx="10585343" cy="5016758"/>
          </a:xfrm>
          <a:prstGeom prst="rect">
            <a:avLst/>
          </a:prstGeom>
          <a:noFill/>
        </p:spPr>
        <p:txBody>
          <a:bodyPr wrap="square" rtlCol="0">
            <a:spAutoFit/>
          </a:bodyPr>
          <a:lstStyle/>
          <a:p>
            <a:r>
              <a:rPr lang="en-GB" sz="3200" b="1" dirty="0"/>
              <a:t>Problems with OT priesthood</a:t>
            </a:r>
            <a:endParaRPr lang="en-GB" sz="3200" dirty="0"/>
          </a:p>
          <a:p>
            <a:endParaRPr lang="en-GB" sz="3200" b="1" dirty="0"/>
          </a:p>
          <a:p>
            <a:r>
              <a:rPr lang="en-GB" sz="3200" b="1" dirty="0"/>
              <a:t>Hebrews 5</a:t>
            </a:r>
            <a:r>
              <a:rPr lang="en-GB" sz="3200" dirty="0"/>
              <a:t> Every high priest is selected from among the people and is appointed to represent the people in matters related to God, to offer gifts and sacrifices for sins. </a:t>
            </a:r>
            <a:r>
              <a:rPr lang="en-GB" sz="3200" baseline="30000" dirty="0"/>
              <a:t>2 </a:t>
            </a:r>
            <a:r>
              <a:rPr lang="en-GB" sz="3200" dirty="0"/>
              <a:t>He is able to deal gently with those who are ignorant and are going astray, since he himself is subject to weakness. </a:t>
            </a:r>
            <a:r>
              <a:rPr lang="en-GB" sz="3200" baseline="30000" dirty="0"/>
              <a:t>3 </a:t>
            </a:r>
            <a:r>
              <a:rPr lang="en-GB" sz="3200" dirty="0">
                <a:solidFill>
                  <a:srgbClr val="FF0000"/>
                </a:solidFill>
              </a:rPr>
              <a:t>This is why he has to offer sacrifices for his own sins, as well as for the sins of the people. </a:t>
            </a:r>
            <a:r>
              <a:rPr lang="en-GB" sz="3200" baseline="30000" dirty="0"/>
              <a:t>4 </a:t>
            </a:r>
            <a:r>
              <a:rPr lang="en-GB" sz="3200" dirty="0"/>
              <a:t>And no one takes this honour on himself, but he receives it when called by God, just as Aaron was.</a:t>
            </a:r>
            <a:endParaRPr lang="en-GB" sz="7200" i="1" dirty="0">
              <a:solidFill>
                <a:srgbClr val="FF0000"/>
              </a:solidFill>
            </a:endParaRPr>
          </a:p>
        </p:txBody>
      </p:sp>
    </p:spTree>
    <p:extLst>
      <p:ext uri="{BB962C8B-B14F-4D97-AF65-F5344CB8AC3E}">
        <p14:creationId xmlns:p14="http://schemas.microsoft.com/office/powerpoint/2010/main" val="1588866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1038</TotalTime>
  <Words>417</Words>
  <Application>Microsoft Macintosh PowerPoint</Application>
  <PresentationFormat>Widescreen</PresentationFormat>
  <Paragraphs>59</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Courier New</vt:lpstr>
      <vt:lpstr>Times New Roman</vt:lpstr>
      <vt:lpstr>Office Theme</vt:lpstr>
      <vt:lpstr>HEBREWS עברית</vt:lpstr>
      <vt:lpstr>PowerPoint Presentation</vt:lpstr>
      <vt:lpstr>PowerPoint Presentation</vt:lpstr>
      <vt:lpstr>JESUS CHRIST IS SUPERIOR TO THE ANGELS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James Goodman</dc:creator>
  <cp:lastModifiedBy>James Goodman</cp:lastModifiedBy>
  <cp:revision>64</cp:revision>
  <dcterms:created xsi:type="dcterms:W3CDTF">2019-05-11T21:54:09Z</dcterms:created>
  <dcterms:modified xsi:type="dcterms:W3CDTF">2019-06-23T16:13:02Z</dcterms:modified>
</cp:coreProperties>
</file>