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066C"/>
    <a:srgbClr val="250783"/>
    <a:srgbClr val="160450"/>
    <a:srgbClr val="2902A4"/>
    <a:srgbClr val="1C0171"/>
    <a:srgbClr val="1901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000" autoAdjust="0"/>
  </p:normalViewPr>
  <p:slideViewPr>
    <p:cSldViewPr showGuides="1">
      <p:cViewPr varScale="1">
        <p:scale>
          <a:sx n="51" d="100"/>
          <a:sy n="51" d="100"/>
        </p:scale>
        <p:origin x="-93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708E62-5B6F-4658-ABE0-248E8521DBE4}" type="datetimeFigureOut">
              <a:rPr lang="en-GB" smtClean="0"/>
              <a:t>02/06/2019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5998FA-5FD7-4F3F-A6FC-A7E27AED092C}" type="slidenum">
              <a:rPr lang="en-GB" smtClean="0"/>
              <a:t>‹#›</a:t>
            </a:fld>
            <a:endParaRPr lang="en-GB"/>
          </a:p>
        </p:txBody>
      </p:sp>
    </p:spTree>
    <p:extLst>
      <p:ext uri="{BB962C8B-B14F-4D97-AF65-F5344CB8AC3E}">
        <p14:creationId xmlns:p14="http://schemas.microsoft.com/office/powerpoint/2010/main" val="50442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“Christi </a:t>
            </a:r>
            <a:r>
              <a:rPr lang="en-GB" dirty="0" err="1" smtClean="0"/>
              <a:t>Himmelfahrt</a:t>
            </a:r>
            <a:r>
              <a:rPr lang="en-GB" dirty="0" smtClean="0"/>
              <a:t>” by </a:t>
            </a:r>
            <a:r>
              <a:rPr lang="en-GB" dirty="0" err="1" smtClean="0"/>
              <a:t>Gebhard</a:t>
            </a:r>
            <a:r>
              <a:rPr lang="en-GB" baseline="0" dirty="0" smtClean="0"/>
              <a:t> </a:t>
            </a:r>
            <a:r>
              <a:rPr lang="en-GB" baseline="0" dirty="0" err="1" smtClean="0"/>
              <a:t>Fugel</a:t>
            </a:r>
            <a:r>
              <a:rPr lang="en-GB" baseline="0" dirty="0" smtClean="0"/>
              <a:t> (Germany, c. 1893)</a:t>
            </a:r>
            <a:br>
              <a:rPr lang="en-GB" baseline="0" dirty="0" smtClean="0"/>
            </a:br>
            <a:r>
              <a:rPr lang="en-GB" baseline="0" dirty="0" smtClean="0"/>
              <a:t/>
            </a:r>
            <a:br>
              <a:rPr lang="en-GB" baseline="0" dirty="0" smtClean="0"/>
            </a:br>
            <a:r>
              <a:rPr lang="en-GB" baseline="0" dirty="0" smtClean="0"/>
              <a:t>Ascension Day is 40 days after Easter and 10 days before Pentecost. It is a vital link between the two.</a:t>
            </a:r>
          </a:p>
          <a:p>
            <a:endParaRPr lang="en-GB" baseline="0" dirty="0" smtClean="0"/>
          </a:p>
          <a:p>
            <a:r>
              <a:rPr lang="en-GB" baseline="0" dirty="0" smtClean="0"/>
              <a:t>Consider implications of the fact that “Jesus has ascended into heaven, is seated at the right hand of the Father and will come again to judge the living and the dead.” (Apostles’ Creed)</a:t>
            </a:r>
            <a:endParaRPr lang="en-GB" dirty="0"/>
          </a:p>
        </p:txBody>
      </p:sp>
      <p:sp>
        <p:nvSpPr>
          <p:cNvPr id="4" name="Slide Number Placeholder 3"/>
          <p:cNvSpPr>
            <a:spLocks noGrp="1"/>
          </p:cNvSpPr>
          <p:nvPr>
            <p:ph type="sldNum" sz="quarter" idx="10"/>
          </p:nvPr>
        </p:nvSpPr>
        <p:spPr/>
        <p:txBody>
          <a:bodyPr/>
          <a:lstStyle/>
          <a:p>
            <a:fld id="{C25998FA-5FD7-4F3F-A6FC-A7E27AED092C}" type="slidenum">
              <a:rPr lang="en-GB" smtClean="0"/>
              <a:t>1</a:t>
            </a:fld>
            <a:endParaRPr lang="en-GB"/>
          </a:p>
        </p:txBody>
      </p:sp>
    </p:spTree>
    <p:extLst>
      <p:ext uri="{BB962C8B-B14F-4D97-AF65-F5344CB8AC3E}">
        <p14:creationId xmlns:p14="http://schemas.microsoft.com/office/powerpoint/2010/main" val="34886873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smtClean="0">
                <a:solidFill>
                  <a:schemeClr val="tx1"/>
                </a:solidFill>
                <a:effectLst/>
                <a:latin typeface="+mn-lt"/>
                <a:ea typeface="+mn-ea"/>
                <a:cs typeface="+mn-cs"/>
              </a:rPr>
              <a:t>For myself at least, I can confirm the truth the Bible teaches, that “all have sinned and fall short of the glory of God” (Rom. 3:23). And the Bible also tells us that “the wages of sin is death.” (Rom. 6:23a).</a:t>
            </a:r>
            <a:endParaRPr lang="en-GB" b="0" dirty="0" smtClean="0">
              <a:effectLst/>
            </a:endParaRPr>
          </a:p>
          <a:p>
            <a:pPr rtl="0"/>
            <a:r>
              <a:rPr lang="en-GB" b="0" dirty="0" smtClean="0">
                <a:effectLst/>
              </a:rPr>
              <a:t/>
            </a:r>
            <a:br>
              <a:rPr lang="en-GB" b="0" dirty="0" smtClean="0">
                <a:effectLst/>
              </a:rPr>
            </a:br>
            <a:r>
              <a:rPr lang="en-GB" sz="1200" b="0" i="0" u="none" strike="noStrike" kern="1200" dirty="0" smtClean="0">
                <a:solidFill>
                  <a:schemeClr val="tx1"/>
                </a:solidFill>
                <a:effectLst/>
                <a:latin typeface="+mn-lt"/>
                <a:ea typeface="+mn-ea"/>
                <a:cs typeface="+mn-cs"/>
              </a:rPr>
              <a:t>Jesus is going to be my judge and he knows everything I have ever done, said, or thought. There’s no pulling the wool over his eyes. The way the law works is not to weigh up all the good stuff we’ve done against all the bad stuff and see which comes out on top; if I’ve broken the law on any point, be it ever so small, I am guilty. And, much as I may try to convince myself otherwise I don’t have to search my heart very deeply at all to know that I am, for want of a better phrase, as guilty as sin.</a:t>
            </a:r>
            <a:endParaRPr lang="en-GB" b="0" dirty="0" smtClean="0">
              <a:effectLst/>
            </a:endParaRPr>
          </a:p>
          <a:p>
            <a:pPr rtl="0"/>
            <a:r>
              <a:rPr lang="en-GB" b="0" dirty="0" smtClean="0">
                <a:effectLst/>
              </a:rPr>
              <a:t/>
            </a:r>
            <a:br>
              <a:rPr lang="en-GB" b="0" dirty="0" smtClean="0">
                <a:effectLst/>
              </a:rPr>
            </a:br>
            <a:r>
              <a:rPr lang="en-GB" sz="1200" b="0" i="0" u="none" strike="noStrike" kern="1200" dirty="0" smtClean="0">
                <a:solidFill>
                  <a:schemeClr val="tx1"/>
                </a:solidFill>
                <a:effectLst/>
                <a:latin typeface="+mn-lt"/>
                <a:ea typeface="+mn-ea"/>
                <a:cs typeface="+mn-cs"/>
              </a:rPr>
              <a:t>Things are looking pretty bleak for me. </a:t>
            </a:r>
          </a:p>
          <a:p>
            <a:pPr rtl="0"/>
            <a:endParaRPr lang="en-GB" sz="1200" b="0" i="0" u="none" strike="noStrike" kern="1200" dirty="0" smtClean="0">
              <a:solidFill>
                <a:schemeClr val="tx1"/>
              </a:solidFill>
              <a:effectLst/>
              <a:latin typeface="+mn-lt"/>
              <a:ea typeface="+mn-ea"/>
              <a:cs typeface="+mn-cs"/>
            </a:endParaRPr>
          </a:p>
          <a:p>
            <a:pPr rtl="0"/>
            <a:r>
              <a:rPr lang="en-GB" sz="1200" b="0" i="0" u="none" strike="noStrike" kern="1200" dirty="0" smtClean="0">
                <a:solidFill>
                  <a:schemeClr val="tx1"/>
                </a:solidFill>
                <a:effectLst/>
                <a:latin typeface="+mn-lt"/>
                <a:ea typeface="+mn-ea"/>
                <a:cs typeface="+mn-cs"/>
              </a:rPr>
              <a:t>Or they would be apart from one fact. </a:t>
            </a:r>
          </a:p>
          <a:p>
            <a:pPr rtl="0"/>
            <a:r>
              <a:rPr lang="en-GB" sz="1200" b="0" i="0" u="none" strike="noStrike" kern="1200" dirty="0" smtClean="0">
                <a:solidFill>
                  <a:schemeClr val="tx1"/>
                </a:solidFill>
                <a:effectLst/>
                <a:latin typeface="+mn-lt"/>
                <a:ea typeface="+mn-ea"/>
                <a:cs typeface="+mn-cs"/>
              </a:rPr>
              <a:t>I have a really good </a:t>
            </a:r>
            <a:r>
              <a:rPr lang="en-GB" sz="1200" b="0" i="0" u="none" strike="noStrike" kern="1200" dirty="0" err="1" smtClean="0">
                <a:solidFill>
                  <a:schemeClr val="tx1"/>
                </a:solidFill>
                <a:effectLst/>
                <a:latin typeface="+mn-lt"/>
                <a:ea typeface="+mn-ea"/>
                <a:cs typeface="+mn-cs"/>
              </a:rPr>
              <a:t>defense</a:t>
            </a:r>
            <a:r>
              <a:rPr lang="en-GB" sz="1200" b="0" i="0" u="none" strike="noStrike" kern="1200" dirty="0" smtClean="0">
                <a:solidFill>
                  <a:schemeClr val="tx1"/>
                </a:solidFill>
                <a:effectLst/>
                <a:latin typeface="+mn-lt"/>
                <a:ea typeface="+mn-ea"/>
                <a:cs typeface="+mn-cs"/>
              </a:rPr>
              <a:t> lawyer. </a:t>
            </a:r>
          </a:p>
          <a:p>
            <a:pPr rtl="0"/>
            <a:r>
              <a:rPr lang="en-GB" sz="1200" b="0" i="0" u="none" strike="noStrike" kern="1200" dirty="0" smtClean="0">
                <a:solidFill>
                  <a:schemeClr val="tx1"/>
                </a:solidFill>
                <a:effectLst/>
                <a:latin typeface="+mn-lt"/>
                <a:ea typeface="+mn-ea"/>
                <a:cs typeface="+mn-cs"/>
              </a:rPr>
              <a:t>And his name is Jesus.</a:t>
            </a:r>
            <a:endParaRPr lang="en-GB" b="0" dirty="0" smtClean="0">
              <a:effectLst/>
            </a:endParaRPr>
          </a:p>
        </p:txBody>
      </p:sp>
      <p:sp>
        <p:nvSpPr>
          <p:cNvPr id="4" name="Slide Number Placeholder 3"/>
          <p:cNvSpPr>
            <a:spLocks noGrp="1"/>
          </p:cNvSpPr>
          <p:nvPr>
            <p:ph type="sldNum" sz="quarter" idx="10"/>
          </p:nvPr>
        </p:nvSpPr>
        <p:spPr/>
        <p:txBody>
          <a:bodyPr/>
          <a:lstStyle/>
          <a:p>
            <a:fld id="{C25998FA-5FD7-4F3F-A6FC-A7E27AED092C}" type="slidenum">
              <a:rPr lang="en-GB" smtClean="0"/>
              <a:t>10</a:t>
            </a:fld>
            <a:endParaRPr lang="en-GB"/>
          </a:p>
        </p:txBody>
      </p:sp>
    </p:spTree>
    <p:extLst>
      <p:ext uri="{BB962C8B-B14F-4D97-AF65-F5344CB8AC3E}">
        <p14:creationId xmlns:p14="http://schemas.microsoft.com/office/powerpoint/2010/main" val="40546147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Unusual</a:t>
            </a:r>
            <a:r>
              <a:rPr lang="en-GB" baseline="0" dirty="0" smtClean="0"/>
              <a:t> for a judge to be a defender in the same case, but 1 </a:t>
            </a:r>
            <a:r>
              <a:rPr lang="en-GB" baseline="0" dirty="0" err="1" smtClean="0"/>
              <a:t>Jn</a:t>
            </a:r>
            <a:r>
              <a:rPr lang="en-GB" baseline="0" dirty="0" smtClean="0"/>
              <a:t> 2:1b </a:t>
            </a:r>
          </a:p>
          <a:p>
            <a:r>
              <a:rPr lang="en-GB" sz="1200" b="0" i="0" u="none" strike="noStrike" kern="1200" baseline="0" dirty="0" smtClean="0">
                <a:solidFill>
                  <a:schemeClr val="tx1"/>
                </a:solidFill>
                <a:effectLst/>
                <a:latin typeface="+mn-lt"/>
                <a:ea typeface="+mn-ea"/>
                <a:cs typeface="+mn-cs"/>
              </a:rPr>
              <a:t>NB John uses “Advocate / </a:t>
            </a:r>
            <a:r>
              <a:rPr lang="en-GB" sz="1200" b="0" i="0" u="none" strike="noStrike" kern="1200" baseline="0" dirty="0" err="1" smtClean="0">
                <a:solidFill>
                  <a:schemeClr val="tx1"/>
                </a:solidFill>
                <a:effectLst/>
                <a:latin typeface="+mn-lt"/>
                <a:ea typeface="+mn-ea"/>
                <a:cs typeface="+mn-cs"/>
              </a:rPr>
              <a:t>parakletos</a:t>
            </a:r>
            <a:r>
              <a:rPr lang="en-GB" sz="1200" b="0" i="0" u="none" strike="noStrike" kern="1200" baseline="0" dirty="0" smtClean="0">
                <a:solidFill>
                  <a:schemeClr val="tx1"/>
                </a:solidFill>
                <a:effectLst/>
                <a:latin typeface="+mn-lt"/>
                <a:ea typeface="+mn-ea"/>
                <a:cs typeface="+mn-cs"/>
              </a:rPr>
              <a:t>” here for Jesus, who used the same word for the Holy Spirit in John’s gospel as we saw earlier.</a:t>
            </a:r>
          </a:p>
          <a:p>
            <a:endParaRPr lang="en-GB" dirty="0" smtClean="0"/>
          </a:p>
          <a:p>
            <a:r>
              <a:rPr lang="en-GB" dirty="0" smtClean="0"/>
              <a:t>A bit earlier</a:t>
            </a:r>
            <a:r>
              <a:rPr lang="en-GB" baseline="0" dirty="0" smtClean="0"/>
              <a:t> in 1 John – ch1v8-9</a:t>
            </a:r>
          </a:p>
          <a:p>
            <a:pPr rtl="0"/>
            <a:r>
              <a:rPr lang="en-GB" baseline="0" dirty="0" smtClean="0"/>
              <a:t>Jesus, who is our judge, is also our advocate but will only defend us if we admit our guilt. </a:t>
            </a:r>
            <a:r>
              <a:rPr lang="en-GB" sz="1200" b="0" i="0" u="none" strike="noStrike" kern="1200" dirty="0" smtClean="0">
                <a:solidFill>
                  <a:schemeClr val="tx1"/>
                </a:solidFill>
                <a:effectLst/>
                <a:latin typeface="+mn-lt"/>
                <a:ea typeface="+mn-ea"/>
                <a:cs typeface="+mn-cs"/>
              </a:rPr>
              <a:t>He is our only hope. If we try to stand on our own righteousness we will be found guilty and condemned as our sins deserve. If we submit ourselves to Jesus, and confess our sins to him, he will wash us clean in his precious blood, shed for us on the cross. We shall be able to stand before him, and with him, declaring with the prophet Isaiah:</a:t>
            </a:r>
            <a:endParaRPr lang="en-GB" b="0" dirty="0" smtClean="0">
              <a:effectLst/>
            </a:endParaRPr>
          </a:p>
          <a:p>
            <a:pPr rtl="0"/>
            <a:r>
              <a:rPr lang="en-GB" b="0" dirty="0" smtClean="0">
                <a:effectLst/>
              </a:rPr>
              <a:t/>
            </a:r>
            <a:br>
              <a:rPr lang="en-GB" b="0" dirty="0" smtClean="0">
                <a:effectLst/>
              </a:rPr>
            </a:br>
            <a:r>
              <a:rPr lang="en-GB" sz="1200" b="0" i="0" u="none" strike="noStrike" kern="1200" dirty="0" smtClean="0">
                <a:solidFill>
                  <a:schemeClr val="tx1"/>
                </a:solidFill>
                <a:effectLst/>
                <a:latin typeface="+mn-lt"/>
                <a:ea typeface="+mn-ea"/>
                <a:cs typeface="+mn-cs"/>
              </a:rPr>
              <a:t>“I delight greatly in the Lord;</a:t>
            </a:r>
            <a:endParaRPr lang="en-GB" b="0" dirty="0" smtClean="0">
              <a:effectLst/>
            </a:endParaRPr>
          </a:p>
          <a:p>
            <a:pPr rtl="0"/>
            <a:r>
              <a:rPr lang="en-GB" sz="1200" b="0" i="0" u="none" strike="noStrike" kern="1200" dirty="0" smtClean="0">
                <a:solidFill>
                  <a:schemeClr val="tx1"/>
                </a:solidFill>
                <a:effectLst/>
                <a:latin typeface="+mn-lt"/>
                <a:ea typeface="+mn-ea"/>
                <a:cs typeface="+mn-cs"/>
              </a:rPr>
              <a:t>   my soul rejoices in my God.</a:t>
            </a:r>
            <a:endParaRPr lang="en-GB" b="0" dirty="0" smtClean="0">
              <a:effectLst/>
            </a:endParaRPr>
          </a:p>
          <a:p>
            <a:pPr rtl="0"/>
            <a:r>
              <a:rPr lang="en-GB" sz="1200" b="0" i="0" u="none" strike="noStrike" kern="1200" dirty="0" smtClean="0">
                <a:solidFill>
                  <a:schemeClr val="tx1"/>
                </a:solidFill>
                <a:effectLst/>
                <a:latin typeface="+mn-lt"/>
                <a:ea typeface="+mn-ea"/>
                <a:cs typeface="+mn-cs"/>
              </a:rPr>
              <a:t>For he has clothed me with garments of salvation</a:t>
            </a:r>
            <a:endParaRPr lang="en-GB" b="0" dirty="0" smtClean="0">
              <a:effectLst/>
            </a:endParaRPr>
          </a:p>
          <a:p>
            <a:pPr rtl="0"/>
            <a:r>
              <a:rPr lang="en-GB" sz="1200" b="0" i="0" u="none" strike="noStrike" kern="1200" dirty="0" smtClean="0">
                <a:solidFill>
                  <a:schemeClr val="tx1"/>
                </a:solidFill>
                <a:effectLst/>
                <a:latin typeface="+mn-lt"/>
                <a:ea typeface="+mn-ea"/>
                <a:cs typeface="+mn-cs"/>
              </a:rPr>
              <a:t>   and arrayed me in a robe of his righteousness.”</a:t>
            </a:r>
            <a:endParaRPr lang="en-GB" b="0" dirty="0" smtClean="0">
              <a:effectLst/>
            </a:endParaRPr>
          </a:p>
          <a:p>
            <a:pPr rtl="0"/>
            <a:r>
              <a:rPr lang="en-GB" sz="1200" b="0" i="0" u="none" strike="noStrike" kern="1200" dirty="0" smtClean="0">
                <a:solidFill>
                  <a:schemeClr val="tx1"/>
                </a:solidFill>
                <a:effectLst/>
                <a:latin typeface="+mn-lt"/>
                <a:ea typeface="+mn-ea"/>
                <a:cs typeface="+mn-cs"/>
              </a:rPr>
              <a:t>(Is. 61:10a)</a:t>
            </a:r>
            <a:endParaRPr lang="en-GB" b="0" dirty="0" smtClean="0">
              <a:effectLst/>
            </a:endParaRPr>
          </a:p>
          <a:p>
            <a:pPr rtl="0"/>
            <a:r>
              <a:rPr lang="en-GB" b="0" dirty="0" smtClean="0">
                <a:effectLst/>
              </a:rPr>
              <a:t/>
            </a:r>
            <a:br>
              <a:rPr lang="en-GB" b="0" dirty="0" smtClean="0">
                <a:effectLst/>
              </a:rPr>
            </a:br>
            <a:r>
              <a:rPr lang="en-GB" sz="1200" b="0" i="0" u="none" strike="noStrike" kern="1200" dirty="0" smtClean="0">
                <a:solidFill>
                  <a:schemeClr val="tx1"/>
                </a:solidFill>
                <a:effectLst/>
                <a:latin typeface="+mn-lt"/>
                <a:ea typeface="+mn-ea"/>
                <a:cs typeface="+mn-cs"/>
              </a:rPr>
              <a:t>If we accept Jesus and submit to him as our Saviour, if we willingly bow the knee and acknowledge him as our Lord, with all that his Lordship implies for his authority over every area of our lives, then and only then will we be declared not guilty in the day of judgement.</a:t>
            </a:r>
            <a:endParaRPr lang="en-GB" sz="1200" b="0" i="0" u="none" strike="noStrike"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25998FA-5FD7-4F3F-A6FC-A7E27AED092C}" type="slidenum">
              <a:rPr lang="en-GB" smtClean="0"/>
              <a:t>11</a:t>
            </a:fld>
            <a:endParaRPr lang="en-GB"/>
          </a:p>
        </p:txBody>
      </p:sp>
    </p:spTree>
    <p:extLst>
      <p:ext uri="{BB962C8B-B14F-4D97-AF65-F5344CB8AC3E}">
        <p14:creationId xmlns:p14="http://schemas.microsoft.com/office/powerpoint/2010/main" val="40546147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Unusual</a:t>
            </a:r>
            <a:r>
              <a:rPr lang="en-GB" baseline="0" dirty="0" smtClean="0"/>
              <a:t> for a judge to be a defender in the same case, but 1 </a:t>
            </a:r>
            <a:r>
              <a:rPr lang="en-GB" baseline="0" dirty="0" err="1" smtClean="0"/>
              <a:t>Jn</a:t>
            </a:r>
            <a:r>
              <a:rPr lang="en-GB" baseline="0" dirty="0" smtClean="0"/>
              <a:t> 2:1b </a:t>
            </a:r>
          </a:p>
          <a:p>
            <a:r>
              <a:rPr lang="en-GB" sz="1200" b="0" i="0" u="none" strike="noStrike" kern="1200" baseline="0" dirty="0" smtClean="0">
                <a:solidFill>
                  <a:schemeClr val="tx1"/>
                </a:solidFill>
                <a:effectLst/>
                <a:latin typeface="+mn-lt"/>
                <a:ea typeface="+mn-ea"/>
                <a:cs typeface="+mn-cs"/>
              </a:rPr>
              <a:t>NB John uses “Advocate / </a:t>
            </a:r>
            <a:r>
              <a:rPr lang="en-GB" sz="1200" b="0" i="0" u="none" strike="noStrike" kern="1200" baseline="0" dirty="0" err="1" smtClean="0">
                <a:solidFill>
                  <a:schemeClr val="tx1"/>
                </a:solidFill>
                <a:effectLst/>
                <a:latin typeface="+mn-lt"/>
                <a:ea typeface="+mn-ea"/>
                <a:cs typeface="+mn-cs"/>
              </a:rPr>
              <a:t>parakletos</a:t>
            </a:r>
            <a:r>
              <a:rPr lang="en-GB" sz="1200" b="0" i="0" u="none" strike="noStrike" kern="1200" baseline="0" dirty="0" smtClean="0">
                <a:solidFill>
                  <a:schemeClr val="tx1"/>
                </a:solidFill>
                <a:effectLst/>
                <a:latin typeface="+mn-lt"/>
                <a:ea typeface="+mn-ea"/>
                <a:cs typeface="+mn-cs"/>
              </a:rPr>
              <a:t>” here for Jesus, who used the same word for the Holy Spirit in John’s gospel as we saw earlier.</a:t>
            </a:r>
          </a:p>
          <a:p>
            <a:endParaRPr lang="en-GB" dirty="0" smtClean="0"/>
          </a:p>
          <a:p>
            <a:r>
              <a:rPr lang="en-GB" dirty="0" smtClean="0"/>
              <a:t>A bit earlier</a:t>
            </a:r>
            <a:r>
              <a:rPr lang="en-GB" baseline="0" dirty="0" smtClean="0"/>
              <a:t> in 1 John – ch1v8-9</a:t>
            </a:r>
          </a:p>
          <a:p>
            <a:pPr rtl="0"/>
            <a:r>
              <a:rPr lang="en-GB" baseline="0" dirty="0" smtClean="0"/>
              <a:t>Jesus, who is our judge, is also our advocate but will only defend us if we admit our guilt. </a:t>
            </a:r>
            <a:r>
              <a:rPr lang="en-GB" sz="1200" b="0" i="0" u="none" strike="noStrike" kern="1200" dirty="0" smtClean="0">
                <a:solidFill>
                  <a:schemeClr val="tx1"/>
                </a:solidFill>
                <a:effectLst/>
                <a:latin typeface="+mn-lt"/>
                <a:ea typeface="+mn-ea"/>
                <a:cs typeface="+mn-cs"/>
              </a:rPr>
              <a:t>He is our only hope. If we try to stand on our own righteousness we will be found guilty and condemned as our sins deserve. If we submit ourselves to Jesus, and confess our sins to him, he will wash us clean in his precious blood, shed for us on the cross. We shall be able to stand before him, and with him, declaring with the prophet Isaiah:</a:t>
            </a:r>
            <a:endParaRPr lang="en-GB" b="0" dirty="0" smtClean="0">
              <a:effectLst/>
            </a:endParaRPr>
          </a:p>
          <a:p>
            <a:pPr rtl="0"/>
            <a:r>
              <a:rPr lang="en-GB" b="0" dirty="0" smtClean="0">
                <a:effectLst/>
              </a:rPr>
              <a:t/>
            </a:r>
            <a:br>
              <a:rPr lang="en-GB" b="0" dirty="0" smtClean="0">
                <a:effectLst/>
              </a:rPr>
            </a:br>
            <a:r>
              <a:rPr lang="en-GB" sz="1200" b="0" i="0" u="none" strike="noStrike" kern="1200" dirty="0" smtClean="0">
                <a:solidFill>
                  <a:schemeClr val="tx1"/>
                </a:solidFill>
                <a:effectLst/>
                <a:latin typeface="+mn-lt"/>
                <a:ea typeface="+mn-ea"/>
                <a:cs typeface="+mn-cs"/>
              </a:rPr>
              <a:t>“I delight greatly in the Lord;</a:t>
            </a:r>
            <a:endParaRPr lang="en-GB" b="0" dirty="0" smtClean="0">
              <a:effectLst/>
            </a:endParaRPr>
          </a:p>
          <a:p>
            <a:pPr rtl="0"/>
            <a:r>
              <a:rPr lang="en-GB" sz="1200" b="0" i="0" u="none" strike="noStrike" kern="1200" dirty="0" smtClean="0">
                <a:solidFill>
                  <a:schemeClr val="tx1"/>
                </a:solidFill>
                <a:effectLst/>
                <a:latin typeface="+mn-lt"/>
                <a:ea typeface="+mn-ea"/>
                <a:cs typeface="+mn-cs"/>
              </a:rPr>
              <a:t>   my soul rejoices in my God.</a:t>
            </a:r>
            <a:endParaRPr lang="en-GB" b="0" dirty="0" smtClean="0">
              <a:effectLst/>
            </a:endParaRPr>
          </a:p>
          <a:p>
            <a:pPr rtl="0"/>
            <a:r>
              <a:rPr lang="en-GB" sz="1200" b="0" i="0" u="none" strike="noStrike" kern="1200" dirty="0" smtClean="0">
                <a:solidFill>
                  <a:schemeClr val="tx1"/>
                </a:solidFill>
                <a:effectLst/>
                <a:latin typeface="+mn-lt"/>
                <a:ea typeface="+mn-ea"/>
                <a:cs typeface="+mn-cs"/>
              </a:rPr>
              <a:t>For he has clothed me with garments of salvation</a:t>
            </a:r>
            <a:endParaRPr lang="en-GB" b="0" dirty="0" smtClean="0">
              <a:effectLst/>
            </a:endParaRPr>
          </a:p>
          <a:p>
            <a:pPr rtl="0"/>
            <a:r>
              <a:rPr lang="en-GB" sz="1200" b="0" i="0" u="none" strike="noStrike" kern="1200" dirty="0" smtClean="0">
                <a:solidFill>
                  <a:schemeClr val="tx1"/>
                </a:solidFill>
                <a:effectLst/>
                <a:latin typeface="+mn-lt"/>
                <a:ea typeface="+mn-ea"/>
                <a:cs typeface="+mn-cs"/>
              </a:rPr>
              <a:t>   and arrayed me in a robe of his righteousness.”</a:t>
            </a:r>
            <a:endParaRPr lang="en-GB" b="0" dirty="0" smtClean="0">
              <a:effectLst/>
            </a:endParaRPr>
          </a:p>
          <a:p>
            <a:pPr rtl="0"/>
            <a:r>
              <a:rPr lang="en-GB" sz="1200" b="0" i="0" u="none" strike="noStrike" kern="1200" dirty="0" smtClean="0">
                <a:solidFill>
                  <a:schemeClr val="tx1"/>
                </a:solidFill>
                <a:effectLst/>
                <a:latin typeface="+mn-lt"/>
                <a:ea typeface="+mn-ea"/>
                <a:cs typeface="+mn-cs"/>
              </a:rPr>
              <a:t>(Is. 61:10a)</a:t>
            </a:r>
            <a:endParaRPr lang="en-GB" b="0" dirty="0" smtClean="0">
              <a:effectLst/>
            </a:endParaRPr>
          </a:p>
          <a:p>
            <a:pPr rtl="0"/>
            <a:r>
              <a:rPr lang="en-GB" b="0" dirty="0" smtClean="0">
                <a:effectLst/>
              </a:rPr>
              <a:t/>
            </a:r>
            <a:br>
              <a:rPr lang="en-GB" b="0" dirty="0" smtClean="0">
                <a:effectLst/>
              </a:rPr>
            </a:br>
            <a:r>
              <a:rPr lang="en-GB" sz="1200" b="0" i="0" u="none" strike="noStrike" kern="1200" dirty="0" smtClean="0">
                <a:solidFill>
                  <a:schemeClr val="tx1"/>
                </a:solidFill>
                <a:effectLst/>
                <a:latin typeface="+mn-lt"/>
                <a:ea typeface="+mn-ea"/>
                <a:cs typeface="+mn-cs"/>
              </a:rPr>
              <a:t>If we accept Jesus and submit to him as our Saviour, if we willingly bow the knee and acknowledge him as our Lord, with all that his Lordship implies for his authority over every area of our lives, then and only then will we be declared not guilty in the day of </a:t>
            </a:r>
            <a:r>
              <a:rPr lang="en-GB" sz="1200" b="0" i="0" u="none" strike="noStrike" kern="1200" smtClean="0">
                <a:solidFill>
                  <a:schemeClr val="tx1"/>
                </a:solidFill>
                <a:effectLst/>
                <a:latin typeface="+mn-lt"/>
                <a:ea typeface="+mn-ea"/>
                <a:cs typeface="+mn-cs"/>
              </a:rPr>
              <a:t>judgement.</a:t>
            </a:r>
            <a:endParaRPr lang="en-GB" sz="1200" b="0" i="0" u="none" strike="noStrike"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25998FA-5FD7-4F3F-A6FC-A7E27AED092C}" type="slidenum">
              <a:rPr lang="en-GB" smtClean="0"/>
              <a:t>12</a:t>
            </a:fld>
            <a:endParaRPr lang="en-GB"/>
          </a:p>
        </p:txBody>
      </p:sp>
    </p:spTree>
    <p:extLst>
      <p:ext uri="{BB962C8B-B14F-4D97-AF65-F5344CB8AC3E}">
        <p14:creationId xmlns:p14="http://schemas.microsoft.com/office/powerpoint/2010/main" val="40546147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NB</a:t>
            </a:r>
            <a:r>
              <a:rPr lang="en-GB" baseline="0" dirty="0" smtClean="0"/>
              <a:t> text in large print folders (at back)</a:t>
            </a:r>
          </a:p>
          <a:p>
            <a:endParaRPr lang="en-GB" baseline="0" dirty="0" smtClean="0"/>
          </a:p>
          <a:p>
            <a:r>
              <a:rPr lang="en-GB" baseline="0" dirty="0" smtClean="0"/>
              <a:t>The word ‘catholic’ (lowercase ‘c’) means “widespread” or “universal” – not specifically Roman Catholic.</a:t>
            </a:r>
          </a:p>
          <a:p>
            <a:r>
              <a:rPr lang="en-GB" baseline="0" dirty="0" smtClean="0"/>
              <a:t>This creed encapsulates the core faith of the whole Christian Church across the world, throughout history</a:t>
            </a:r>
          </a:p>
          <a:p>
            <a:endParaRPr lang="en-GB" baseline="0" dirty="0" smtClean="0"/>
          </a:p>
          <a:p>
            <a:r>
              <a:rPr lang="en-GB" baseline="0" dirty="0" smtClean="0"/>
              <a:t>Clauses relating to the ascension are highlighted:</a:t>
            </a:r>
          </a:p>
          <a:p>
            <a:endParaRPr lang="en-GB" baseline="0" dirty="0" smtClean="0"/>
          </a:p>
          <a:p>
            <a:pPr marL="228600" indent="-228600">
              <a:buAutoNum type="arabicPeriod"/>
            </a:pPr>
            <a:r>
              <a:rPr lang="en-GB" baseline="0" dirty="0" smtClean="0"/>
              <a:t>Jesus ascended into heaven			[Past]</a:t>
            </a:r>
          </a:p>
          <a:p>
            <a:pPr marL="228600" indent="-228600">
              <a:buAutoNum type="arabicPeriod"/>
            </a:pPr>
            <a:r>
              <a:rPr lang="en-GB" baseline="0" dirty="0" smtClean="0"/>
              <a:t>He is seated at the right hand of the Father		[Present]	</a:t>
            </a:r>
          </a:p>
          <a:p>
            <a:pPr marL="228600" indent="-228600">
              <a:buAutoNum type="arabicPeriod"/>
            </a:pPr>
            <a:r>
              <a:rPr lang="en-GB" baseline="0" dirty="0" smtClean="0"/>
              <a:t>He will come again to judge the living and the dead	[Future]</a:t>
            </a:r>
          </a:p>
          <a:p>
            <a:pPr marL="228600" indent="-228600">
              <a:buAutoNum type="arabicPeriod"/>
            </a:pPr>
            <a:endParaRPr lang="en-GB" baseline="0" dirty="0" smtClean="0"/>
          </a:p>
          <a:p>
            <a:pPr marL="0" indent="0">
              <a:buNone/>
            </a:pPr>
            <a:r>
              <a:rPr lang="en-GB" baseline="0" dirty="0" smtClean="0"/>
              <a:t>Consider each in turn but notice time sequence</a:t>
            </a:r>
          </a:p>
        </p:txBody>
      </p:sp>
      <p:sp>
        <p:nvSpPr>
          <p:cNvPr id="4" name="Slide Number Placeholder 3"/>
          <p:cNvSpPr>
            <a:spLocks noGrp="1"/>
          </p:cNvSpPr>
          <p:nvPr>
            <p:ph type="sldNum" sz="quarter" idx="10"/>
          </p:nvPr>
        </p:nvSpPr>
        <p:spPr/>
        <p:txBody>
          <a:bodyPr/>
          <a:lstStyle/>
          <a:p>
            <a:fld id="{C25998FA-5FD7-4F3F-A6FC-A7E27AED092C}" type="slidenum">
              <a:rPr lang="en-GB" smtClean="0"/>
              <a:t>2</a:t>
            </a:fld>
            <a:endParaRPr lang="en-GB"/>
          </a:p>
        </p:txBody>
      </p:sp>
    </p:spTree>
    <p:extLst>
      <p:ext uri="{BB962C8B-B14F-4D97-AF65-F5344CB8AC3E}">
        <p14:creationId xmlns:p14="http://schemas.microsoft.com/office/powerpoint/2010/main" val="40546147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Jesus was with God in the beginning (</a:t>
            </a:r>
            <a:r>
              <a:rPr lang="en-GB" baseline="0" dirty="0" err="1" smtClean="0"/>
              <a:t>Jn</a:t>
            </a:r>
            <a:r>
              <a:rPr lang="en-GB" baseline="0" dirty="0" smtClean="0"/>
              <a:t> 1:2) but didn’t remain in heaven. Philippians 2.</a:t>
            </a:r>
          </a:p>
          <a:p>
            <a:endParaRPr lang="en-GB" baseline="0" dirty="0" smtClean="0"/>
          </a:p>
          <a:p>
            <a:r>
              <a:rPr lang="en-GB" baseline="0" dirty="0" smtClean="0"/>
              <a:t>[Initially on screen – v5-8]</a:t>
            </a:r>
          </a:p>
          <a:p>
            <a:endParaRPr lang="en-GB" baseline="0" dirty="0" smtClean="0"/>
          </a:p>
          <a:p>
            <a:pPr rtl="0"/>
            <a:r>
              <a:rPr lang="en-GB" sz="1200" b="0" i="0" u="none" strike="noStrike" kern="1200" dirty="0" smtClean="0">
                <a:solidFill>
                  <a:schemeClr val="tx1"/>
                </a:solidFill>
                <a:effectLst/>
                <a:latin typeface="+mn-lt"/>
                <a:ea typeface="+mn-ea"/>
                <a:cs typeface="+mn-cs"/>
              </a:rPr>
              <a:t>This</a:t>
            </a:r>
            <a:r>
              <a:rPr lang="en-GB" sz="1200" b="0" i="0" u="none" strike="noStrike" kern="1200" baseline="0" dirty="0" smtClean="0">
                <a:solidFill>
                  <a:schemeClr val="tx1"/>
                </a:solidFill>
                <a:effectLst/>
                <a:latin typeface="+mn-lt"/>
                <a:ea typeface="+mn-ea"/>
                <a:cs typeface="+mn-cs"/>
              </a:rPr>
              <a:t> death was for us</a:t>
            </a:r>
            <a:r>
              <a:rPr lang="en-GB" sz="1200" b="0" i="0" u="none" strike="noStrike" kern="1200" dirty="0" smtClean="0">
                <a:solidFill>
                  <a:schemeClr val="tx1"/>
                </a:solidFill>
                <a:effectLst/>
                <a:latin typeface="+mn-lt"/>
                <a:ea typeface="+mn-ea"/>
                <a:cs typeface="+mn-cs"/>
              </a:rPr>
              <a:t>, to pay the penalty for our sin and to reconcile us to God. It is a gift that is freely given to us, but was bought at the greatest possible cost. And like any gift, we have to receive it to be able to make use of it. Jesus made salvation available to all, but this doesn’t mean that everyone will be saved.</a:t>
            </a:r>
          </a:p>
          <a:p>
            <a:pPr rtl="0"/>
            <a:r>
              <a:rPr lang="en-GB" b="0" dirty="0" smtClean="0">
                <a:effectLst/>
              </a:rPr>
              <a:t/>
            </a:r>
            <a:br>
              <a:rPr lang="en-GB" b="0" dirty="0" smtClean="0">
                <a:effectLst/>
              </a:rPr>
            </a:br>
            <a:r>
              <a:rPr lang="en-GB" sz="1200" b="0" i="0" u="none" strike="noStrike" kern="1200" dirty="0" smtClean="0">
                <a:solidFill>
                  <a:schemeClr val="tx1"/>
                </a:solidFill>
                <a:effectLst/>
                <a:latin typeface="+mn-lt"/>
                <a:ea typeface="+mn-ea"/>
                <a:cs typeface="+mn-cs"/>
              </a:rPr>
              <a:t>Jesus died, but he didn’t stay dead. Mentioned in the Apostles’ Creed that “he descended to the dead. On the third day he rose again.” Last bit is more or less a direct quote from 1 Corinthians 15:4.</a:t>
            </a:r>
          </a:p>
          <a:p>
            <a:pPr rtl="0"/>
            <a:endParaRPr lang="en-GB" sz="1200" b="0" i="0" u="none" strike="noStrike" kern="1200" dirty="0" smtClean="0">
              <a:solidFill>
                <a:schemeClr val="tx1"/>
              </a:solidFill>
              <a:effectLst/>
              <a:latin typeface="+mn-lt"/>
              <a:ea typeface="+mn-ea"/>
              <a:cs typeface="+mn-cs"/>
            </a:endParaRPr>
          </a:p>
          <a:p>
            <a:pPr rtl="0"/>
            <a:r>
              <a:rPr lang="en-GB" sz="1200" b="0" i="0" u="none" strike="noStrike" kern="1200" dirty="0" smtClean="0">
                <a:solidFill>
                  <a:schemeClr val="tx1"/>
                </a:solidFill>
                <a:effectLst/>
                <a:latin typeface="+mn-lt"/>
                <a:ea typeface="+mn-ea"/>
                <a:cs typeface="+mn-cs"/>
              </a:rPr>
              <a:t>The</a:t>
            </a:r>
            <a:r>
              <a:rPr lang="en-GB" sz="1200" b="0" i="0" u="none" strike="noStrike" kern="1200" baseline="0" dirty="0" smtClean="0">
                <a:solidFill>
                  <a:schemeClr val="tx1"/>
                </a:solidFill>
                <a:effectLst/>
                <a:latin typeface="+mn-lt"/>
                <a:ea typeface="+mn-ea"/>
                <a:cs typeface="+mn-cs"/>
              </a:rPr>
              <a:t> next line in the Creed is where we picked up. Ties in with next verses from Phil. 2</a:t>
            </a:r>
            <a:endParaRPr lang="en-GB" sz="1200" b="0" i="0" u="none" strike="noStrike" kern="1200" dirty="0" smtClean="0">
              <a:solidFill>
                <a:schemeClr val="tx1"/>
              </a:solidFill>
              <a:effectLst/>
              <a:latin typeface="+mn-lt"/>
              <a:ea typeface="+mn-ea"/>
              <a:cs typeface="+mn-cs"/>
            </a:endParaRPr>
          </a:p>
          <a:p>
            <a:pPr rtl="0"/>
            <a:endParaRPr lang="en-GB" sz="1200" b="0" i="0" u="none" strike="noStrike" kern="1200" dirty="0" smtClean="0">
              <a:solidFill>
                <a:schemeClr val="tx1"/>
              </a:solidFill>
              <a:effectLst/>
              <a:latin typeface="+mn-lt"/>
              <a:ea typeface="+mn-ea"/>
              <a:cs typeface="+mn-cs"/>
            </a:endParaRPr>
          </a:p>
          <a:p>
            <a:pPr rtl="0"/>
            <a:r>
              <a:rPr lang="en-GB" sz="1200" b="0" i="0" u="none" strike="noStrike" kern="1200" dirty="0" smtClean="0">
                <a:solidFill>
                  <a:schemeClr val="tx1"/>
                </a:solidFill>
                <a:effectLst/>
                <a:latin typeface="+mn-lt"/>
                <a:ea typeface="+mn-ea"/>
                <a:cs typeface="+mn-cs"/>
              </a:rPr>
              <a:t>[Click to bring up v9-11]</a:t>
            </a:r>
          </a:p>
          <a:p>
            <a:pPr rtl="0"/>
            <a:endParaRPr lang="en-GB" sz="1200" b="0" i="0" u="none" strike="noStrike" kern="1200" dirty="0" smtClean="0">
              <a:solidFill>
                <a:schemeClr val="tx1"/>
              </a:solidFill>
              <a:effectLst/>
              <a:latin typeface="+mn-lt"/>
              <a:ea typeface="+mn-ea"/>
              <a:cs typeface="+mn-cs"/>
            </a:endParaRPr>
          </a:p>
          <a:p>
            <a:pPr rtl="0"/>
            <a:r>
              <a:rPr lang="en-GB" sz="1200" b="0" i="0" u="none" strike="noStrike" kern="1200" dirty="0" smtClean="0">
                <a:solidFill>
                  <a:schemeClr val="tx1"/>
                </a:solidFill>
                <a:effectLst/>
                <a:latin typeface="+mn-lt"/>
                <a:ea typeface="+mn-ea"/>
                <a:cs typeface="+mn-cs"/>
              </a:rPr>
              <a:t>You might be tempted to conclude that, having accomplished his earthly mission Jesus now retired to heaven secure in the knowledge of a job well done and ready to bask in his well-deserved glory for the rest of eternity. But there is more to it than that. </a:t>
            </a:r>
            <a:endParaRPr lang="en-GB" b="0" dirty="0" smtClean="0">
              <a:effectLst/>
            </a:endParaRPr>
          </a:p>
        </p:txBody>
      </p:sp>
      <p:sp>
        <p:nvSpPr>
          <p:cNvPr id="4" name="Slide Number Placeholder 3"/>
          <p:cNvSpPr>
            <a:spLocks noGrp="1"/>
          </p:cNvSpPr>
          <p:nvPr>
            <p:ph type="sldNum" sz="quarter" idx="10"/>
          </p:nvPr>
        </p:nvSpPr>
        <p:spPr/>
        <p:txBody>
          <a:bodyPr/>
          <a:lstStyle/>
          <a:p>
            <a:fld id="{C25998FA-5FD7-4F3F-A6FC-A7E27AED092C}" type="slidenum">
              <a:rPr lang="en-GB" smtClean="0"/>
              <a:t>3</a:t>
            </a:fld>
            <a:endParaRPr lang="en-GB"/>
          </a:p>
        </p:txBody>
      </p:sp>
    </p:spTree>
    <p:extLst>
      <p:ext uri="{BB962C8B-B14F-4D97-AF65-F5344CB8AC3E}">
        <p14:creationId xmlns:p14="http://schemas.microsoft.com/office/powerpoint/2010/main" val="40546147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smtClean="0">
                <a:solidFill>
                  <a:schemeClr val="tx1"/>
                </a:solidFill>
                <a:effectLst/>
                <a:latin typeface="+mn-lt"/>
                <a:ea typeface="+mn-ea"/>
                <a:cs typeface="+mn-cs"/>
              </a:rPr>
              <a:t>[click for Advocate translation box]</a:t>
            </a:r>
          </a:p>
          <a:p>
            <a:r>
              <a:rPr lang="en-GB" sz="1200" b="0" i="0" u="none" strike="noStrike" kern="1200" dirty="0" smtClean="0">
                <a:solidFill>
                  <a:schemeClr val="tx1"/>
                </a:solidFill>
                <a:effectLst/>
                <a:latin typeface="+mn-lt"/>
                <a:ea typeface="+mn-ea"/>
                <a:cs typeface="+mn-cs"/>
              </a:rPr>
              <a:t>Translations</a:t>
            </a:r>
            <a:r>
              <a:rPr lang="en-GB" sz="1200" b="0" i="0" u="none" strike="noStrike" kern="1200" baseline="0" dirty="0" smtClean="0">
                <a:solidFill>
                  <a:schemeClr val="tx1"/>
                </a:solidFill>
                <a:effectLst/>
                <a:latin typeface="+mn-lt"/>
                <a:ea typeface="+mn-ea"/>
                <a:cs typeface="+mn-cs"/>
              </a:rPr>
              <a:t> of </a:t>
            </a:r>
            <a:r>
              <a:rPr lang="en-GB" sz="1200" b="0" i="0" u="none" strike="noStrike" kern="1200" dirty="0" smtClean="0">
                <a:solidFill>
                  <a:schemeClr val="tx1"/>
                </a:solidFill>
                <a:effectLst/>
                <a:latin typeface="+mn-lt"/>
                <a:ea typeface="+mn-ea"/>
                <a:cs typeface="+mn-cs"/>
              </a:rPr>
              <a:t>“πα</a:t>
            </a:r>
            <a:r>
              <a:rPr lang="en-GB" sz="1200" b="0" i="0" u="none" strike="noStrike" kern="1200" dirty="0" err="1" smtClean="0">
                <a:solidFill>
                  <a:schemeClr val="tx1"/>
                </a:solidFill>
                <a:effectLst/>
                <a:latin typeface="+mn-lt"/>
                <a:ea typeface="+mn-ea"/>
                <a:cs typeface="+mn-cs"/>
              </a:rPr>
              <a:t>ράκλητος</a:t>
            </a:r>
            <a:r>
              <a:rPr lang="en-GB" sz="1200" b="0" i="0" u="none" strike="noStrike" kern="1200" dirty="0" smtClean="0">
                <a:solidFill>
                  <a:schemeClr val="tx1"/>
                </a:solidFill>
                <a:effectLst/>
                <a:latin typeface="+mn-lt"/>
                <a:ea typeface="+mn-ea"/>
                <a:cs typeface="+mn-cs"/>
              </a:rPr>
              <a:t>” – “Advocate”, “Comforter”, “Friend”, “Helper” or “Counsellor” (the ones found in a not entirely random sampling of about a dozen English translations). </a:t>
            </a:r>
          </a:p>
          <a:p>
            <a:endParaRPr lang="en-GB" sz="1200" b="0" i="0" u="none" strike="noStrike" kern="1200" baseline="0" dirty="0" smtClean="0">
              <a:solidFill>
                <a:schemeClr val="tx1"/>
              </a:solidFill>
              <a:effectLst/>
              <a:latin typeface="+mn-lt"/>
              <a:ea typeface="+mn-ea"/>
              <a:cs typeface="+mn-cs"/>
            </a:endParaRPr>
          </a:p>
          <a:p>
            <a:r>
              <a:rPr lang="en-GB" sz="1200" b="0" i="0" u="none" strike="noStrike" kern="1200" baseline="0" dirty="0" smtClean="0">
                <a:solidFill>
                  <a:schemeClr val="tx1"/>
                </a:solidFill>
                <a:effectLst/>
                <a:latin typeface="+mn-lt"/>
                <a:ea typeface="+mn-ea"/>
                <a:cs typeface="+mn-cs"/>
              </a:rPr>
              <a:t>Holy Spirit around since beginning (Gen. 1:2b – “The Spirit of God was hovering over the waters”</a:t>
            </a:r>
          </a:p>
          <a:p>
            <a:endParaRPr lang="en-GB" sz="1200" b="0" i="0" u="none" strike="noStrike" kern="1200" baseline="0" dirty="0" smtClean="0">
              <a:solidFill>
                <a:schemeClr val="tx1"/>
              </a:solidFill>
              <a:effectLst/>
              <a:latin typeface="+mn-lt"/>
              <a:ea typeface="+mn-ea"/>
              <a:cs typeface="+mn-cs"/>
            </a:endParaRPr>
          </a:p>
          <a:p>
            <a:r>
              <a:rPr lang="en-GB" sz="1200" b="0" i="0" u="none" strike="noStrike" kern="1200" baseline="0" dirty="0" smtClean="0">
                <a:solidFill>
                  <a:schemeClr val="tx1"/>
                </a:solidFill>
                <a:effectLst/>
                <a:latin typeface="+mn-lt"/>
                <a:ea typeface="+mn-ea"/>
                <a:cs typeface="+mn-cs"/>
              </a:rPr>
              <a:t>Isolated references to the Holy Spirit (aka “Spirit of God” / “Spirit of the Lord” etc.) throughout OT and gospels (e.g. bringing about Mary’s pregnancy in Matt. 1:18) but always doing specific things with specific individuals at particular times and places.</a:t>
            </a:r>
          </a:p>
          <a:p>
            <a:endParaRPr lang="en-GB" sz="1200" b="0" i="0" u="none" strike="noStrike" kern="1200" baseline="0" dirty="0" smtClean="0">
              <a:solidFill>
                <a:schemeClr val="tx1"/>
              </a:solidFill>
              <a:effectLst/>
              <a:latin typeface="+mn-lt"/>
              <a:ea typeface="+mn-ea"/>
              <a:cs typeface="+mn-cs"/>
            </a:endParaRPr>
          </a:p>
          <a:p>
            <a:r>
              <a:rPr lang="en-GB" sz="1200" b="0" i="0" u="none" strike="noStrike" kern="1200" baseline="0" dirty="0" smtClean="0">
                <a:solidFill>
                  <a:schemeClr val="tx1"/>
                </a:solidFill>
                <a:effectLst/>
                <a:latin typeface="+mn-lt"/>
                <a:ea typeface="+mn-ea"/>
                <a:cs typeface="+mn-cs"/>
              </a:rPr>
              <a:t>Jesus here talking about general outpouring on all believers, to be with us all the time as part of daily lives.</a:t>
            </a:r>
          </a:p>
          <a:p>
            <a:endParaRPr lang="en-GB" sz="1200" b="0" i="0" u="none" strike="noStrike" kern="1200" baseline="0" dirty="0" smtClean="0">
              <a:solidFill>
                <a:schemeClr val="tx1"/>
              </a:solidFill>
              <a:effectLst/>
              <a:latin typeface="+mn-lt"/>
              <a:ea typeface="+mn-ea"/>
              <a:cs typeface="+mn-cs"/>
            </a:endParaRPr>
          </a:p>
          <a:p>
            <a:pPr rtl="0"/>
            <a:r>
              <a:rPr lang="en-GB" sz="1200" b="0" i="0" u="none" strike="noStrike" kern="1200" dirty="0" smtClean="0">
                <a:solidFill>
                  <a:schemeClr val="tx1"/>
                </a:solidFill>
                <a:effectLst/>
                <a:latin typeface="+mn-lt"/>
                <a:ea typeface="+mn-ea"/>
                <a:cs typeface="+mn-cs"/>
              </a:rPr>
              <a:t>References to past, present and future are, of course relative. For example the next thing I’m going to say is still in the future… Now I’m saying it, it’s in the present… and now I’ve said it, it’s in the past!</a:t>
            </a:r>
            <a:endParaRPr lang="en-GB" b="0" dirty="0" smtClean="0">
              <a:effectLst/>
            </a:endParaRPr>
          </a:p>
          <a:p>
            <a:pPr rtl="0"/>
            <a:r>
              <a:rPr lang="en-GB" b="0" dirty="0" smtClean="0">
                <a:effectLst/>
              </a:rPr>
              <a:t/>
            </a:r>
            <a:br>
              <a:rPr lang="en-GB" b="0" dirty="0" smtClean="0">
                <a:effectLst/>
              </a:rPr>
            </a:br>
            <a:r>
              <a:rPr lang="en-GB" sz="1200" b="0" i="0" u="none" strike="noStrike" kern="1200" dirty="0" smtClean="0">
                <a:solidFill>
                  <a:schemeClr val="tx1"/>
                </a:solidFill>
                <a:effectLst/>
                <a:latin typeface="+mn-lt"/>
                <a:ea typeface="+mn-ea"/>
                <a:cs typeface="+mn-cs"/>
              </a:rPr>
              <a:t>When Jesus was speaking in the Upper Room, this new phase in the Spirit’s ministry was still about 53 days in the future.</a:t>
            </a:r>
            <a:endParaRPr lang="en-GB" baseline="0" dirty="0" smtClean="0"/>
          </a:p>
        </p:txBody>
      </p:sp>
      <p:sp>
        <p:nvSpPr>
          <p:cNvPr id="4" name="Slide Number Placeholder 3"/>
          <p:cNvSpPr>
            <a:spLocks noGrp="1"/>
          </p:cNvSpPr>
          <p:nvPr>
            <p:ph type="sldNum" sz="quarter" idx="10"/>
          </p:nvPr>
        </p:nvSpPr>
        <p:spPr/>
        <p:txBody>
          <a:bodyPr/>
          <a:lstStyle/>
          <a:p>
            <a:fld id="{C25998FA-5FD7-4F3F-A6FC-A7E27AED092C}" type="slidenum">
              <a:rPr lang="en-GB" smtClean="0"/>
              <a:t>4</a:t>
            </a:fld>
            <a:endParaRPr lang="en-GB"/>
          </a:p>
        </p:txBody>
      </p:sp>
    </p:spTree>
    <p:extLst>
      <p:ext uri="{BB962C8B-B14F-4D97-AF65-F5344CB8AC3E}">
        <p14:creationId xmlns:p14="http://schemas.microsoft.com/office/powerpoint/2010/main" val="40546147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This is not an exhaustive list.</a:t>
            </a:r>
          </a:p>
          <a:p>
            <a:endParaRPr lang="en-GB" baseline="0" dirty="0" smtClean="0"/>
          </a:p>
          <a:p>
            <a:r>
              <a:rPr lang="en-GB" baseline="0" dirty="0" smtClean="0"/>
              <a:t>Suffice it to say that the Holy Spirit is not an optional extra but essential for our life as Christians.</a:t>
            </a:r>
          </a:p>
        </p:txBody>
      </p:sp>
      <p:sp>
        <p:nvSpPr>
          <p:cNvPr id="4" name="Slide Number Placeholder 3"/>
          <p:cNvSpPr>
            <a:spLocks noGrp="1"/>
          </p:cNvSpPr>
          <p:nvPr>
            <p:ph type="sldNum" sz="quarter" idx="10"/>
          </p:nvPr>
        </p:nvSpPr>
        <p:spPr/>
        <p:txBody>
          <a:bodyPr/>
          <a:lstStyle/>
          <a:p>
            <a:fld id="{C25998FA-5FD7-4F3F-A6FC-A7E27AED092C}" type="slidenum">
              <a:rPr lang="en-GB" smtClean="0"/>
              <a:t>5</a:t>
            </a:fld>
            <a:endParaRPr lang="en-GB"/>
          </a:p>
        </p:txBody>
      </p:sp>
    </p:spTree>
    <p:extLst>
      <p:ext uri="{BB962C8B-B14F-4D97-AF65-F5344CB8AC3E}">
        <p14:creationId xmlns:p14="http://schemas.microsoft.com/office/powerpoint/2010/main" val="40546147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Link from Easter to Pentecost via the Ascension</a:t>
            </a:r>
          </a:p>
          <a:p>
            <a:r>
              <a:rPr lang="en-GB" baseline="0" dirty="0" smtClean="0"/>
              <a:t>[Prob. only read out from “Unless I go away”]</a:t>
            </a:r>
          </a:p>
          <a:p>
            <a:endParaRPr lang="en-GB" baseline="0" dirty="0" smtClean="0"/>
          </a:p>
          <a:p>
            <a:pPr rtl="0"/>
            <a:r>
              <a:rPr lang="en-GB" baseline="0" dirty="0" smtClean="0"/>
              <a:t>Don Carson on right lines: “</a:t>
            </a:r>
            <a:r>
              <a:rPr lang="en-GB" sz="1200" b="0" i="0" u="none" strike="noStrike" kern="1200" dirty="0" smtClean="0">
                <a:solidFill>
                  <a:schemeClr val="tx1"/>
                </a:solidFill>
                <a:effectLst/>
                <a:latin typeface="+mn-lt"/>
                <a:ea typeface="+mn-ea"/>
                <a:cs typeface="+mn-cs"/>
              </a:rPr>
              <a:t>not that Jesus and the Holy Spirit cannot, for unarticulated metaphysical reasons, simultaneously minister to God’s people” but (post-Pentecost) ministry</a:t>
            </a:r>
            <a:r>
              <a:rPr lang="en-GB" sz="1200" b="0" i="0" u="none" strike="noStrike" kern="1200" baseline="0" dirty="0" smtClean="0">
                <a:solidFill>
                  <a:schemeClr val="tx1"/>
                </a:solidFill>
                <a:effectLst/>
                <a:latin typeface="+mn-lt"/>
                <a:ea typeface="+mn-ea"/>
                <a:cs typeface="+mn-cs"/>
              </a:rPr>
              <a:t> of the Holy Spirit </a:t>
            </a:r>
            <a:r>
              <a:rPr lang="en-GB" sz="1200" b="0" i="0" u="none" strike="noStrike" kern="1200" dirty="0" smtClean="0">
                <a:solidFill>
                  <a:schemeClr val="tx1"/>
                </a:solidFill>
                <a:effectLst/>
                <a:latin typeface="+mn-lt"/>
                <a:ea typeface="+mn-ea"/>
                <a:cs typeface="+mn-cs"/>
              </a:rPr>
              <a:t>is a major characteristic of the “age of the kingdom of God… [which] cannot be fully inaugurated until Jesus has died, risen from the dead, and been exalted to the Father’s right hand, returned to the glory he enjoyed with the Father before the world began.”</a:t>
            </a:r>
          </a:p>
          <a:p>
            <a:pPr rtl="0"/>
            <a:endParaRPr lang="en-GB" sz="1200" b="0" i="0" u="none" strike="noStrike" kern="1200" dirty="0" smtClean="0">
              <a:solidFill>
                <a:schemeClr val="tx1"/>
              </a:solidFill>
              <a:effectLst/>
              <a:latin typeface="+mn-lt"/>
              <a:ea typeface="+mn-ea"/>
              <a:cs typeface="+mn-cs"/>
            </a:endParaRPr>
          </a:p>
          <a:p>
            <a:pPr rtl="0"/>
            <a:r>
              <a:rPr lang="en-GB" sz="1200" b="0" i="0" u="none" strike="noStrike" kern="1200" dirty="0" smtClean="0">
                <a:solidFill>
                  <a:schemeClr val="tx1"/>
                </a:solidFill>
                <a:effectLst/>
                <a:latin typeface="+mn-lt"/>
                <a:ea typeface="+mn-ea"/>
                <a:cs typeface="+mn-cs"/>
              </a:rPr>
              <a:t>Alternatively</a:t>
            </a:r>
            <a:r>
              <a:rPr lang="en-GB" sz="1200" b="0" i="0" u="none" strike="noStrike" kern="1200" baseline="0" dirty="0" smtClean="0">
                <a:solidFill>
                  <a:schemeClr val="tx1"/>
                </a:solidFill>
                <a:effectLst/>
                <a:latin typeface="+mn-lt"/>
                <a:ea typeface="+mn-ea"/>
                <a:cs typeface="+mn-cs"/>
              </a:rPr>
              <a:t>: Jesus said it, so we know it’s true.</a:t>
            </a:r>
          </a:p>
          <a:p>
            <a:pPr rtl="0"/>
            <a:endParaRPr lang="en-GB" sz="1200" b="0" i="0" u="none" strike="noStrike" kern="1200" baseline="0" dirty="0" smtClean="0">
              <a:solidFill>
                <a:schemeClr val="tx1"/>
              </a:solidFill>
              <a:effectLst/>
              <a:latin typeface="+mn-lt"/>
              <a:ea typeface="+mn-ea"/>
              <a:cs typeface="+mn-cs"/>
            </a:endParaRPr>
          </a:p>
          <a:p>
            <a:pPr rtl="0"/>
            <a:r>
              <a:rPr lang="en-GB" sz="1200" b="0" i="0" u="none" strike="noStrike" kern="1200" baseline="0" dirty="0" smtClean="0">
                <a:solidFill>
                  <a:schemeClr val="tx1"/>
                </a:solidFill>
                <a:effectLst/>
                <a:latin typeface="+mn-lt"/>
                <a:ea typeface="+mn-ea"/>
                <a:cs typeface="+mn-cs"/>
              </a:rPr>
              <a:t>Executive summary: Jesus ascended into heaven – and sent us his Holy Spirit</a:t>
            </a:r>
            <a:endParaRPr lang="en-GB" b="0" dirty="0" smtClean="0">
              <a:effectLst/>
            </a:endParaRPr>
          </a:p>
          <a:p>
            <a:r>
              <a:rPr lang="en-GB" dirty="0" smtClean="0"/>
              <a:t/>
            </a:r>
            <a:br>
              <a:rPr lang="en-GB" dirty="0" smtClean="0"/>
            </a:br>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baseline="0" dirty="0" smtClean="0"/>
          </a:p>
          <a:p>
            <a:endParaRPr lang="en-GB" baseline="0" dirty="0" smtClean="0"/>
          </a:p>
          <a:p>
            <a:endParaRPr lang="en-GB" baseline="0" dirty="0" smtClean="0"/>
          </a:p>
          <a:p>
            <a:r>
              <a:rPr lang="en-GB" sz="1200" kern="1200" dirty="0" smtClean="0">
                <a:solidFill>
                  <a:schemeClr val="tx1"/>
                </a:solidFill>
                <a:effectLst/>
                <a:latin typeface="+mn-lt"/>
                <a:ea typeface="+mn-ea"/>
                <a:cs typeface="+mn-cs"/>
              </a:rPr>
              <a:t>[</a:t>
            </a:r>
            <a:r>
              <a:rPr lang="en-GB" sz="1200" i="1" kern="1200" dirty="0" smtClean="0">
                <a:solidFill>
                  <a:schemeClr val="tx1"/>
                </a:solidFill>
                <a:effectLst/>
                <a:latin typeface="+mn-lt"/>
                <a:ea typeface="+mn-ea"/>
                <a:cs typeface="+mn-cs"/>
              </a:rPr>
              <a:t>Blank screen</a:t>
            </a:r>
            <a:r>
              <a:rPr lang="en-GB" sz="1200" i="1" kern="1200" baseline="0" dirty="0" smtClean="0">
                <a:solidFill>
                  <a:schemeClr val="tx1"/>
                </a:solidFill>
                <a:effectLst/>
                <a:latin typeface="+mn-lt"/>
                <a:ea typeface="+mn-ea"/>
                <a:cs typeface="+mn-cs"/>
              </a:rPr>
              <a:t> for this</a:t>
            </a:r>
            <a:r>
              <a:rPr lang="en-GB" sz="1200" kern="1200" dirty="0" smtClean="0">
                <a:solidFill>
                  <a:schemeClr val="tx1"/>
                </a:solidFill>
                <a:effectLst/>
                <a:latin typeface="+mn-lt"/>
                <a:ea typeface="+mn-ea"/>
                <a:cs typeface="+mn-cs"/>
              </a:rPr>
              <a:t>]</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Clause</a:t>
            </a:r>
            <a:r>
              <a:rPr lang="en-GB" sz="1200" kern="1200" baseline="0" dirty="0" smtClean="0">
                <a:solidFill>
                  <a:schemeClr val="tx1"/>
                </a:solidFill>
                <a:effectLst/>
                <a:latin typeface="+mn-lt"/>
                <a:ea typeface="+mn-ea"/>
                <a:cs typeface="+mn-cs"/>
              </a:rPr>
              <a:t> 2: He is seated at the right hand of the Father.</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To sit at the right hand of a dignitary is a sign of honour and status. Heb. 1:13: </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“To which of the angels did God ever say,</a:t>
            </a:r>
          </a:p>
          <a:p>
            <a:r>
              <a:rPr lang="en-GB" sz="1200" kern="1200" dirty="0" smtClean="0">
                <a:solidFill>
                  <a:schemeClr val="tx1"/>
                </a:solidFill>
                <a:effectLst/>
                <a:latin typeface="+mn-lt"/>
                <a:ea typeface="+mn-ea"/>
                <a:cs typeface="+mn-cs"/>
              </a:rPr>
              <a:t>‘Sit at my right hand</a:t>
            </a:r>
          </a:p>
          <a:p>
            <a:r>
              <a:rPr lang="en-GB" sz="1200" kern="1200" dirty="0" smtClean="0">
                <a:solidFill>
                  <a:schemeClr val="tx1"/>
                </a:solidFill>
                <a:effectLst/>
                <a:latin typeface="+mn-lt"/>
                <a:ea typeface="+mn-ea"/>
                <a:cs typeface="+mn-cs"/>
              </a:rPr>
              <a:t>    until I make your enemies</a:t>
            </a:r>
          </a:p>
          <a:p>
            <a:r>
              <a:rPr lang="en-GB" sz="1200" kern="1200" dirty="0" smtClean="0">
                <a:solidFill>
                  <a:schemeClr val="tx1"/>
                </a:solidFill>
                <a:effectLst/>
                <a:latin typeface="+mn-lt"/>
                <a:ea typeface="+mn-ea"/>
                <a:cs typeface="+mn-cs"/>
              </a:rPr>
              <a:t>    a footstool for your feet’?” </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(Quoting Psalm 110:1) </a:t>
            </a:r>
          </a:p>
          <a:p>
            <a:r>
              <a:rPr lang="en-GB" sz="1200" kern="1200" dirty="0" smtClean="0">
                <a:solidFill>
                  <a:schemeClr val="tx1"/>
                </a:solidFill>
                <a:effectLst/>
                <a:latin typeface="+mn-lt"/>
                <a:ea typeface="+mn-ea"/>
                <a:cs typeface="+mn-cs"/>
              </a:rPr>
              <a:t>Context makes it clear that the answer is “none of them” but God did say this very thing to Jesus.</a:t>
            </a:r>
          </a:p>
          <a:p>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The phrase “right-hand man” is not connected to this sense of somebody being honoured by being seated at somebody else’s right hand.</a:t>
            </a:r>
          </a:p>
          <a:p>
            <a:r>
              <a:rPr lang="en-GB" sz="1200" kern="1200" dirty="0" smtClean="0">
                <a:solidFill>
                  <a:schemeClr val="tx1"/>
                </a:solidFill>
                <a:effectLst/>
                <a:latin typeface="+mn-lt"/>
                <a:ea typeface="+mn-ea"/>
                <a:cs typeface="+mn-cs"/>
              </a:rPr>
              <a:t>Brewer’s Dictionary of Phrase and Fable defines a right-hand man as “an invaluable, or confidential, assistant” and explains that the term was originally applied to the cavalryman at the right-hand end of the line, whose duties were of great responsibility.</a:t>
            </a:r>
          </a:p>
          <a:p>
            <a:endParaRPr lang="en-GB" baseline="0" dirty="0" smtClean="0"/>
          </a:p>
        </p:txBody>
      </p:sp>
      <p:sp>
        <p:nvSpPr>
          <p:cNvPr id="4" name="Slide Number Placeholder 3"/>
          <p:cNvSpPr>
            <a:spLocks noGrp="1"/>
          </p:cNvSpPr>
          <p:nvPr>
            <p:ph type="sldNum" sz="quarter" idx="10"/>
          </p:nvPr>
        </p:nvSpPr>
        <p:spPr/>
        <p:txBody>
          <a:bodyPr/>
          <a:lstStyle/>
          <a:p>
            <a:fld id="{C25998FA-5FD7-4F3F-A6FC-A7E27AED092C}" type="slidenum">
              <a:rPr lang="en-GB" smtClean="0"/>
              <a:t>6</a:t>
            </a:fld>
            <a:endParaRPr lang="en-GB"/>
          </a:p>
        </p:txBody>
      </p:sp>
    </p:spTree>
    <p:extLst>
      <p:ext uri="{BB962C8B-B14F-4D97-AF65-F5344CB8AC3E}">
        <p14:creationId xmlns:p14="http://schemas.microsoft.com/office/powerpoint/2010/main" val="40546147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Honour is entirely fitting (cf. “exalted to the highest place”, Phil. 2:9) but another significant</a:t>
            </a:r>
          </a:p>
          <a:p>
            <a:r>
              <a:rPr lang="en-GB" baseline="0" dirty="0" smtClean="0"/>
              <a:t>aspect of heavenly seating arrangement is that Jesus has the Father’s ear.</a:t>
            </a:r>
          </a:p>
          <a:p>
            <a:endParaRPr lang="en-GB" baseline="0" dirty="0" smtClean="0"/>
          </a:p>
          <a:p>
            <a:r>
              <a:rPr lang="en-GB" baseline="0" dirty="0" smtClean="0"/>
              <a:t>[Initially on screen – Romans 8:34]</a:t>
            </a:r>
          </a:p>
          <a:p>
            <a:endParaRPr lang="en-GB" baseline="0" dirty="0" smtClean="0"/>
          </a:p>
          <a:p>
            <a:r>
              <a:rPr lang="en-GB" baseline="0" dirty="0" smtClean="0"/>
              <a:t>Writer to Hebrews, prob. not Paul says the same thing [click for Heb. 7:25]</a:t>
            </a:r>
          </a:p>
          <a:p>
            <a:endParaRPr lang="en-GB" baseline="0" dirty="0" smtClean="0"/>
          </a:p>
          <a:p>
            <a:r>
              <a:rPr lang="en-GB" baseline="0" dirty="0" smtClean="0"/>
              <a:t>Jesus is seated at God’s right hand – and intercedes for us (v. comforting fact)</a:t>
            </a:r>
          </a:p>
        </p:txBody>
      </p:sp>
      <p:sp>
        <p:nvSpPr>
          <p:cNvPr id="4" name="Slide Number Placeholder 3"/>
          <p:cNvSpPr>
            <a:spLocks noGrp="1"/>
          </p:cNvSpPr>
          <p:nvPr>
            <p:ph type="sldNum" sz="quarter" idx="10"/>
          </p:nvPr>
        </p:nvSpPr>
        <p:spPr/>
        <p:txBody>
          <a:bodyPr/>
          <a:lstStyle/>
          <a:p>
            <a:fld id="{C25998FA-5FD7-4F3F-A6FC-A7E27AED092C}" type="slidenum">
              <a:rPr lang="en-GB" smtClean="0"/>
              <a:t>7</a:t>
            </a:fld>
            <a:endParaRPr lang="en-GB"/>
          </a:p>
        </p:txBody>
      </p:sp>
    </p:spTree>
    <p:extLst>
      <p:ext uri="{BB962C8B-B14F-4D97-AF65-F5344CB8AC3E}">
        <p14:creationId xmlns:p14="http://schemas.microsoft.com/office/powerpoint/2010/main" val="40546147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Hebrews has plenty more to say that ties in with Jesus’ role as our intercessor.</a:t>
            </a:r>
          </a:p>
          <a:p>
            <a:endParaRPr lang="en-GB" baseline="0" dirty="0" smtClean="0"/>
          </a:p>
          <a:p>
            <a:r>
              <a:rPr lang="en-GB" baseline="0" dirty="0" smtClean="0"/>
              <a:t>Mostly leave this to James for his evening sermon series, but look at Heb. 4:14-16 – encouragement to pray </a:t>
            </a:r>
            <a:r>
              <a:rPr lang="en-GB" baseline="0" dirty="0" err="1" smtClean="0"/>
              <a:t>boldy</a:t>
            </a:r>
            <a:r>
              <a:rPr lang="en-GB" baseline="0" dirty="0" smtClean="0"/>
              <a:t>, for ourselves and others.</a:t>
            </a:r>
          </a:p>
          <a:p>
            <a:endParaRPr lang="en-GB" baseline="0" dirty="0" smtClean="0"/>
          </a:p>
          <a:p>
            <a:r>
              <a:rPr lang="en-GB" baseline="0" dirty="0" smtClean="0"/>
              <a:t>God always answers prayers, not necessarily how or when we expect.</a:t>
            </a:r>
          </a:p>
          <a:p>
            <a:endParaRPr lang="en-GB" baseline="0" dirty="0" smtClean="0"/>
          </a:p>
          <a:p>
            <a:r>
              <a:rPr lang="en-GB" baseline="0" dirty="0" smtClean="0"/>
              <a:t>[</a:t>
            </a:r>
            <a:r>
              <a:rPr lang="en-GB" i="1" baseline="0" dirty="0" smtClean="0"/>
              <a:t>prob. blank screen round about now</a:t>
            </a:r>
            <a:r>
              <a:rPr lang="en-GB" baseline="0" dirty="0" smtClean="0"/>
              <a:t>]</a:t>
            </a:r>
          </a:p>
          <a:p>
            <a:endParaRPr lang="en-GB" baseline="0" dirty="0" smtClean="0"/>
          </a:p>
          <a:p>
            <a:r>
              <a:rPr lang="en-GB" sz="1200" b="0" i="0" u="none" strike="noStrike" kern="1200" dirty="0" smtClean="0">
                <a:solidFill>
                  <a:schemeClr val="tx1"/>
                </a:solidFill>
                <a:effectLst/>
                <a:latin typeface="+mn-lt"/>
                <a:ea typeface="+mn-ea"/>
                <a:cs typeface="+mn-cs"/>
              </a:rPr>
              <a:t>“your Father knows what you need before you ask him.” (Matt. 6:8b) – but</a:t>
            </a:r>
            <a:r>
              <a:rPr lang="en-GB" sz="1200" b="0" i="0" u="none" strike="noStrike" kern="1200" baseline="0" dirty="0" smtClean="0">
                <a:solidFill>
                  <a:schemeClr val="tx1"/>
                </a:solidFill>
                <a:effectLst/>
                <a:latin typeface="+mn-lt"/>
                <a:ea typeface="+mn-ea"/>
                <a:cs typeface="+mn-cs"/>
              </a:rPr>
              <a:t> still need to ask!</a:t>
            </a:r>
          </a:p>
          <a:p>
            <a:endParaRPr lang="en-GB" sz="1200" b="0" i="0" u="none" strike="noStrike" kern="1200" baseline="0" dirty="0" smtClean="0">
              <a:solidFill>
                <a:schemeClr val="tx1"/>
              </a:solidFill>
              <a:effectLst/>
              <a:latin typeface="+mn-lt"/>
              <a:ea typeface="+mn-ea"/>
              <a:cs typeface="+mn-cs"/>
            </a:endParaRPr>
          </a:p>
          <a:p>
            <a:r>
              <a:rPr lang="en-GB" sz="1200" b="0" i="0" u="none" strike="noStrike" kern="1200" dirty="0" smtClean="0">
                <a:solidFill>
                  <a:schemeClr val="tx1"/>
                </a:solidFill>
                <a:effectLst/>
                <a:latin typeface="+mn-lt"/>
                <a:ea typeface="+mn-ea"/>
                <a:cs typeface="+mn-cs"/>
              </a:rPr>
              <a:t>“If you, then, though you are evil, know how to give good gifts to your children, how much more will your Father in heaven give good gifts to those who ask him!” (Matt. 7:11). </a:t>
            </a:r>
          </a:p>
          <a:p>
            <a:endParaRPr lang="en-GB" sz="1200" b="0" i="0" u="none" strike="noStrike" kern="1200" baseline="0" dirty="0" smtClean="0">
              <a:solidFill>
                <a:schemeClr val="tx1"/>
              </a:solidFill>
              <a:effectLst/>
              <a:latin typeface="+mn-lt"/>
              <a:ea typeface="+mn-ea"/>
              <a:cs typeface="+mn-cs"/>
            </a:endParaRPr>
          </a:p>
          <a:p>
            <a:r>
              <a:rPr lang="en-GB" sz="1200" b="0" i="0" u="none" strike="noStrike" kern="1200" baseline="0" dirty="0" smtClean="0">
                <a:solidFill>
                  <a:schemeClr val="tx1"/>
                </a:solidFill>
                <a:effectLst/>
                <a:latin typeface="+mn-lt"/>
                <a:ea typeface="+mn-ea"/>
                <a:cs typeface="+mn-cs"/>
              </a:rPr>
              <a:t>Prayer is not about getting what we want from God (cosmic slot machine) but putting ourselves in a place where he can transform our minds and align us to his “good, pleasing and perfect will” (Rom. 12:2)</a:t>
            </a:r>
          </a:p>
          <a:p>
            <a:endParaRPr lang="en-GB" sz="1200" b="0" i="0" u="none" strike="noStrike" kern="1200" baseline="0" dirty="0" smtClean="0">
              <a:solidFill>
                <a:schemeClr val="tx1"/>
              </a:solidFill>
              <a:effectLst/>
              <a:latin typeface="+mn-lt"/>
              <a:ea typeface="+mn-ea"/>
              <a:cs typeface="+mn-cs"/>
            </a:endParaRPr>
          </a:p>
          <a:p>
            <a:endParaRPr lang="en-GB" sz="1200" b="0" i="0" u="none" strike="noStrike" kern="1200" baseline="0" dirty="0" smtClean="0">
              <a:solidFill>
                <a:schemeClr val="tx1"/>
              </a:solidFill>
              <a:effectLst/>
              <a:latin typeface="+mn-lt"/>
              <a:ea typeface="+mn-ea"/>
              <a:cs typeface="+mn-cs"/>
            </a:endParaRPr>
          </a:p>
          <a:p>
            <a:endParaRPr lang="en-GB" sz="1200" b="0" i="0" u="none" strike="noStrike" kern="1200" baseline="0" dirty="0" smtClean="0">
              <a:solidFill>
                <a:schemeClr val="tx1"/>
              </a:solidFill>
              <a:effectLst/>
              <a:latin typeface="+mn-lt"/>
              <a:ea typeface="+mn-ea"/>
              <a:cs typeface="+mn-cs"/>
            </a:endParaRPr>
          </a:p>
          <a:p>
            <a:endParaRPr lang="en-GB" sz="1200" b="0" i="0" u="none" strike="noStrike" kern="1200" baseline="0" dirty="0" smtClean="0">
              <a:solidFill>
                <a:schemeClr val="tx1"/>
              </a:solidFill>
              <a:effectLst/>
              <a:latin typeface="+mn-lt"/>
              <a:ea typeface="+mn-ea"/>
              <a:cs typeface="+mn-cs"/>
            </a:endParaRPr>
          </a:p>
          <a:p>
            <a:endParaRPr lang="en-GB" sz="1200" b="0" i="0" u="none" strike="noStrike" kern="1200" baseline="0" dirty="0" smtClean="0">
              <a:solidFill>
                <a:schemeClr val="tx1"/>
              </a:solidFill>
              <a:effectLst/>
              <a:latin typeface="+mn-lt"/>
              <a:ea typeface="+mn-ea"/>
              <a:cs typeface="+mn-cs"/>
            </a:endParaRPr>
          </a:p>
          <a:p>
            <a:endParaRPr lang="en-GB" sz="1200" b="0" i="0" u="none" strike="noStrike" kern="1200" baseline="0" dirty="0" smtClean="0">
              <a:solidFill>
                <a:schemeClr val="tx1"/>
              </a:solidFill>
              <a:effectLst/>
              <a:latin typeface="+mn-lt"/>
              <a:ea typeface="+mn-ea"/>
              <a:cs typeface="+mn-cs"/>
            </a:endParaRPr>
          </a:p>
          <a:p>
            <a:r>
              <a:rPr lang="en-GB" sz="1200" b="0" i="0" u="none" strike="noStrike" kern="1200" baseline="0" dirty="0" smtClean="0">
                <a:solidFill>
                  <a:schemeClr val="tx1"/>
                </a:solidFill>
                <a:effectLst/>
                <a:latin typeface="+mn-lt"/>
                <a:ea typeface="+mn-ea"/>
                <a:cs typeface="+mn-cs"/>
              </a:rPr>
              <a:t>Don’t get hung up on whether something’s too trivial to pray for. </a:t>
            </a:r>
          </a:p>
          <a:p>
            <a:r>
              <a:rPr lang="en-GB" sz="1200" b="0" i="0" u="none" strike="noStrike" kern="1200" baseline="0" dirty="0" smtClean="0">
                <a:solidFill>
                  <a:schemeClr val="tx1"/>
                </a:solidFill>
                <a:effectLst/>
                <a:latin typeface="+mn-lt"/>
                <a:ea typeface="+mn-ea"/>
                <a:cs typeface="+mn-cs"/>
              </a:rPr>
              <a:t>Secret: God loves you. And has infinite bandwidth</a:t>
            </a:r>
          </a:p>
          <a:p>
            <a:r>
              <a:rPr lang="en-GB" sz="1200" b="0" i="0" u="none" strike="noStrike" kern="1200" baseline="0" dirty="0" smtClean="0">
                <a:solidFill>
                  <a:schemeClr val="tx1"/>
                </a:solidFill>
                <a:effectLst/>
                <a:latin typeface="+mn-lt"/>
                <a:ea typeface="+mn-ea"/>
                <a:cs typeface="+mn-cs"/>
              </a:rPr>
              <a:t>(less geeky: if everyone prayed at once God could still hear and respond to all our prayers) </a:t>
            </a:r>
          </a:p>
          <a:p>
            <a:r>
              <a:rPr lang="en-GB" sz="1200" b="0" i="0" u="none" strike="noStrike" kern="1200" baseline="0" dirty="0" smtClean="0">
                <a:solidFill>
                  <a:schemeClr val="tx1"/>
                </a:solidFill>
                <a:effectLst/>
                <a:latin typeface="+mn-lt"/>
                <a:ea typeface="+mn-ea"/>
                <a:cs typeface="+mn-cs"/>
              </a:rPr>
              <a:t>Don’t worry about clogging up God’s limited resources with trivial fluff – his resources are not limited.</a:t>
            </a:r>
          </a:p>
          <a:p>
            <a:r>
              <a:rPr lang="en-GB" sz="1200" b="0" i="0" u="none" strike="noStrike" kern="1200" baseline="0" dirty="0" smtClean="0">
                <a:solidFill>
                  <a:schemeClr val="tx1"/>
                </a:solidFill>
                <a:effectLst/>
                <a:latin typeface="+mn-lt"/>
                <a:ea typeface="+mn-ea"/>
                <a:cs typeface="+mn-cs"/>
              </a:rPr>
              <a:t>Because he loves you he cares about the “trivial fluff” as well as the big stuff.</a:t>
            </a:r>
          </a:p>
          <a:p>
            <a:endParaRPr lang="en-GB" sz="1200" b="0" i="0" u="none" strike="noStrike" kern="1200" baseline="0" dirty="0" smtClean="0">
              <a:solidFill>
                <a:schemeClr val="tx1"/>
              </a:solidFill>
              <a:effectLst/>
              <a:latin typeface="+mn-lt"/>
              <a:ea typeface="+mn-ea"/>
              <a:cs typeface="+mn-cs"/>
            </a:endParaRPr>
          </a:p>
          <a:p>
            <a:r>
              <a:rPr lang="en-GB" sz="1200" b="0" i="0" u="none" strike="noStrike" kern="1200" baseline="0" dirty="0" smtClean="0">
                <a:solidFill>
                  <a:schemeClr val="tx1"/>
                </a:solidFill>
                <a:effectLst/>
                <a:latin typeface="+mn-lt"/>
                <a:ea typeface="+mn-ea"/>
                <a:cs typeface="+mn-cs"/>
              </a:rPr>
              <a:t>Recall Freddy’s expensive sermon illustration with £80 parking ticket.</a:t>
            </a:r>
          </a:p>
          <a:p>
            <a:r>
              <a:rPr lang="en-GB" sz="1200" b="0" i="0" u="none" strike="noStrike" kern="1200" baseline="0" dirty="0" smtClean="0">
                <a:solidFill>
                  <a:schemeClr val="tx1"/>
                </a:solidFill>
                <a:effectLst/>
                <a:latin typeface="+mn-lt"/>
                <a:ea typeface="+mn-ea"/>
                <a:cs typeface="+mn-cs"/>
              </a:rPr>
              <a:t>Recount story about Jen’s missing kitten (had gone out and not come back; returned within 15 minutes of praying).</a:t>
            </a:r>
          </a:p>
          <a:p>
            <a:endParaRPr lang="en-GB" sz="1200" b="0" i="0" u="none" strike="noStrike" kern="1200" baseline="0" dirty="0" smtClean="0">
              <a:solidFill>
                <a:schemeClr val="tx1"/>
              </a:solidFill>
              <a:effectLst/>
              <a:latin typeface="+mn-lt"/>
              <a:ea typeface="+mn-ea"/>
              <a:cs typeface="+mn-cs"/>
            </a:endParaRPr>
          </a:p>
          <a:p>
            <a:r>
              <a:rPr lang="en-GB" sz="1200" b="0" i="0" u="none" strike="noStrike" kern="1200" baseline="0" dirty="0" smtClean="0">
                <a:solidFill>
                  <a:schemeClr val="tx1"/>
                </a:solidFill>
                <a:effectLst/>
                <a:latin typeface="+mn-lt"/>
                <a:ea typeface="+mn-ea"/>
                <a:cs typeface="+mn-cs"/>
              </a:rPr>
              <a:t>Prayer is not one-way communication. Important to listen to God as well as talk to him.</a:t>
            </a:r>
          </a:p>
          <a:p>
            <a:r>
              <a:rPr lang="en-GB" sz="1200" b="0" i="0" u="none" strike="noStrike" kern="1200" baseline="0" dirty="0" smtClean="0">
                <a:solidFill>
                  <a:schemeClr val="tx1"/>
                </a:solidFill>
                <a:effectLst/>
                <a:latin typeface="+mn-lt"/>
                <a:ea typeface="+mn-ea"/>
                <a:cs typeface="+mn-cs"/>
              </a:rPr>
              <a:t>(Compare English “talk to” with Welsh “</a:t>
            </a:r>
            <a:r>
              <a:rPr lang="en-GB" sz="1200" b="0" i="0" u="none" strike="noStrike" kern="1200" baseline="0" dirty="0" err="1" smtClean="0">
                <a:solidFill>
                  <a:schemeClr val="tx1"/>
                </a:solidFill>
                <a:effectLst/>
                <a:latin typeface="+mn-lt"/>
                <a:ea typeface="+mn-ea"/>
                <a:cs typeface="+mn-cs"/>
              </a:rPr>
              <a:t>siarad</a:t>
            </a:r>
            <a:r>
              <a:rPr lang="en-GB" sz="1200" b="0" i="0" u="none" strike="noStrike" kern="1200" baseline="0" dirty="0" smtClean="0">
                <a:solidFill>
                  <a:schemeClr val="tx1"/>
                </a:solidFill>
                <a:effectLst/>
                <a:latin typeface="+mn-lt"/>
                <a:ea typeface="+mn-ea"/>
                <a:cs typeface="+mn-cs"/>
              </a:rPr>
              <a:t> </a:t>
            </a:r>
            <a:r>
              <a:rPr lang="en-GB" sz="1200" b="0" i="0" u="none" strike="noStrike" kern="1200" baseline="0" dirty="0" err="1" smtClean="0">
                <a:solidFill>
                  <a:schemeClr val="tx1"/>
                </a:solidFill>
                <a:effectLst/>
                <a:latin typeface="+mn-lt"/>
                <a:ea typeface="+mn-ea"/>
                <a:cs typeface="+mn-cs"/>
              </a:rPr>
              <a:t>efo</a:t>
            </a:r>
            <a:r>
              <a:rPr lang="en-GB" sz="1200" b="0" i="0" u="none" strike="noStrike" kern="1200" baseline="0" dirty="0" smtClean="0">
                <a:solidFill>
                  <a:schemeClr val="tx1"/>
                </a:solidFill>
                <a:effectLst/>
                <a:latin typeface="+mn-lt"/>
                <a:ea typeface="+mn-ea"/>
                <a:cs typeface="+mn-cs"/>
              </a:rPr>
              <a:t>”). We should aim to talk with God rather than just to him (danger of talking at him). Make space to listen (“Be still and know that I am God” – Ps. 46:10)</a:t>
            </a:r>
          </a:p>
          <a:p>
            <a:endParaRPr lang="en-GB" sz="1200" b="0" i="0" u="none" strike="noStrike" kern="1200" baseline="0" dirty="0" smtClean="0">
              <a:solidFill>
                <a:schemeClr val="tx1"/>
              </a:solidFill>
              <a:effectLst/>
              <a:latin typeface="+mn-lt"/>
              <a:ea typeface="+mn-ea"/>
              <a:cs typeface="+mn-cs"/>
            </a:endParaRPr>
          </a:p>
          <a:p>
            <a:endParaRPr lang="en-GB" sz="1200" b="0" i="0" u="none" strike="noStrike" kern="1200" baseline="0" dirty="0" smtClean="0">
              <a:solidFill>
                <a:schemeClr val="tx1"/>
              </a:solidFill>
              <a:effectLst/>
              <a:latin typeface="+mn-lt"/>
              <a:ea typeface="+mn-ea"/>
              <a:cs typeface="+mn-cs"/>
            </a:endParaRPr>
          </a:p>
          <a:p>
            <a:endParaRPr lang="en-GB" sz="1200" b="0" i="0" u="none" strike="noStrike" kern="1200" baseline="0" dirty="0" smtClean="0">
              <a:solidFill>
                <a:schemeClr val="tx1"/>
              </a:solidFill>
              <a:effectLst/>
              <a:latin typeface="+mn-lt"/>
              <a:ea typeface="+mn-ea"/>
              <a:cs typeface="+mn-cs"/>
            </a:endParaRPr>
          </a:p>
          <a:p>
            <a:r>
              <a:rPr lang="en-GB" sz="1200" b="0" i="0" u="none" strike="noStrike" kern="1200" baseline="0" dirty="0" smtClean="0">
                <a:solidFill>
                  <a:schemeClr val="tx1"/>
                </a:solidFill>
                <a:effectLst/>
                <a:latin typeface="+mn-lt"/>
                <a:ea typeface="+mn-ea"/>
                <a:cs typeface="+mn-cs"/>
              </a:rPr>
              <a:t>Clause 3: He will come again to judge the living and the dead</a:t>
            </a:r>
          </a:p>
          <a:p>
            <a:endParaRPr lang="en-GB" sz="1200" b="0" i="0" u="none" strike="noStrike" kern="1200" baseline="0" dirty="0" smtClean="0">
              <a:solidFill>
                <a:schemeClr val="tx1"/>
              </a:solidFill>
              <a:effectLst/>
              <a:latin typeface="+mn-lt"/>
              <a:ea typeface="+mn-ea"/>
              <a:cs typeface="+mn-cs"/>
            </a:endParaRPr>
          </a:p>
          <a:p>
            <a:r>
              <a:rPr lang="en-GB" sz="1200" b="0" i="0" u="none" strike="noStrike" kern="1200" baseline="0" dirty="0" smtClean="0">
                <a:solidFill>
                  <a:schemeClr val="tx1"/>
                </a:solidFill>
                <a:effectLst/>
                <a:latin typeface="+mn-lt"/>
                <a:ea typeface="+mn-ea"/>
                <a:cs typeface="+mn-cs"/>
              </a:rPr>
              <a:t>People say: “All roads lead to God”. True, but not as they usually mean.</a:t>
            </a:r>
          </a:p>
          <a:p>
            <a:endParaRPr lang="en-GB" sz="1200" b="0" i="0" u="none" strike="noStrike" kern="1200" baseline="0" dirty="0" smtClean="0">
              <a:solidFill>
                <a:schemeClr val="tx1"/>
              </a:solidFill>
              <a:effectLst/>
              <a:latin typeface="+mn-lt"/>
              <a:ea typeface="+mn-ea"/>
              <a:cs typeface="+mn-cs"/>
            </a:endParaRPr>
          </a:p>
          <a:p>
            <a:r>
              <a:rPr lang="en-GB" sz="1200" b="0" i="0" u="none" strike="noStrike" kern="1200" baseline="0" dirty="0" smtClean="0">
                <a:solidFill>
                  <a:schemeClr val="tx1"/>
                </a:solidFill>
                <a:effectLst/>
                <a:latin typeface="+mn-lt"/>
                <a:ea typeface="+mn-ea"/>
                <a:cs typeface="+mn-cs"/>
              </a:rPr>
              <a:t>Jesus said “I am the way, the truth and the life. No one comes to the Father except through me” (Jn. 14:6)</a:t>
            </a:r>
          </a:p>
          <a:p>
            <a:endParaRPr lang="en-GB" sz="1200" b="0" i="0" u="none" strike="noStrike" kern="1200" baseline="0" dirty="0" smtClean="0">
              <a:solidFill>
                <a:schemeClr val="tx1"/>
              </a:solidFill>
              <a:effectLst/>
              <a:latin typeface="+mn-lt"/>
              <a:ea typeface="+mn-ea"/>
              <a:cs typeface="+mn-cs"/>
            </a:endParaRPr>
          </a:p>
          <a:p>
            <a:r>
              <a:rPr lang="en-GB" sz="1200" b="0" i="0" u="none" strike="noStrike" kern="1200" baseline="0" dirty="0" smtClean="0">
                <a:solidFill>
                  <a:schemeClr val="tx1"/>
                </a:solidFill>
                <a:effectLst/>
                <a:latin typeface="+mn-lt"/>
                <a:ea typeface="+mn-ea"/>
                <a:cs typeface="+mn-cs"/>
              </a:rPr>
              <a:t>Only through Jesus can we enter into a love relationship with God and “enjoy him forever” (Westminster Shorter Catechism)</a:t>
            </a:r>
          </a:p>
          <a:p>
            <a:endParaRPr lang="en-GB" sz="1200" b="0" i="0" u="none" strike="noStrike" kern="1200" baseline="0" dirty="0" smtClean="0">
              <a:solidFill>
                <a:schemeClr val="tx1"/>
              </a:solidFill>
              <a:effectLst/>
              <a:latin typeface="+mn-lt"/>
              <a:ea typeface="+mn-ea"/>
              <a:cs typeface="+mn-cs"/>
            </a:endParaRPr>
          </a:p>
          <a:p>
            <a:r>
              <a:rPr lang="en-GB" sz="1200" b="0" i="0" u="none" strike="noStrike" kern="1200" baseline="0" dirty="0" smtClean="0">
                <a:solidFill>
                  <a:schemeClr val="tx1"/>
                </a:solidFill>
                <a:effectLst/>
                <a:latin typeface="+mn-lt"/>
                <a:ea typeface="+mn-ea"/>
                <a:cs typeface="+mn-cs"/>
              </a:rPr>
              <a:t>But every single person who ever lived will sooner or later stand before God in judgement.</a:t>
            </a:r>
          </a:p>
          <a:p>
            <a:endParaRPr lang="en-GB" sz="1200" b="0" i="0" u="none" strike="noStrike" kern="1200" baseline="0" dirty="0" smtClean="0">
              <a:solidFill>
                <a:schemeClr val="tx1"/>
              </a:solidFill>
              <a:effectLst/>
              <a:latin typeface="+mn-lt"/>
              <a:ea typeface="+mn-ea"/>
              <a:cs typeface="+mn-cs"/>
            </a:endParaRPr>
          </a:p>
          <a:p>
            <a:r>
              <a:rPr lang="en-GB" sz="1200" b="0" i="0" u="none" strike="noStrike" kern="1200" baseline="0" dirty="0" smtClean="0">
                <a:solidFill>
                  <a:schemeClr val="tx1"/>
                </a:solidFill>
                <a:effectLst/>
                <a:latin typeface="+mn-lt"/>
                <a:ea typeface="+mn-ea"/>
                <a:cs typeface="+mn-cs"/>
              </a:rPr>
              <a:t>Not a popular teaching – doesn’t mean it’s not true.</a:t>
            </a:r>
          </a:p>
          <a:p>
            <a:endParaRPr lang="en-GB" sz="1200" b="0" i="0" u="none" strike="noStrike" kern="1200" baseline="0" dirty="0" smtClean="0">
              <a:solidFill>
                <a:schemeClr val="tx1"/>
              </a:solidFill>
              <a:effectLst/>
              <a:latin typeface="+mn-lt"/>
              <a:ea typeface="+mn-ea"/>
              <a:cs typeface="+mn-cs"/>
            </a:endParaRPr>
          </a:p>
          <a:p>
            <a:endParaRPr lang="en-GB" sz="1200" b="0" i="0" u="none" strike="noStrike" kern="1200" baseline="0" dirty="0" smtClean="0">
              <a:solidFill>
                <a:schemeClr val="tx1"/>
              </a:solidFill>
              <a:effectLst/>
              <a:latin typeface="+mn-lt"/>
              <a:ea typeface="+mn-ea"/>
              <a:cs typeface="+mn-cs"/>
            </a:endParaRPr>
          </a:p>
          <a:p>
            <a:endParaRPr lang="en-GB" sz="1200" b="0" i="0" u="none" strike="noStrike" kern="1200" baseline="0" dirty="0" smtClean="0">
              <a:solidFill>
                <a:schemeClr val="tx1"/>
              </a:solidFill>
              <a:effectLst/>
              <a:latin typeface="+mn-lt"/>
              <a:ea typeface="+mn-ea"/>
              <a:cs typeface="+mn-cs"/>
            </a:endParaRPr>
          </a:p>
          <a:p>
            <a:endParaRPr lang="en-GB" sz="1200" b="0" i="0" u="none" strike="noStrike"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25998FA-5FD7-4F3F-A6FC-A7E27AED092C}" type="slidenum">
              <a:rPr lang="en-GB" smtClean="0"/>
              <a:t>8</a:t>
            </a:fld>
            <a:endParaRPr lang="en-GB"/>
          </a:p>
        </p:txBody>
      </p:sp>
    </p:spTree>
    <p:extLst>
      <p:ext uri="{BB962C8B-B14F-4D97-AF65-F5344CB8AC3E}">
        <p14:creationId xmlns:p14="http://schemas.microsoft.com/office/powerpoint/2010/main" val="40546147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dirty="0" smtClean="0">
                <a:solidFill>
                  <a:schemeClr val="tx1"/>
                </a:solidFill>
                <a:effectLst/>
                <a:latin typeface="+mn-lt"/>
                <a:ea typeface="+mn-ea"/>
                <a:cs typeface="+mn-cs"/>
              </a:rPr>
              <a:t>Apostle’s Creed reference to judgement comes from 2 Timothy 4 [on screen at start of slide]</a:t>
            </a:r>
          </a:p>
          <a:p>
            <a:endParaRPr lang="en-GB" sz="1200" b="0" i="0" u="none" strike="noStrike" kern="1200" baseline="0" dirty="0" smtClean="0">
              <a:solidFill>
                <a:schemeClr val="tx1"/>
              </a:solidFill>
              <a:effectLst/>
              <a:latin typeface="+mn-lt"/>
              <a:ea typeface="+mn-ea"/>
              <a:cs typeface="+mn-cs"/>
            </a:endParaRPr>
          </a:p>
          <a:p>
            <a:r>
              <a:rPr lang="en-GB" sz="1200" b="0" i="0" u="none" strike="noStrike" kern="1200" baseline="0" dirty="0" smtClean="0">
                <a:solidFill>
                  <a:schemeClr val="tx1"/>
                </a:solidFill>
                <a:effectLst/>
                <a:latin typeface="+mn-lt"/>
                <a:ea typeface="+mn-ea"/>
                <a:cs typeface="+mn-cs"/>
              </a:rPr>
              <a:t>Jesus himself testifies that he would be our judge [click for Jn. 5 verse]</a:t>
            </a:r>
          </a:p>
          <a:p>
            <a:endParaRPr lang="en-GB" sz="1200" b="0" i="0" u="none" strike="noStrike" kern="1200" baseline="0" dirty="0" smtClean="0">
              <a:solidFill>
                <a:schemeClr val="tx1"/>
              </a:solidFill>
              <a:effectLst/>
              <a:latin typeface="+mn-lt"/>
              <a:ea typeface="+mn-ea"/>
              <a:cs typeface="+mn-cs"/>
            </a:endParaRPr>
          </a:p>
          <a:p>
            <a:pPr rtl="0"/>
            <a:endParaRPr lang="en-GB" sz="1200" b="0" i="0" u="none" strike="noStrike" kern="1200" dirty="0" smtClean="0">
              <a:solidFill>
                <a:schemeClr val="tx1"/>
              </a:solidFill>
              <a:effectLst/>
              <a:latin typeface="+mn-lt"/>
              <a:ea typeface="+mn-ea"/>
              <a:cs typeface="+mn-cs"/>
            </a:endParaRPr>
          </a:p>
          <a:p>
            <a:pPr rtl="0"/>
            <a:endParaRPr lang="en-GB" sz="1200" b="0" i="0" u="none" strike="noStrike" kern="1200" dirty="0" smtClean="0">
              <a:solidFill>
                <a:schemeClr val="tx1"/>
              </a:solidFill>
              <a:effectLst/>
              <a:latin typeface="+mn-lt"/>
              <a:ea typeface="+mn-ea"/>
              <a:cs typeface="+mn-cs"/>
            </a:endParaRPr>
          </a:p>
          <a:p>
            <a:pPr rtl="0"/>
            <a:r>
              <a:rPr lang="en-GB" sz="1200" b="0" i="0" u="none" strike="noStrike" kern="1200" dirty="0" smtClean="0">
                <a:solidFill>
                  <a:schemeClr val="tx1"/>
                </a:solidFill>
                <a:effectLst/>
                <a:latin typeface="+mn-lt"/>
                <a:ea typeface="+mn-ea"/>
                <a:cs typeface="+mn-cs"/>
              </a:rPr>
              <a:t>I know some of you fairly well, and there are others here that I don’t know at all. But I know one thing about all of you. You are all sinners. </a:t>
            </a:r>
          </a:p>
          <a:p>
            <a:pPr rtl="0"/>
            <a:endParaRPr lang="en-GB" sz="1200" b="0" i="0" u="none" strike="noStrike" kern="1200" dirty="0" smtClean="0">
              <a:solidFill>
                <a:schemeClr val="tx1"/>
              </a:solidFill>
              <a:effectLst/>
              <a:latin typeface="+mn-lt"/>
              <a:ea typeface="+mn-ea"/>
              <a:cs typeface="+mn-cs"/>
            </a:endParaRPr>
          </a:p>
          <a:p>
            <a:pPr rtl="0"/>
            <a:r>
              <a:rPr lang="en-GB" sz="1200" b="0" i="0" u="none" strike="noStrike" kern="1200" dirty="0" smtClean="0">
                <a:solidFill>
                  <a:schemeClr val="tx1"/>
                </a:solidFill>
                <a:effectLst/>
                <a:latin typeface="+mn-lt"/>
                <a:ea typeface="+mn-ea"/>
                <a:cs typeface="+mn-cs"/>
              </a:rPr>
              <a:t>I know that because I am one too. However much I might like to think of myself as a good person, I don’t have to search too deeply to know that I fall woefully short of God’s standards, and there are times when I can be a pretty scummy individual. </a:t>
            </a:r>
            <a:endParaRPr lang="en-GB" sz="1200" b="0" i="0" u="none" strike="noStrike"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25998FA-5FD7-4F3F-A6FC-A7E27AED092C}" type="slidenum">
              <a:rPr lang="en-GB" smtClean="0"/>
              <a:t>9</a:t>
            </a:fld>
            <a:endParaRPr lang="en-GB"/>
          </a:p>
        </p:txBody>
      </p:sp>
    </p:spTree>
    <p:extLst>
      <p:ext uri="{BB962C8B-B14F-4D97-AF65-F5344CB8AC3E}">
        <p14:creationId xmlns:p14="http://schemas.microsoft.com/office/powerpoint/2010/main" val="4054614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D244CB8-0BEE-446D-8869-52BB05D377ED}" type="datetimeFigureOut">
              <a:rPr lang="en-GB" smtClean="0"/>
              <a:t>02/06/2019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CFE75F-B872-41CD-AD1A-EA8AE825856C}" type="slidenum">
              <a:rPr lang="en-GB" smtClean="0"/>
              <a:t>‹#›</a:t>
            </a:fld>
            <a:endParaRPr lang="en-GB"/>
          </a:p>
        </p:txBody>
      </p:sp>
    </p:spTree>
    <p:extLst>
      <p:ext uri="{BB962C8B-B14F-4D97-AF65-F5344CB8AC3E}">
        <p14:creationId xmlns:p14="http://schemas.microsoft.com/office/powerpoint/2010/main" val="2397492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D244CB8-0BEE-446D-8869-52BB05D377ED}" type="datetimeFigureOut">
              <a:rPr lang="en-GB" smtClean="0"/>
              <a:t>02/06/2019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CFE75F-B872-41CD-AD1A-EA8AE825856C}" type="slidenum">
              <a:rPr lang="en-GB" smtClean="0"/>
              <a:t>‹#›</a:t>
            </a:fld>
            <a:endParaRPr lang="en-GB"/>
          </a:p>
        </p:txBody>
      </p:sp>
    </p:spTree>
    <p:extLst>
      <p:ext uri="{BB962C8B-B14F-4D97-AF65-F5344CB8AC3E}">
        <p14:creationId xmlns:p14="http://schemas.microsoft.com/office/powerpoint/2010/main" val="3439058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D244CB8-0BEE-446D-8869-52BB05D377ED}" type="datetimeFigureOut">
              <a:rPr lang="en-GB" smtClean="0"/>
              <a:t>02/06/2019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CFE75F-B872-41CD-AD1A-EA8AE825856C}" type="slidenum">
              <a:rPr lang="en-GB" smtClean="0"/>
              <a:t>‹#›</a:t>
            </a:fld>
            <a:endParaRPr lang="en-GB"/>
          </a:p>
        </p:txBody>
      </p:sp>
    </p:spTree>
    <p:extLst>
      <p:ext uri="{BB962C8B-B14F-4D97-AF65-F5344CB8AC3E}">
        <p14:creationId xmlns:p14="http://schemas.microsoft.com/office/powerpoint/2010/main" val="2096890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D244CB8-0BEE-446D-8869-52BB05D377ED}" type="datetimeFigureOut">
              <a:rPr lang="en-GB" smtClean="0"/>
              <a:t>02/06/2019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CFE75F-B872-41CD-AD1A-EA8AE825856C}" type="slidenum">
              <a:rPr lang="en-GB" smtClean="0"/>
              <a:t>‹#›</a:t>
            </a:fld>
            <a:endParaRPr lang="en-GB"/>
          </a:p>
        </p:txBody>
      </p:sp>
    </p:spTree>
    <p:extLst>
      <p:ext uri="{BB962C8B-B14F-4D97-AF65-F5344CB8AC3E}">
        <p14:creationId xmlns:p14="http://schemas.microsoft.com/office/powerpoint/2010/main" val="1978694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244CB8-0BEE-446D-8869-52BB05D377ED}" type="datetimeFigureOut">
              <a:rPr lang="en-GB" smtClean="0"/>
              <a:t>02/06/2019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CFE75F-B872-41CD-AD1A-EA8AE825856C}" type="slidenum">
              <a:rPr lang="en-GB" smtClean="0"/>
              <a:t>‹#›</a:t>
            </a:fld>
            <a:endParaRPr lang="en-GB"/>
          </a:p>
        </p:txBody>
      </p:sp>
    </p:spTree>
    <p:extLst>
      <p:ext uri="{BB962C8B-B14F-4D97-AF65-F5344CB8AC3E}">
        <p14:creationId xmlns:p14="http://schemas.microsoft.com/office/powerpoint/2010/main" val="3814646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D244CB8-0BEE-446D-8869-52BB05D377ED}" type="datetimeFigureOut">
              <a:rPr lang="en-GB" smtClean="0"/>
              <a:t>02/06/2019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CFE75F-B872-41CD-AD1A-EA8AE825856C}" type="slidenum">
              <a:rPr lang="en-GB" smtClean="0"/>
              <a:t>‹#›</a:t>
            </a:fld>
            <a:endParaRPr lang="en-GB"/>
          </a:p>
        </p:txBody>
      </p:sp>
    </p:spTree>
    <p:extLst>
      <p:ext uri="{BB962C8B-B14F-4D97-AF65-F5344CB8AC3E}">
        <p14:creationId xmlns:p14="http://schemas.microsoft.com/office/powerpoint/2010/main" val="943853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D244CB8-0BEE-446D-8869-52BB05D377ED}" type="datetimeFigureOut">
              <a:rPr lang="en-GB" smtClean="0"/>
              <a:t>02/06/2019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CFE75F-B872-41CD-AD1A-EA8AE825856C}" type="slidenum">
              <a:rPr lang="en-GB" smtClean="0"/>
              <a:t>‹#›</a:t>
            </a:fld>
            <a:endParaRPr lang="en-GB"/>
          </a:p>
        </p:txBody>
      </p:sp>
    </p:spTree>
    <p:extLst>
      <p:ext uri="{BB962C8B-B14F-4D97-AF65-F5344CB8AC3E}">
        <p14:creationId xmlns:p14="http://schemas.microsoft.com/office/powerpoint/2010/main" val="2985505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D244CB8-0BEE-446D-8869-52BB05D377ED}" type="datetimeFigureOut">
              <a:rPr lang="en-GB" smtClean="0"/>
              <a:t>02/06/2019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CFE75F-B872-41CD-AD1A-EA8AE825856C}" type="slidenum">
              <a:rPr lang="en-GB" smtClean="0"/>
              <a:t>‹#›</a:t>
            </a:fld>
            <a:endParaRPr lang="en-GB"/>
          </a:p>
        </p:txBody>
      </p:sp>
    </p:spTree>
    <p:extLst>
      <p:ext uri="{BB962C8B-B14F-4D97-AF65-F5344CB8AC3E}">
        <p14:creationId xmlns:p14="http://schemas.microsoft.com/office/powerpoint/2010/main" val="2482900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244CB8-0BEE-446D-8869-52BB05D377ED}" type="datetimeFigureOut">
              <a:rPr lang="en-GB" smtClean="0"/>
              <a:t>02/06/2019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CFE75F-B872-41CD-AD1A-EA8AE825856C}" type="slidenum">
              <a:rPr lang="en-GB" smtClean="0"/>
              <a:t>‹#›</a:t>
            </a:fld>
            <a:endParaRPr lang="en-GB"/>
          </a:p>
        </p:txBody>
      </p:sp>
    </p:spTree>
    <p:extLst>
      <p:ext uri="{BB962C8B-B14F-4D97-AF65-F5344CB8AC3E}">
        <p14:creationId xmlns:p14="http://schemas.microsoft.com/office/powerpoint/2010/main" val="4115976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244CB8-0BEE-446D-8869-52BB05D377ED}" type="datetimeFigureOut">
              <a:rPr lang="en-GB" smtClean="0"/>
              <a:t>02/06/2019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CFE75F-B872-41CD-AD1A-EA8AE825856C}" type="slidenum">
              <a:rPr lang="en-GB" smtClean="0"/>
              <a:t>‹#›</a:t>
            </a:fld>
            <a:endParaRPr lang="en-GB"/>
          </a:p>
        </p:txBody>
      </p:sp>
    </p:spTree>
    <p:extLst>
      <p:ext uri="{BB962C8B-B14F-4D97-AF65-F5344CB8AC3E}">
        <p14:creationId xmlns:p14="http://schemas.microsoft.com/office/powerpoint/2010/main" val="131883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244CB8-0BEE-446D-8869-52BB05D377ED}" type="datetimeFigureOut">
              <a:rPr lang="en-GB" smtClean="0"/>
              <a:t>02/06/2019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CFE75F-B872-41CD-AD1A-EA8AE825856C}" type="slidenum">
              <a:rPr lang="en-GB" smtClean="0"/>
              <a:t>‹#›</a:t>
            </a:fld>
            <a:endParaRPr lang="en-GB"/>
          </a:p>
        </p:txBody>
      </p:sp>
    </p:spTree>
    <p:extLst>
      <p:ext uri="{BB962C8B-B14F-4D97-AF65-F5344CB8AC3E}">
        <p14:creationId xmlns:p14="http://schemas.microsoft.com/office/powerpoint/2010/main" val="2376147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244CB8-0BEE-446D-8869-52BB05D377ED}" type="datetimeFigureOut">
              <a:rPr lang="en-GB" smtClean="0"/>
              <a:t>02/06/2019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CFE75F-B872-41CD-AD1A-EA8AE825856C}" type="slidenum">
              <a:rPr lang="en-GB" smtClean="0"/>
              <a:t>‹#›</a:t>
            </a:fld>
            <a:endParaRPr lang="en-GB"/>
          </a:p>
        </p:txBody>
      </p:sp>
    </p:spTree>
    <p:extLst>
      <p:ext uri="{BB962C8B-B14F-4D97-AF65-F5344CB8AC3E}">
        <p14:creationId xmlns:p14="http://schemas.microsoft.com/office/powerpoint/2010/main" val="824367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99792" y="131834"/>
            <a:ext cx="3744416" cy="6594332"/>
          </a:xfrm>
          <a:prstGeom prst="rect">
            <a:avLst/>
          </a:prstGeom>
        </p:spPr>
      </p:pic>
    </p:spTree>
    <p:extLst>
      <p:ext uri="{BB962C8B-B14F-4D97-AF65-F5344CB8AC3E}">
        <p14:creationId xmlns:p14="http://schemas.microsoft.com/office/powerpoint/2010/main" val="933640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1E066C"/>
            </a:gs>
            <a:gs pos="50000">
              <a:srgbClr val="250783"/>
            </a:gs>
            <a:gs pos="100000">
              <a:srgbClr val="160450"/>
            </a:gs>
          </a:gsLst>
          <a:lin ang="5400000" scaled="0"/>
        </a:gradFill>
        <a:effectLst/>
      </p:bgPr>
    </p:bg>
    <p:spTree>
      <p:nvGrpSpPr>
        <p:cNvPr id="1" name=""/>
        <p:cNvGrpSpPr/>
        <p:nvPr/>
      </p:nvGrpSpPr>
      <p:grpSpPr>
        <a:xfrm>
          <a:off x="0" y="0"/>
          <a:ext cx="0" cy="0"/>
          <a:chOff x="0" y="0"/>
          <a:chExt cx="0" cy="0"/>
        </a:xfrm>
      </p:grpSpPr>
      <p:sp>
        <p:nvSpPr>
          <p:cNvPr id="2" name="TextBox 1"/>
          <p:cNvSpPr txBox="1"/>
          <p:nvPr/>
        </p:nvSpPr>
        <p:spPr>
          <a:xfrm>
            <a:off x="179512" y="188640"/>
            <a:ext cx="9001000" cy="2062103"/>
          </a:xfrm>
          <a:prstGeom prst="rect">
            <a:avLst/>
          </a:prstGeom>
          <a:noFill/>
        </p:spPr>
        <p:txBody>
          <a:bodyPr wrap="square" rtlCol="0">
            <a:spAutoFit/>
          </a:bodyPr>
          <a:lstStyle/>
          <a:p>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
            </a:r>
            <a:b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br>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a:r>
            <a:b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br>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p:txBody>
      </p:sp>
      <p:sp>
        <p:nvSpPr>
          <p:cNvPr id="5" name="TextBox 4"/>
          <p:cNvSpPr txBox="1"/>
          <p:nvPr/>
        </p:nvSpPr>
        <p:spPr>
          <a:xfrm>
            <a:off x="179512" y="256564"/>
            <a:ext cx="9001000" cy="5262979"/>
          </a:xfrm>
          <a:prstGeom prst="rect">
            <a:avLst/>
          </a:prstGeom>
          <a:noFill/>
        </p:spPr>
        <p:txBody>
          <a:bodyPr wrap="square" rtlCol="0">
            <a:spAutoFit/>
          </a:bodyPr>
          <a:lstStyle/>
          <a:p>
            <a:r>
              <a:rPr lang="en-GB" sz="48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all have sinned and fall short of the glory of God”					</a:t>
            </a:r>
            <a:r>
              <a:rPr lang="en-GB" sz="36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a:t>
            </a:r>
            <a:r>
              <a:rPr lang="en-GB" sz="36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Romans 3:23</a:t>
            </a:r>
            <a:endParaRPr lang="en-GB" sz="36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endParaRPr lang="en-GB" sz="36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endParaRPr lang="en-GB" sz="36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endParaRPr lang="en-GB" sz="36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r>
              <a:rPr lang="en-GB" sz="48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“…the wages of sin is death” 	</a:t>
            </a:r>
          </a:p>
          <a:p>
            <a:r>
              <a:rPr lang="en-GB" sz="36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	</a:t>
            </a:r>
            <a:r>
              <a:rPr lang="en-GB" sz="36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a:t>
            </a:r>
            <a:r>
              <a:rPr lang="en-GB" sz="36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Romans 6:23a</a:t>
            </a:r>
          </a:p>
        </p:txBody>
      </p:sp>
    </p:spTree>
    <p:extLst>
      <p:ext uri="{BB962C8B-B14F-4D97-AF65-F5344CB8AC3E}">
        <p14:creationId xmlns:p14="http://schemas.microsoft.com/office/powerpoint/2010/main" val="4248512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Effect transition="in" filter="fade">
                                      <p:cBhvr>
                                        <p:cTn id="7" dur="1000"/>
                                        <p:tgtEl>
                                          <p:spTgt spid="5">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5" end="5"/>
                                            </p:txEl>
                                          </p:spTgt>
                                        </p:tgtEl>
                                        <p:attrNameLst>
                                          <p:attrName>style.visibility</p:attrName>
                                        </p:attrNameLst>
                                      </p:cBhvr>
                                      <p:to>
                                        <p:strVal val="visible"/>
                                      </p:to>
                                    </p:set>
                                    <p:animEffect transition="in" filter="fade">
                                      <p:cBhvr>
                                        <p:cTn id="10" dur="1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1E066C"/>
            </a:gs>
            <a:gs pos="50000">
              <a:srgbClr val="250783"/>
            </a:gs>
            <a:gs pos="100000">
              <a:srgbClr val="160450"/>
            </a:gs>
          </a:gsLst>
          <a:lin ang="5400000" scaled="0"/>
        </a:gradFill>
        <a:effectLst/>
      </p:bgPr>
    </p:bg>
    <p:spTree>
      <p:nvGrpSpPr>
        <p:cNvPr id="1" name=""/>
        <p:cNvGrpSpPr/>
        <p:nvPr/>
      </p:nvGrpSpPr>
      <p:grpSpPr>
        <a:xfrm>
          <a:off x="0" y="0"/>
          <a:ext cx="0" cy="0"/>
          <a:chOff x="0" y="0"/>
          <a:chExt cx="0" cy="0"/>
        </a:xfrm>
      </p:grpSpPr>
      <p:sp>
        <p:nvSpPr>
          <p:cNvPr id="2" name="TextBox 1"/>
          <p:cNvSpPr txBox="1"/>
          <p:nvPr/>
        </p:nvSpPr>
        <p:spPr>
          <a:xfrm>
            <a:off x="179512" y="188640"/>
            <a:ext cx="9001000" cy="2062103"/>
          </a:xfrm>
          <a:prstGeom prst="rect">
            <a:avLst/>
          </a:prstGeom>
          <a:noFill/>
        </p:spPr>
        <p:txBody>
          <a:bodyPr wrap="square" rtlCol="0">
            <a:spAutoFit/>
          </a:bodyPr>
          <a:lstStyle/>
          <a:p>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
            </a:r>
            <a:b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br>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a:r>
            <a:b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br>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p:txBody>
      </p:sp>
      <p:sp>
        <p:nvSpPr>
          <p:cNvPr id="5" name="TextBox 4"/>
          <p:cNvSpPr txBox="1"/>
          <p:nvPr/>
        </p:nvSpPr>
        <p:spPr>
          <a:xfrm>
            <a:off x="179512" y="256564"/>
            <a:ext cx="9001000" cy="7417415"/>
          </a:xfrm>
          <a:prstGeom prst="rect">
            <a:avLst/>
          </a:prstGeom>
          <a:noFill/>
        </p:spPr>
        <p:txBody>
          <a:bodyPr wrap="square" rtlCol="0">
            <a:spAutoFit/>
          </a:bodyPr>
          <a:lstStyle/>
          <a:p>
            <a:r>
              <a:rPr lang="en-GB" sz="40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 if anybody does sin, we have an advocate with the Father – Jesus Christ, the Righteous One.		</a:t>
            </a:r>
            <a:r>
              <a:rPr lang="en-GB" sz="3600" dirty="0">
                <a:solidFill>
                  <a:schemeClr val="bg1"/>
                </a:solidFill>
                <a:latin typeface="Franklin Gothic Book" panose="020B0503020102020204" pitchFamily="34" charset="0"/>
                <a:ea typeface="Tahoma" panose="020B0604030504040204" pitchFamily="34" charset="0"/>
                <a:cs typeface="Tahoma" panose="020B0604030504040204" pitchFamily="34" charset="0"/>
              </a:rPr>
              <a:t>1 John 2:1b</a:t>
            </a:r>
            <a:endParaRPr lang="en-GB" sz="4000" dirty="0">
              <a:solidFill>
                <a:schemeClr val="bg1"/>
              </a:solidFill>
              <a:latin typeface="Franklin Gothic Book" panose="020B0503020102020204" pitchFamily="34" charset="0"/>
              <a:ea typeface="Tahoma" panose="020B0604030504040204" pitchFamily="34" charset="0"/>
              <a:cs typeface="Tahoma" panose="020B0604030504040204" pitchFamily="34" charset="0"/>
            </a:endParaRPr>
          </a:p>
          <a:p>
            <a:endParaRPr lang="en-GB" sz="40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r>
              <a:rPr lang="en-GB" sz="40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a:t>
            </a:r>
            <a:r>
              <a:rPr lang="en-GB" sz="40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If we claim to be without sin, we deceive ourselves and the truth is not in us.” but “If we confess our sins, he is faithful and just and will forgive us our sins and purify us from all unrighteousness</a:t>
            </a:r>
            <a:r>
              <a:rPr lang="en-GB" sz="40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a:t>
            </a:r>
            <a:endParaRPr lang="en-GB" sz="40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r>
              <a:rPr lang="en-GB" sz="40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a:t>
            </a:r>
            <a:r>
              <a:rPr lang="en-GB" sz="48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a:t>
            </a:r>
            <a:r>
              <a:rPr lang="en-GB" sz="36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a:t>
            </a:r>
            <a:r>
              <a:rPr lang="en-GB" sz="36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1 John 1:8-9</a:t>
            </a:r>
            <a:endParaRPr lang="en-GB" sz="36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endParaRPr lang="en-GB" sz="3600" dirty="0">
              <a:solidFill>
                <a:schemeClr val="bg1"/>
              </a:solidFill>
              <a:latin typeface="Franklin Gothic Book" panose="020B0503020102020204" pitchFamily="34" charset="0"/>
              <a:ea typeface="Tahoma" panose="020B0604030504040204" pitchFamily="34" charset="0"/>
              <a:cs typeface="Tahoma" panose="020B0604030504040204" pitchFamily="34" charset="0"/>
            </a:endParaRPr>
          </a:p>
          <a:p>
            <a:endParaRPr lang="en-GB" sz="32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891357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1000"/>
                                        <p:tgtEl>
                                          <p:spTgt spid="5">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3" end="3"/>
                                            </p:txEl>
                                          </p:spTgt>
                                        </p:tgtEl>
                                        <p:attrNameLst>
                                          <p:attrName>style.visibility</p:attrName>
                                        </p:attrNameLst>
                                      </p:cBhvr>
                                      <p:to>
                                        <p:strVal val="visible"/>
                                      </p:to>
                                    </p:set>
                                    <p:animEffect transition="in" filter="fade">
                                      <p:cBhvr>
                                        <p:cTn id="10" dur="1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1E066C"/>
            </a:gs>
            <a:gs pos="50000">
              <a:srgbClr val="250783"/>
            </a:gs>
            <a:gs pos="100000">
              <a:srgbClr val="160450"/>
            </a:gs>
          </a:gsLst>
          <a:lin ang="5400000" scaled="0"/>
        </a:gradFill>
        <a:effectLst/>
      </p:bgPr>
    </p:bg>
    <p:spTree>
      <p:nvGrpSpPr>
        <p:cNvPr id="1" name=""/>
        <p:cNvGrpSpPr/>
        <p:nvPr/>
      </p:nvGrpSpPr>
      <p:grpSpPr>
        <a:xfrm>
          <a:off x="0" y="0"/>
          <a:ext cx="0" cy="0"/>
          <a:chOff x="0" y="0"/>
          <a:chExt cx="0" cy="0"/>
        </a:xfrm>
      </p:grpSpPr>
      <p:sp>
        <p:nvSpPr>
          <p:cNvPr id="2" name="TextBox 1"/>
          <p:cNvSpPr txBox="1"/>
          <p:nvPr/>
        </p:nvSpPr>
        <p:spPr>
          <a:xfrm>
            <a:off x="179512" y="188640"/>
            <a:ext cx="9001000" cy="2062103"/>
          </a:xfrm>
          <a:prstGeom prst="rect">
            <a:avLst/>
          </a:prstGeom>
          <a:noFill/>
        </p:spPr>
        <p:txBody>
          <a:bodyPr wrap="square" rtlCol="0">
            <a:spAutoFit/>
          </a:bodyPr>
          <a:lstStyle/>
          <a:p>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
            </a:r>
            <a:b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br>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a:r>
            <a:b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br>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p:txBody>
      </p:sp>
      <p:sp>
        <p:nvSpPr>
          <p:cNvPr id="5" name="TextBox 4"/>
          <p:cNvSpPr txBox="1"/>
          <p:nvPr/>
        </p:nvSpPr>
        <p:spPr>
          <a:xfrm>
            <a:off x="179512" y="256564"/>
            <a:ext cx="9001000" cy="5970865"/>
          </a:xfrm>
          <a:prstGeom prst="rect">
            <a:avLst/>
          </a:prstGeom>
          <a:noFill/>
        </p:spPr>
        <p:txBody>
          <a:bodyPr wrap="square" rtlCol="0">
            <a:spAutoFit/>
          </a:bodyPr>
          <a:lstStyle/>
          <a:p>
            <a:pPr marL="514350" indent="-514350">
              <a:spcBef>
                <a:spcPts val="1800"/>
              </a:spcBef>
              <a:buFont typeface="+mj-lt"/>
              <a:buAutoNum type="arabicPeriod"/>
            </a:pPr>
            <a:r>
              <a:rPr lang="en-GB" sz="44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Jesus has ascended into heaven</a:t>
            </a:r>
            <a:r>
              <a:rPr lang="en-GB" sz="44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
            </a:r>
            <a:br>
              <a:rPr lang="en-GB" sz="44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br>
            <a:r>
              <a:rPr lang="en-GB" sz="4400" dirty="0">
                <a:solidFill>
                  <a:schemeClr val="bg1"/>
                </a:solidFill>
                <a:latin typeface="Franklin Gothic Book" panose="020B0503020102020204" pitchFamily="34" charset="0"/>
                <a:ea typeface="Tahoma" panose="020B0604030504040204" pitchFamily="34" charset="0"/>
                <a:cs typeface="Tahoma" panose="020B0604030504040204" pitchFamily="34" charset="0"/>
              </a:rPr>
              <a:t>–</a:t>
            </a:r>
            <a:r>
              <a:rPr lang="en-GB" sz="44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 and sent us his Holy Spirit</a:t>
            </a:r>
          </a:p>
          <a:p>
            <a:pPr marL="514350" indent="-514350">
              <a:spcBef>
                <a:spcPts val="1800"/>
              </a:spcBef>
              <a:buFont typeface="+mj-lt"/>
              <a:buAutoNum type="arabicPeriod"/>
            </a:pPr>
            <a:r>
              <a:rPr lang="en-GB" sz="44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Jesus is seated at the right hand of the Father</a:t>
            </a:r>
            <a:br>
              <a:rPr lang="en-GB" sz="44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br>
            <a:r>
              <a:rPr lang="en-GB" sz="4400" dirty="0">
                <a:solidFill>
                  <a:schemeClr val="bg1"/>
                </a:solidFill>
                <a:latin typeface="Franklin Gothic Book" panose="020B0503020102020204" pitchFamily="34" charset="0"/>
                <a:ea typeface="Tahoma" panose="020B0604030504040204" pitchFamily="34" charset="0"/>
                <a:cs typeface="Tahoma" panose="020B0604030504040204" pitchFamily="34" charset="0"/>
              </a:rPr>
              <a:t>–</a:t>
            </a:r>
            <a:r>
              <a:rPr lang="en-GB" sz="44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 and intercedes for us</a:t>
            </a:r>
          </a:p>
          <a:p>
            <a:pPr marL="514350" indent="-514350">
              <a:spcBef>
                <a:spcPts val="1800"/>
              </a:spcBef>
              <a:buFont typeface="+mj-lt"/>
              <a:buAutoNum type="arabicPeriod"/>
            </a:pPr>
            <a:r>
              <a:rPr lang="en-GB" sz="44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Jesus shall come again to judge the living and the dead </a:t>
            </a:r>
            <a:br>
              <a:rPr lang="en-GB" sz="44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br>
            <a:r>
              <a:rPr lang="en-GB" sz="44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 and is our only hope for acquittal</a:t>
            </a:r>
          </a:p>
        </p:txBody>
      </p:sp>
    </p:spTree>
    <p:extLst>
      <p:ext uri="{BB962C8B-B14F-4D97-AF65-F5344CB8AC3E}">
        <p14:creationId xmlns:p14="http://schemas.microsoft.com/office/powerpoint/2010/main" val="29143535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1E066C"/>
            </a:gs>
            <a:gs pos="50000">
              <a:srgbClr val="250783"/>
            </a:gs>
            <a:gs pos="100000">
              <a:srgbClr val="160450"/>
            </a:gs>
          </a:gsLst>
          <a:lin ang="5400000" scaled="0"/>
        </a:gradFill>
        <a:effectLst/>
      </p:bgPr>
    </p:bg>
    <p:spTree>
      <p:nvGrpSpPr>
        <p:cNvPr id="1" name=""/>
        <p:cNvGrpSpPr/>
        <p:nvPr/>
      </p:nvGrpSpPr>
      <p:grpSpPr>
        <a:xfrm>
          <a:off x="0" y="0"/>
          <a:ext cx="0" cy="0"/>
          <a:chOff x="0" y="0"/>
          <a:chExt cx="0" cy="0"/>
        </a:xfrm>
      </p:grpSpPr>
      <p:sp>
        <p:nvSpPr>
          <p:cNvPr id="2" name="TextBox 1"/>
          <p:cNvSpPr txBox="1"/>
          <p:nvPr/>
        </p:nvSpPr>
        <p:spPr>
          <a:xfrm>
            <a:off x="251520" y="188640"/>
            <a:ext cx="9001000" cy="7417415"/>
          </a:xfrm>
          <a:prstGeom prst="rect">
            <a:avLst/>
          </a:prstGeom>
          <a:noFill/>
        </p:spPr>
        <p:txBody>
          <a:bodyPr wrap="square" rtlCol="0">
            <a:spAutoFit/>
          </a:bodyPr>
          <a:lstStyle/>
          <a:p>
            <a:r>
              <a:rPr lang="en-GB" sz="2800" dirty="0">
                <a:solidFill>
                  <a:schemeClr val="bg1"/>
                </a:solidFill>
                <a:latin typeface="Franklin Gothic Book" panose="020B0503020102020204" pitchFamily="34" charset="0"/>
                <a:ea typeface="Tahoma" panose="020B0604030504040204" pitchFamily="34" charset="0"/>
                <a:cs typeface="Tahoma" panose="020B0604030504040204" pitchFamily="34" charset="0"/>
              </a:rPr>
              <a:t>I believe in God, the Father almighty,</a:t>
            </a:r>
          </a:p>
          <a:p>
            <a:r>
              <a:rPr lang="en-GB" sz="2800" dirty="0">
                <a:solidFill>
                  <a:schemeClr val="bg1"/>
                </a:solidFill>
                <a:latin typeface="Franklin Gothic Book" panose="020B0503020102020204" pitchFamily="34" charset="0"/>
                <a:ea typeface="Tahoma" panose="020B0604030504040204" pitchFamily="34" charset="0"/>
                <a:cs typeface="Tahoma" panose="020B0604030504040204" pitchFamily="34" charset="0"/>
              </a:rPr>
              <a:t>Creator of heaven and earth.</a:t>
            </a:r>
          </a:p>
          <a:p>
            <a:r>
              <a:rPr lang="en-GB" sz="2800" dirty="0">
                <a:solidFill>
                  <a:schemeClr val="bg1"/>
                </a:solidFill>
                <a:latin typeface="Franklin Gothic Book" panose="020B0503020102020204" pitchFamily="34" charset="0"/>
                <a:ea typeface="Tahoma" panose="020B0604030504040204" pitchFamily="34" charset="0"/>
                <a:cs typeface="Tahoma" panose="020B0604030504040204" pitchFamily="34" charset="0"/>
              </a:rPr>
              <a:t>I believe in Jesus Christ, his only Son, our Lord.</a:t>
            </a:r>
          </a:p>
          <a:p>
            <a:r>
              <a:rPr lang="en-GB" sz="2800" dirty="0">
                <a:solidFill>
                  <a:schemeClr val="bg1"/>
                </a:solidFill>
                <a:latin typeface="Franklin Gothic Book" panose="020B0503020102020204" pitchFamily="34" charset="0"/>
                <a:ea typeface="Tahoma" panose="020B0604030504040204" pitchFamily="34" charset="0"/>
                <a:cs typeface="Tahoma" panose="020B0604030504040204" pitchFamily="34" charset="0"/>
              </a:rPr>
              <a:t>He was conceived by the Holy Spirit, </a:t>
            </a:r>
            <a:r>
              <a:rPr lang="en-GB" sz="28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
            </a:r>
            <a:br>
              <a:rPr lang="en-GB" sz="28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br>
            <a:r>
              <a:rPr lang="en-GB" sz="28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and </a:t>
            </a:r>
            <a:r>
              <a:rPr lang="en-GB" sz="2800" dirty="0">
                <a:solidFill>
                  <a:schemeClr val="bg1"/>
                </a:solidFill>
                <a:latin typeface="Franklin Gothic Book" panose="020B0503020102020204" pitchFamily="34" charset="0"/>
                <a:ea typeface="Tahoma" panose="020B0604030504040204" pitchFamily="34" charset="0"/>
                <a:cs typeface="Tahoma" panose="020B0604030504040204" pitchFamily="34" charset="0"/>
              </a:rPr>
              <a:t>born of the Virgin Mary.</a:t>
            </a:r>
          </a:p>
          <a:p>
            <a:r>
              <a:rPr lang="en-GB" sz="2800" dirty="0">
                <a:solidFill>
                  <a:schemeClr val="bg1"/>
                </a:solidFill>
                <a:latin typeface="Franklin Gothic Book" panose="020B0503020102020204" pitchFamily="34" charset="0"/>
                <a:ea typeface="Tahoma" panose="020B0604030504040204" pitchFamily="34" charset="0"/>
                <a:cs typeface="Tahoma" panose="020B0604030504040204" pitchFamily="34" charset="0"/>
              </a:rPr>
              <a:t>He suffered under Pontius </a:t>
            </a:r>
            <a:r>
              <a:rPr lang="en-GB" sz="28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Pilate, </a:t>
            </a:r>
            <a:br>
              <a:rPr lang="en-GB" sz="28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br>
            <a:r>
              <a:rPr lang="en-GB" sz="28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was </a:t>
            </a:r>
            <a:r>
              <a:rPr lang="en-GB" sz="2800" dirty="0">
                <a:solidFill>
                  <a:schemeClr val="bg1"/>
                </a:solidFill>
                <a:latin typeface="Franklin Gothic Book" panose="020B0503020102020204" pitchFamily="34" charset="0"/>
                <a:ea typeface="Tahoma" panose="020B0604030504040204" pitchFamily="34" charset="0"/>
                <a:cs typeface="Tahoma" panose="020B0604030504040204" pitchFamily="34" charset="0"/>
              </a:rPr>
              <a:t>crucified, died, and was buried.</a:t>
            </a:r>
          </a:p>
          <a:p>
            <a:r>
              <a:rPr lang="en-GB" sz="2800" dirty="0">
                <a:solidFill>
                  <a:schemeClr val="bg1"/>
                </a:solidFill>
                <a:latin typeface="Franklin Gothic Book" panose="020B0503020102020204" pitchFamily="34" charset="0"/>
                <a:ea typeface="Tahoma" panose="020B0604030504040204" pitchFamily="34" charset="0"/>
                <a:cs typeface="Tahoma" panose="020B0604030504040204" pitchFamily="34" charset="0"/>
              </a:rPr>
              <a:t>He descended to the dead</a:t>
            </a:r>
            <a:r>
              <a:rPr lang="en-GB" sz="28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 On </a:t>
            </a:r>
            <a:r>
              <a:rPr lang="en-GB" sz="2800" dirty="0">
                <a:solidFill>
                  <a:schemeClr val="bg1"/>
                </a:solidFill>
                <a:latin typeface="Franklin Gothic Book" panose="020B0503020102020204" pitchFamily="34" charset="0"/>
                <a:ea typeface="Tahoma" panose="020B0604030504040204" pitchFamily="34" charset="0"/>
                <a:cs typeface="Tahoma" panose="020B0604030504040204" pitchFamily="34" charset="0"/>
              </a:rPr>
              <a:t>the third day he rose again.</a:t>
            </a:r>
          </a:p>
          <a:p>
            <a:r>
              <a:rPr lang="en-GB" sz="2800" b="1"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He ascended into heaven,</a:t>
            </a:r>
          </a:p>
          <a:p>
            <a:r>
              <a:rPr lang="en-GB" sz="2800" b="1"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and is seated at the right hand of the Father.</a:t>
            </a:r>
          </a:p>
          <a:p>
            <a:r>
              <a:rPr lang="en-GB" sz="2800" b="1"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He will come again to judge the living and the dead.</a:t>
            </a:r>
          </a:p>
          <a:p>
            <a:r>
              <a:rPr lang="en-GB" sz="2800" dirty="0">
                <a:solidFill>
                  <a:schemeClr val="bg1"/>
                </a:solidFill>
                <a:latin typeface="Franklin Gothic Book" panose="020B0503020102020204" pitchFamily="34" charset="0"/>
                <a:ea typeface="Tahoma" panose="020B0604030504040204" pitchFamily="34" charset="0"/>
                <a:cs typeface="Tahoma" panose="020B0604030504040204" pitchFamily="34" charset="0"/>
              </a:rPr>
              <a:t>I believe in the Holy Spirit</a:t>
            </a:r>
            <a:r>
              <a:rPr lang="en-GB" sz="28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 the </a:t>
            </a:r>
            <a:r>
              <a:rPr lang="en-GB" sz="2800" dirty="0">
                <a:solidFill>
                  <a:schemeClr val="bg1"/>
                </a:solidFill>
                <a:latin typeface="Franklin Gothic Book" panose="020B0503020102020204" pitchFamily="34" charset="0"/>
                <a:ea typeface="Tahoma" panose="020B0604030504040204" pitchFamily="34" charset="0"/>
                <a:cs typeface="Tahoma" panose="020B0604030504040204" pitchFamily="34" charset="0"/>
              </a:rPr>
              <a:t>holy catholic Church,</a:t>
            </a:r>
          </a:p>
          <a:p>
            <a:r>
              <a:rPr lang="en-GB" sz="2800" dirty="0">
                <a:solidFill>
                  <a:schemeClr val="bg1"/>
                </a:solidFill>
                <a:latin typeface="Franklin Gothic Book" panose="020B0503020102020204" pitchFamily="34" charset="0"/>
                <a:ea typeface="Tahoma" panose="020B0604030504040204" pitchFamily="34" charset="0"/>
                <a:cs typeface="Tahoma" panose="020B0604030504040204" pitchFamily="34" charset="0"/>
              </a:rPr>
              <a:t>the communion of saints</a:t>
            </a:r>
            <a:r>
              <a:rPr lang="en-GB" sz="28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 the </a:t>
            </a:r>
            <a:r>
              <a:rPr lang="en-GB" sz="2800" dirty="0">
                <a:solidFill>
                  <a:schemeClr val="bg1"/>
                </a:solidFill>
                <a:latin typeface="Franklin Gothic Book" panose="020B0503020102020204" pitchFamily="34" charset="0"/>
                <a:ea typeface="Tahoma" panose="020B0604030504040204" pitchFamily="34" charset="0"/>
                <a:cs typeface="Tahoma" panose="020B0604030504040204" pitchFamily="34" charset="0"/>
              </a:rPr>
              <a:t>forgiveness of sins,</a:t>
            </a:r>
          </a:p>
          <a:p>
            <a:r>
              <a:rPr lang="en-GB" sz="2800" dirty="0">
                <a:solidFill>
                  <a:schemeClr val="bg1"/>
                </a:solidFill>
                <a:latin typeface="Franklin Gothic Book" panose="020B0503020102020204" pitchFamily="34" charset="0"/>
                <a:ea typeface="Tahoma" panose="020B0604030504040204" pitchFamily="34" charset="0"/>
                <a:cs typeface="Tahoma" panose="020B0604030504040204" pitchFamily="34" charset="0"/>
              </a:rPr>
              <a:t>the resurrection of the </a:t>
            </a:r>
            <a:r>
              <a:rPr lang="en-GB" sz="28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body, and </a:t>
            </a:r>
            <a:r>
              <a:rPr lang="en-GB" sz="2800" dirty="0">
                <a:solidFill>
                  <a:schemeClr val="bg1"/>
                </a:solidFill>
                <a:latin typeface="Franklin Gothic Book" panose="020B0503020102020204" pitchFamily="34" charset="0"/>
                <a:ea typeface="Tahoma" panose="020B0604030504040204" pitchFamily="34" charset="0"/>
                <a:cs typeface="Tahoma" panose="020B0604030504040204" pitchFamily="34" charset="0"/>
              </a:rPr>
              <a:t>the life everlasting. </a:t>
            </a:r>
            <a:endParaRPr lang="en-GB" sz="28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endParaRPr>
          </a:p>
          <a:p>
            <a:r>
              <a:rPr lang="en-GB" sz="28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Amen</a:t>
            </a:r>
            <a:r>
              <a:rPr lang="en-GB" sz="2800" dirty="0">
                <a:solidFill>
                  <a:schemeClr val="bg1"/>
                </a:solidFill>
                <a:latin typeface="Franklin Gothic Book" panose="020B0503020102020204" pitchFamily="34" charset="0"/>
                <a:ea typeface="Tahoma" panose="020B0604030504040204" pitchFamily="34" charset="0"/>
                <a:cs typeface="Tahoma" panose="020B0604030504040204" pitchFamily="34" charset="0"/>
              </a:rPr>
              <a:t>.</a:t>
            </a:r>
          </a:p>
          <a:p>
            <a:r>
              <a:rPr lang="en-GB" sz="28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
            </a:r>
            <a:br>
              <a:rPr lang="en-GB" sz="28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br>
            <a:endParaRPr lang="en-GB" sz="28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6389851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1E066C"/>
            </a:gs>
            <a:gs pos="50000">
              <a:srgbClr val="250783"/>
            </a:gs>
            <a:gs pos="100000">
              <a:srgbClr val="160450"/>
            </a:gs>
          </a:gsLst>
          <a:lin ang="5400000" scaled="0"/>
        </a:gradFill>
        <a:effectLst/>
      </p:bgPr>
    </p:bg>
    <p:spTree>
      <p:nvGrpSpPr>
        <p:cNvPr id="1" name=""/>
        <p:cNvGrpSpPr/>
        <p:nvPr/>
      </p:nvGrpSpPr>
      <p:grpSpPr>
        <a:xfrm>
          <a:off x="0" y="0"/>
          <a:ext cx="0" cy="0"/>
          <a:chOff x="0" y="0"/>
          <a:chExt cx="0" cy="0"/>
        </a:xfrm>
      </p:grpSpPr>
      <p:sp>
        <p:nvSpPr>
          <p:cNvPr id="2" name="TextBox 1"/>
          <p:cNvSpPr txBox="1"/>
          <p:nvPr/>
        </p:nvSpPr>
        <p:spPr>
          <a:xfrm>
            <a:off x="179512" y="188640"/>
            <a:ext cx="9001000" cy="8463855"/>
          </a:xfrm>
          <a:prstGeom prst="rect">
            <a:avLst/>
          </a:prstGeom>
          <a:noFill/>
        </p:spPr>
        <p:txBody>
          <a:bodyPr wrap="square" rtlCol="0">
            <a:spAutoFit/>
          </a:bodyPr>
          <a:lstStyle/>
          <a:p>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[Jesus] being in very nature God, </a:t>
            </a:r>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did </a:t>
            </a:r>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not consider equality with God </a:t>
            </a:r>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something </a:t>
            </a:r>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to be used to his own advantage</a:t>
            </a:r>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rather</a:t>
            </a:r>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 he made himself </a:t>
            </a:r>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nothing  </a:t>
            </a:r>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by taking the very nature of a servant</a:t>
            </a:r>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being </a:t>
            </a:r>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made in human </a:t>
            </a:r>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likeness. And </a:t>
            </a:r>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being found in appearance as a man</a:t>
            </a:r>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he </a:t>
            </a:r>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humbled </a:t>
            </a:r>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himself </a:t>
            </a:r>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by becoming obedient to death </a:t>
            </a:r>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a:t>
            </a:r>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even death on a cross</a:t>
            </a:r>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a:t>
            </a:r>
          </a:p>
          <a:p>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Therefore </a:t>
            </a:r>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God exalted him to the highest </a:t>
            </a:r>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place and </a:t>
            </a:r>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gave him the name that is above every name</a:t>
            </a:r>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that </a:t>
            </a:r>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at the name of Jesus every knee should bow</a:t>
            </a:r>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in </a:t>
            </a:r>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heaven and on earth and under the </a:t>
            </a:r>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earth, and </a:t>
            </a:r>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every tongue acknowledge that Jesus Christ is Lord</a:t>
            </a:r>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a:t>
            </a:r>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 to the glory of God the Father.</a:t>
            </a:r>
          </a:p>
          <a:p>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
            </a:r>
            <a:b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br>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a:r>
            <a:b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br>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p:txBody>
      </p:sp>
      <p:sp>
        <p:nvSpPr>
          <p:cNvPr id="3" name="TextBox 2"/>
          <p:cNvSpPr txBox="1"/>
          <p:nvPr/>
        </p:nvSpPr>
        <p:spPr>
          <a:xfrm>
            <a:off x="6574926" y="3244334"/>
            <a:ext cx="2382383" cy="461665"/>
          </a:xfrm>
          <a:prstGeom prst="rect">
            <a:avLst/>
          </a:prstGeom>
          <a:noFill/>
        </p:spPr>
        <p:txBody>
          <a:bodyPr wrap="none" rtlCol="0">
            <a:spAutoFit/>
          </a:bodyPr>
          <a:lstStyle/>
          <a:p>
            <a:r>
              <a:rPr lang="en-GB" sz="2400" dirty="0" smtClean="0">
                <a:solidFill>
                  <a:schemeClr val="bg1"/>
                </a:solidFill>
                <a:latin typeface="Franklin Gothic Book" panose="020B0503020102020204" pitchFamily="34" charset="0"/>
              </a:rPr>
              <a:t>Philippians 2:5-8</a:t>
            </a:r>
            <a:endParaRPr lang="en-GB" sz="2400" dirty="0">
              <a:solidFill>
                <a:schemeClr val="bg1"/>
              </a:solidFill>
              <a:latin typeface="Franklin Gothic Book" panose="020B0503020102020204" pitchFamily="34" charset="0"/>
            </a:endParaRPr>
          </a:p>
        </p:txBody>
      </p:sp>
      <p:sp>
        <p:nvSpPr>
          <p:cNvPr id="4" name="TextBox 3"/>
          <p:cNvSpPr txBox="1"/>
          <p:nvPr/>
        </p:nvSpPr>
        <p:spPr>
          <a:xfrm>
            <a:off x="6478552" y="6207695"/>
            <a:ext cx="2557944" cy="461665"/>
          </a:xfrm>
          <a:prstGeom prst="rect">
            <a:avLst/>
          </a:prstGeom>
          <a:noFill/>
        </p:spPr>
        <p:txBody>
          <a:bodyPr wrap="none" rtlCol="0">
            <a:spAutoFit/>
          </a:bodyPr>
          <a:lstStyle/>
          <a:p>
            <a:r>
              <a:rPr lang="en-GB" sz="2400" dirty="0" smtClean="0">
                <a:solidFill>
                  <a:schemeClr val="bg1"/>
                </a:solidFill>
                <a:latin typeface="Franklin Gothic Book" panose="020B0503020102020204" pitchFamily="34" charset="0"/>
              </a:rPr>
              <a:t>Philippians 2:5-11</a:t>
            </a:r>
            <a:endParaRPr lang="en-GB" sz="2400" dirty="0">
              <a:solidFill>
                <a:schemeClr val="bg1"/>
              </a:solidFill>
              <a:latin typeface="Franklin Gothic Book" panose="020B0503020102020204" pitchFamily="34" charset="0"/>
            </a:endParaRPr>
          </a:p>
        </p:txBody>
      </p:sp>
    </p:spTree>
    <p:extLst>
      <p:ext uri="{BB962C8B-B14F-4D97-AF65-F5344CB8AC3E}">
        <p14:creationId xmlns:p14="http://schemas.microsoft.com/office/powerpoint/2010/main" val="1681435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1000"/>
                                        <p:tgtEl>
                                          <p:spTgt spid="3"/>
                                        </p:tgtEl>
                                      </p:cBhvr>
                                    </p:animEffect>
                                    <p:set>
                                      <p:cBhvr>
                                        <p:cTn id="7" dur="1" fill="hold">
                                          <p:stCondLst>
                                            <p:cond delay="999"/>
                                          </p:stCondLst>
                                        </p:cTn>
                                        <p:tgtEl>
                                          <p:spTgt spid="3"/>
                                        </p:tgtEl>
                                        <p:attrNameLst>
                                          <p:attrName>style.visibility</p:attrName>
                                        </p:attrNameLst>
                                      </p:cBhvr>
                                      <p:to>
                                        <p:strVal val="hidden"/>
                                      </p:to>
                                    </p:se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1000"/>
                                        <p:tgtEl>
                                          <p:spTgt spid="2">
                                            <p:txEl>
                                              <p:pRg st="1" end="1"/>
                                            </p:tx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1E066C"/>
            </a:gs>
            <a:gs pos="50000">
              <a:srgbClr val="250783"/>
            </a:gs>
            <a:gs pos="100000">
              <a:srgbClr val="160450"/>
            </a:gs>
          </a:gsLst>
          <a:lin ang="5400000" scaled="0"/>
        </a:gradFill>
        <a:effectLst/>
      </p:bgPr>
    </p:bg>
    <p:spTree>
      <p:nvGrpSpPr>
        <p:cNvPr id="1" name=""/>
        <p:cNvGrpSpPr/>
        <p:nvPr/>
      </p:nvGrpSpPr>
      <p:grpSpPr>
        <a:xfrm>
          <a:off x="0" y="0"/>
          <a:ext cx="0" cy="0"/>
          <a:chOff x="0" y="0"/>
          <a:chExt cx="0" cy="0"/>
        </a:xfrm>
      </p:grpSpPr>
      <p:sp>
        <p:nvSpPr>
          <p:cNvPr id="2" name="TextBox 1"/>
          <p:cNvSpPr txBox="1"/>
          <p:nvPr/>
        </p:nvSpPr>
        <p:spPr>
          <a:xfrm>
            <a:off x="179512" y="188640"/>
            <a:ext cx="9001000" cy="2062103"/>
          </a:xfrm>
          <a:prstGeom prst="rect">
            <a:avLst/>
          </a:prstGeom>
          <a:noFill/>
        </p:spPr>
        <p:txBody>
          <a:bodyPr wrap="square" rtlCol="0">
            <a:spAutoFit/>
          </a:bodyPr>
          <a:lstStyle/>
          <a:p>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
            </a:r>
            <a:b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br>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a:r>
            <a:b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br>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p:txBody>
      </p:sp>
      <p:sp>
        <p:nvSpPr>
          <p:cNvPr id="3" name="TextBox 2"/>
          <p:cNvSpPr txBox="1"/>
          <p:nvPr/>
        </p:nvSpPr>
        <p:spPr>
          <a:xfrm>
            <a:off x="6876256" y="2996952"/>
            <a:ext cx="2149563" cy="584775"/>
          </a:xfrm>
          <a:prstGeom prst="rect">
            <a:avLst/>
          </a:prstGeom>
          <a:noFill/>
        </p:spPr>
        <p:txBody>
          <a:bodyPr wrap="none" rtlCol="0">
            <a:spAutoFit/>
          </a:bodyPr>
          <a:lstStyle/>
          <a:p>
            <a:r>
              <a:rPr lang="en-GB" sz="3200" dirty="0" smtClean="0">
                <a:solidFill>
                  <a:schemeClr val="bg1"/>
                </a:solidFill>
                <a:latin typeface="Franklin Gothic Book" panose="020B0503020102020204" pitchFamily="34" charset="0"/>
              </a:rPr>
              <a:t>John 14:26</a:t>
            </a:r>
            <a:endParaRPr lang="en-GB" sz="3200" dirty="0">
              <a:solidFill>
                <a:schemeClr val="bg1"/>
              </a:solidFill>
              <a:latin typeface="Franklin Gothic Book" panose="020B0503020102020204" pitchFamily="34" charset="0"/>
            </a:endParaRPr>
          </a:p>
        </p:txBody>
      </p:sp>
      <p:sp>
        <p:nvSpPr>
          <p:cNvPr id="5" name="TextBox 4"/>
          <p:cNvSpPr txBox="1"/>
          <p:nvPr/>
        </p:nvSpPr>
        <p:spPr>
          <a:xfrm>
            <a:off x="179512" y="488861"/>
            <a:ext cx="9001000" cy="2554545"/>
          </a:xfrm>
          <a:prstGeom prst="rect">
            <a:avLst/>
          </a:prstGeom>
          <a:noFill/>
        </p:spPr>
        <p:txBody>
          <a:bodyPr wrap="square" rtlCol="0">
            <a:spAutoFit/>
          </a:bodyPr>
          <a:lstStyle/>
          <a:p>
            <a:r>
              <a:rPr lang="en-GB" sz="40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“But the Advocate, the Holy Spirit, whom the Father will send in my name, will teach you all things and will remind you of everything I have said to you</a:t>
            </a:r>
            <a:r>
              <a:rPr lang="en-GB" sz="40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a:t>
            </a:r>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p:txBody>
      </p:sp>
      <p:sp>
        <p:nvSpPr>
          <p:cNvPr id="6" name="TextBox 5"/>
          <p:cNvSpPr txBox="1"/>
          <p:nvPr/>
        </p:nvSpPr>
        <p:spPr>
          <a:xfrm>
            <a:off x="395536" y="3857560"/>
            <a:ext cx="8352928" cy="2523768"/>
          </a:xfrm>
          <a:prstGeom prst="rect">
            <a:avLst/>
          </a:prstGeom>
          <a:solidFill>
            <a:schemeClr val="bg1"/>
          </a:solidFill>
          <a:ln>
            <a:solidFill>
              <a:schemeClr val="tx1"/>
            </a:solidFill>
          </a:ln>
        </p:spPr>
        <p:txBody>
          <a:bodyPr wrap="square" rtlCol="0">
            <a:spAutoFit/>
          </a:bodyPr>
          <a:lstStyle/>
          <a:p>
            <a:pPr marL="84138"/>
            <a:r>
              <a:rPr lang="en-GB" sz="6000" b="1" dirty="0" smtClean="0">
                <a:latin typeface="Franklin Gothic Book" panose="020B0503020102020204" pitchFamily="34" charset="0"/>
                <a:ea typeface="Tahoma" panose="020B0604030504040204" pitchFamily="34" charset="0"/>
                <a:cs typeface="Tahoma" panose="020B0604030504040204" pitchFamily="34" charset="0"/>
              </a:rPr>
              <a:t>Advocate = </a:t>
            </a:r>
            <a:r>
              <a:rPr lang="el-GR" sz="6000" b="1" dirty="0" smtClean="0">
                <a:latin typeface="Franklin Gothic Book" panose="020B0503020102020204" pitchFamily="34" charset="0"/>
                <a:ea typeface="Tahoma" panose="020B0604030504040204" pitchFamily="34" charset="0"/>
                <a:cs typeface="Tahoma" panose="020B0604030504040204" pitchFamily="34" charset="0"/>
              </a:rPr>
              <a:t>παράκλητος</a:t>
            </a:r>
            <a:endParaRPr lang="en-GB" sz="6000" b="1" dirty="0" smtClean="0">
              <a:latin typeface="Franklin Gothic Book" panose="020B0503020102020204" pitchFamily="34" charset="0"/>
              <a:ea typeface="Tahoma" panose="020B0604030504040204" pitchFamily="34" charset="0"/>
              <a:cs typeface="Tahoma" panose="020B0604030504040204" pitchFamily="34" charset="0"/>
            </a:endParaRPr>
          </a:p>
          <a:p>
            <a:pPr marL="84138"/>
            <a:endParaRPr lang="en-GB" dirty="0">
              <a:latin typeface="Franklin Gothic Book" panose="020B0503020102020204" pitchFamily="34" charset="0"/>
              <a:ea typeface="Tahoma" panose="020B0604030504040204" pitchFamily="34" charset="0"/>
              <a:cs typeface="Tahoma" panose="020B0604030504040204" pitchFamily="34" charset="0"/>
            </a:endParaRPr>
          </a:p>
          <a:p>
            <a:pPr marL="84138"/>
            <a:r>
              <a:rPr lang="en-GB" sz="4000" dirty="0" smtClean="0">
                <a:latin typeface="Franklin Gothic Book" panose="020B0503020102020204" pitchFamily="34" charset="0"/>
                <a:ea typeface="Tahoma" panose="020B0604030504040204" pitchFamily="34" charset="0"/>
                <a:cs typeface="Tahoma" panose="020B0604030504040204" pitchFamily="34" charset="0"/>
              </a:rPr>
              <a:t>Other translations: </a:t>
            </a:r>
          </a:p>
          <a:p>
            <a:pPr marL="84138"/>
            <a:r>
              <a:rPr lang="en-GB" sz="4000" dirty="0" smtClean="0">
                <a:latin typeface="Franklin Gothic Book" panose="020B0503020102020204" pitchFamily="34" charset="0"/>
                <a:ea typeface="Tahoma" panose="020B0604030504040204" pitchFamily="34" charset="0"/>
                <a:cs typeface="Tahoma" panose="020B0604030504040204" pitchFamily="34" charset="0"/>
              </a:rPr>
              <a:t>Comforter, Friend, Helper, Counsellor </a:t>
            </a:r>
            <a:endParaRPr lang="en-GB" sz="4000" dirty="0">
              <a:latin typeface="Franklin Gothic Book" panose="020B050302010202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90273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1E066C"/>
            </a:gs>
            <a:gs pos="50000">
              <a:srgbClr val="250783"/>
            </a:gs>
            <a:gs pos="100000">
              <a:srgbClr val="160450"/>
            </a:gs>
          </a:gsLst>
          <a:lin ang="5400000" scaled="0"/>
        </a:gradFill>
        <a:effectLst/>
      </p:bgPr>
    </p:bg>
    <p:spTree>
      <p:nvGrpSpPr>
        <p:cNvPr id="1" name=""/>
        <p:cNvGrpSpPr/>
        <p:nvPr/>
      </p:nvGrpSpPr>
      <p:grpSpPr>
        <a:xfrm>
          <a:off x="0" y="0"/>
          <a:ext cx="0" cy="0"/>
          <a:chOff x="0" y="0"/>
          <a:chExt cx="0" cy="0"/>
        </a:xfrm>
      </p:grpSpPr>
      <p:sp>
        <p:nvSpPr>
          <p:cNvPr id="2" name="TextBox 1"/>
          <p:cNvSpPr txBox="1"/>
          <p:nvPr/>
        </p:nvSpPr>
        <p:spPr>
          <a:xfrm>
            <a:off x="179512" y="188640"/>
            <a:ext cx="9001000" cy="2062103"/>
          </a:xfrm>
          <a:prstGeom prst="rect">
            <a:avLst/>
          </a:prstGeom>
          <a:noFill/>
        </p:spPr>
        <p:txBody>
          <a:bodyPr wrap="square" rtlCol="0">
            <a:spAutoFit/>
          </a:bodyPr>
          <a:lstStyle/>
          <a:p>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
            </a:r>
            <a:b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br>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a:r>
            <a:b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br>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p:txBody>
      </p:sp>
      <p:sp>
        <p:nvSpPr>
          <p:cNvPr id="5" name="TextBox 4"/>
          <p:cNvSpPr txBox="1"/>
          <p:nvPr/>
        </p:nvSpPr>
        <p:spPr>
          <a:xfrm>
            <a:off x="179512" y="488861"/>
            <a:ext cx="9001000" cy="5755422"/>
          </a:xfrm>
          <a:prstGeom prst="rect">
            <a:avLst/>
          </a:prstGeom>
          <a:noFill/>
        </p:spPr>
        <p:txBody>
          <a:bodyPr wrap="square" rtlCol="0">
            <a:spAutoFit/>
          </a:bodyPr>
          <a:lstStyle/>
          <a:p>
            <a:r>
              <a:rPr lang="en-GB" sz="4000" b="1"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Roles of the Holy Spirit (post-Pentecost):</a:t>
            </a:r>
          </a:p>
          <a:p>
            <a:endParaRPr lang="en-GB" sz="4000" b="1"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Teach us / remind of Jesus’ teaching </a:t>
            </a:r>
            <a:r>
              <a:rPr lang="en-GB" sz="32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(Jn. </a:t>
            </a:r>
            <a:r>
              <a:rPr lang="en-GB" sz="320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14:26</a:t>
            </a:r>
            <a:r>
              <a:rPr lang="en-GB" sz="32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a:t>
            </a:r>
            <a:endParaRPr lang="en-GB" sz="3200" dirty="0">
              <a:solidFill>
                <a:schemeClr val="bg1"/>
              </a:solidFill>
              <a:latin typeface="Franklin Gothic Book" panose="020B0503020102020204" pitchFamily="34" charset="0"/>
              <a:ea typeface="Tahoma" panose="020B0604030504040204" pitchFamily="34" charset="0"/>
              <a:cs typeface="Tahoma" panose="020B0604030504040204" pitchFamily="34" charset="0"/>
            </a:endParaRPr>
          </a:p>
          <a:p>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Bear witness about Jesus</a:t>
            </a:r>
            <a:r>
              <a:rPr lang="en-GB" sz="32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 (Jn. 15:26)</a:t>
            </a:r>
          </a:p>
          <a:p>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Live in us </a:t>
            </a:r>
            <a:r>
              <a:rPr lang="en-GB" sz="32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(2 Tim. 1:14)</a:t>
            </a:r>
          </a:p>
          <a:p>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Seal believers/guarantee inheritance </a:t>
            </a:r>
            <a:r>
              <a:rPr lang="en-GB" sz="32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(Eph. 1:13f)</a:t>
            </a:r>
          </a:p>
          <a:p>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Produce fruit in us</a:t>
            </a:r>
            <a:r>
              <a:rPr lang="en-GB" sz="32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 (Gal. 5:22f)</a:t>
            </a:r>
          </a:p>
          <a:p>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Distribute gifts for the Body of Christ </a:t>
            </a:r>
            <a:r>
              <a:rPr lang="en-GB" sz="32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(1 Cor. 12)</a:t>
            </a:r>
          </a:p>
          <a:p>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Enable us to worship Jesus as Lord </a:t>
            </a:r>
            <a:r>
              <a:rPr lang="en-GB" sz="32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(1 Cor. 12:3)</a:t>
            </a:r>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r>
              <a:rPr lang="en-GB" sz="3200" i="1"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others</a:t>
            </a:r>
            <a:endParaRPr lang="en-GB" sz="3200" i="1"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779686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1E066C"/>
            </a:gs>
            <a:gs pos="50000">
              <a:srgbClr val="250783"/>
            </a:gs>
            <a:gs pos="100000">
              <a:srgbClr val="160450"/>
            </a:gs>
          </a:gsLst>
          <a:lin ang="5400000" scaled="0"/>
        </a:gradFill>
        <a:effectLst/>
      </p:bgPr>
    </p:bg>
    <p:spTree>
      <p:nvGrpSpPr>
        <p:cNvPr id="1" name=""/>
        <p:cNvGrpSpPr/>
        <p:nvPr/>
      </p:nvGrpSpPr>
      <p:grpSpPr>
        <a:xfrm>
          <a:off x="0" y="0"/>
          <a:ext cx="0" cy="0"/>
          <a:chOff x="0" y="0"/>
          <a:chExt cx="0" cy="0"/>
        </a:xfrm>
      </p:grpSpPr>
      <p:sp>
        <p:nvSpPr>
          <p:cNvPr id="2" name="TextBox 1"/>
          <p:cNvSpPr txBox="1"/>
          <p:nvPr/>
        </p:nvSpPr>
        <p:spPr>
          <a:xfrm>
            <a:off x="179512" y="188640"/>
            <a:ext cx="9001000" cy="2062103"/>
          </a:xfrm>
          <a:prstGeom prst="rect">
            <a:avLst/>
          </a:prstGeom>
          <a:noFill/>
        </p:spPr>
        <p:txBody>
          <a:bodyPr wrap="square" rtlCol="0">
            <a:spAutoFit/>
          </a:bodyPr>
          <a:lstStyle/>
          <a:p>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
            </a:r>
            <a:b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br>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a:r>
            <a:b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br>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p:txBody>
      </p:sp>
      <p:sp>
        <p:nvSpPr>
          <p:cNvPr id="5" name="TextBox 4"/>
          <p:cNvSpPr txBox="1"/>
          <p:nvPr/>
        </p:nvSpPr>
        <p:spPr>
          <a:xfrm>
            <a:off x="179512" y="488861"/>
            <a:ext cx="9001000" cy="5386090"/>
          </a:xfrm>
          <a:prstGeom prst="rect">
            <a:avLst/>
          </a:prstGeom>
          <a:noFill/>
        </p:spPr>
        <p:txBody>
          <a:bodyPr wrap="square" rtlCol="0">
            <a:spAutoFit/>
          </a:bodyPr>
          <a:lstStyle/>
          <a:p>
            <a:endParaRPr lang="en-GB" sz="4000" b="1" dirty="0">
              <a:solidFill>
                <a:schemeClr val="bg1"/>
              </a:solidFill>
              <a:latin typeface="Franklin Gothic Book" panose="020B0503020102020204" pitchFamily="34" charset="0"/>
              <a:ea typeface="Tahoma" panose="020B0604030504040204" pitchFamily="34" charset="0"/>
              <a:cs typeface="Tahoma" panose="020B0604030504040204" pitchFamily="34" charset="0"/>
            </a:endParaRPr>
          </a:p>
          <a:p>
            <a:r>
              <a:rPr lang="en-GB" sz="40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“But very truly I tell you, it is for your good that I am going away. Unless </a:t>
            </a:r>
            <a:r>
              <a:rPr lang="en-GB" sz="40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I go away, the Advocate will not come to you; but if I go, I will send him to you.”</a:t>
            </a:r>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r>
              <a:rPr lang="en-GB" sz="3200" dirty="0">
                <a:solidFill>
                  <a:schemeClr val="bg1"/>
                </a:solidFill>
                <a:latin typeface="Franklin Gothic Book" panose="020B0503020102020204" pitchFamily="34" charset="0"/>
                <a:ea typeface="Tahoma" panose="020B0604030504040204" pitchFamily="34" charset="0"/>
                <a:cs typeface="Tahoma" panose="020B0604030504040204" pitchFamily="34" charset="0"/>
              </a:rPr>
              <a:t>	</a:t>
            </a:r>
            <a:r>
              <a:rPr lang="en-GB" sz="32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						    John 16:7</a:t>
            </a:r>
          </a:p>
          <a:p>
            <a:endParaRPr lang="en-GB" sz="4000" b="1" i="1" dirty="0">
              <a:solidFill>
                <a:schemeClr val="bg1"/>
              </a:solidFill>
              <a:latin typeface="Franklin Gothic Book" panose="020B0503020102020204" pitchFamily="34" charset="0"/>
              <a:ea typeface="Tahoma" panose="020B0604030504040204" pitchFamily="34" charset="0"/>
              <a:cs typeface="Tahoma" panose="020B0604030504040204" pitchFamily="34" charset="0"/>
            </a:endParaRPr>
          </a:p>
          <a:p>
            <a:endParaRPr lang="en-GB" sz="4000" b="1" i="1"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endParaRPr>
          </a:p>
          <a:p>
            <a:endParaRPr lang="en-GB" sz="3200" i="1"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173359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1E066C"/>
            </a:gs>
            <a:gs pos="50000">
              <a:srgbClr val="250783"/>
            </a:gs>
            <a:gs pos="100000">
              <a:srgbClr val="160450"/>
            </a:gs>
          </a:gsLst>
          <a:lin ang="5400000" scaled="0"/>
        </a:gradFill>
        <a:effectLst/>
      </p:bgPr>
    </p:bg>
    <p:spTree>
      <p:nvGrpSpPr>
        <p:cNvPr id="1" name=""/>
        <p:cNvGrpSpPr/>
        <p:nvPr/>
      </p:nvGrpSpPr>
      <p:grpSpPr>
        <a:xfrm>
          <a:off x="0" y="0"/>
          <a:ext cx="0" cy="0"/>
          <a:chOff x="0" y="0"/>
          <a:chExt cx="0" cy="0"/>
        </a:xfrm>
      </p:grpSpPr>
      <p:sp>
        <p:nvSpPr>
          <p:cNvPr id="2" name="TextBox 1"/>
          <p:cNvSpPr txBox="1"/>
          <p:nvPr/>
        </p:nvSpPr>
        <p:spPr>
          <a:xfrm>
            <a:off x="179512" y="188640"/>
            <a:ext cx="9001000" cy="2062103"/>
          </a:xfrm>
          <a:prstGeom prst="rect">
            <a:avLst/>
          </a:prstGeom>
          <a:noFill/>
        </p:spPr>
        <p:txBody>
          <a:bodyPr wrap="square" rtlCol="0">
            <a:spAutoFit/>
          </a:bodyPr>
          <a:lstStyle/>
          <a:p>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
            </a:r>
            <a:b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br>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a:r>
            <a:b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br>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p:txBody>
      </p:sp>
      <p:sp>
        <p:nvSpPr>
          <p:cNvPr id="5" name="TextBox 4"/>
          <p:cNvSpPr txBox="1"/>
          <p:nvPr/>
        </p:nvSpPr>
        <p:spPr>
          <a:xfrm>
            <a:off x="179512" y="488861"/>
            <a:ext cx="9001000" cy="8217634"/>
          </a:xfrm>
          <a:prstGeom prst="rect">
            <a:avLst/>
          </a:prstGeom>
          <a:noFill/>
        </p:spPr>
        <p:txBody>
          <a:bodyPr wrap="square" rtlCol="0">
            <a:spAutoFit/>
          </a:bodyPr>
          <a:lstStyle/>
          <a:p>
            <a:r>
              <a:rPr lang="en-GB" sz="40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a:t>
            </a:r>
            <a:r>
              <a:rPr lang="en-GB" sz="40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Christ Jesus who died – more than that, who was raised to life – is at the right hand of God and is also interceding for us</a:t>
            </a:r>
            <a:r>
              <a:rPr lang="en-GB" sz="40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a:t>
            </a:r>
            <a:endParaRPr lang="en-GB" sz="40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pPr lvl="4"/>
            <a:r>
              <a:rPr lang="en-GB" sz="32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				Romans 8:34</a:t>
            </a:r>
          </a:p>
          <a:p>
            <a:endParaRPr lang="en-GB" sz="32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endParaRPr>
          </a:p>
          <a:p>
            <a:r>
              <a:rPr lang="en-GB" sz="40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“Therefore he is able to save completely those who come to God through him, because he always lives to intercede for them.” </a:t>
            </a:r>
            <a:r>
              <a:rPr lang="en-GB" sz="40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a:t>
            </a:r>
            <a:r>
              <a:rPr lang="en-GB" sz="32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Hebrews 7:25</a:t>
            </a:r>
            <a:endParaRPr lang="en-GB" sz="3200" dirty="0">
              <a:solidFill>
                <a:schemeClr val="bg1"/>
              </a:solidFill>
              <a:latin typeface="Franklin Gothic Book" panose="020B0503020102020204" pitchFamily="34" charset="0"/>
              <a:ea typeface="Tahoma" panose="020B0604030504040204" pitchFamily="34" charset="0"/>
              <a:cs typeface="Tahoma" panose="020B0604030504040204" pitchFamily="34" charset="0"/>
            </a:endParaRPr>
          </a:p>
          <a:p>
            <a:endParaRPr lang="en-GB" sz="32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endParaRPr>
          </a:p>
          <a:p>
            <a:endParaRPr lang="en-GB" sz="4000" b="1" i="1" dirty="0">
              <a:solidFill>
                <a:schemeClr val="bg1"/>
              </a:solidFill>
              <a:latin typeface="Franklin Gothic Book" panose="020B0503020102020204" pitchFamily="34" charset="0"/>
              <a:ea typeface="Tahoma" panose="020B0604030504040204" pitchFamily="34" charset="0"/>
              <a:cs typeface="Tahoma" panose="020B0604030504040204" pitchFamily="34" charset="0"/>
            </a:endParaRPr>
          </a:p>
          <a:p>
            <a:endParaRPr lang="en-GB" sz="4000" b="1" i="1"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endParaRPr>
          </a:p>
          <a:p>
            <a:endParaRPr lang="en-GB" sz="3200" i="1"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61741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fade">
                                      <p:cBhvr>
                                        <p:cTn id="7" dur="1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1E066C"/>
            </a:gs>
            <a:gs pos="50000">
              <a:srgbClr val="250783"/>
            </a:gs>
            <a:gs pos="100000">
              <a:srgbClr val="160450"/>
            </a:gs>
          </a:gsLst>
          <a:lin ang="5400000" scaled="0"/>
        </a:gradFill>
        <a:effectLst/>
      </p:bgPr>
    </p:bg>
    <p:spTree>
      <p:nvGrpSpPr>
        <p:cNvPr id="1" name=""/>
        <p:cNvGrpSpPr/>
        <p:nvPr/>
      </p:nvGrpSpPr>
      <p:grpSpPr>
        <a:xfrm>
          <a:off x="0" y="0"/>
          <a:ext cx="0" cy="0"/>
          <a:chOff x="0" y="0"/>
          <a:chExt cx="0" cy="0"/>
        </a:xfrm>
      </p:grpSpPr>
      <p:sp>
        <p:nvSpPr>
          <p:cNvPr id="2" name="TextBox 1"/>
          <p:cNvSpPr txBox="1"/>
          <p:nvPr/>
        </p:nvSpPr>
        <p:spPr>
          <a:xfrm>
            <a:off x="179512" y="188640"/>
            <a:ext cx="9001000" cy="2062103"/>
          </a:xfrm>
          <a:prstGeom prst="rect">
            <a:avLst/>
          </a:prstGeom>
          <a:noFill/>
        </p:spPr>
        <p:txBody>
          <a:bodyPr wrap="square" rtlCol="0">
            <a:spAutoFit/>
          </a:bodyPr>
          <a:lstStyle/>
          <a:p>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
            </a:r>
            <a:b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br>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a:r>
            <a:b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br>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p:txBody>
      </p:sp>
      <p:sp>
        <p:nvSpPr>
          <p:cNvPr id="5" name="TextBox 4"/>
          <p:cNvSpPr txBox="1"/>
          <p:nvPr/>
        </p:nvSpPr>
        <p:spPr>
          <a:xfrm>
            <a:off x="179512" y="256564"/>
            <a:ext cx="9001000" cy="6678751"/>
          </a:xfrm>
          <a:prstGeom prst="rect">
            <a:avLst/>
          </a:prstGeom>
          <a:noFill/>
        </p:spPr>
        <p:txBody>
          <a:bodyPr wrap="square" rtlCol="0">
            <a:spAutoFit/>
          </a:bodyPr>
          <a:lstStyle/>
          <a:p>
            <a:r>
              <a:rPr lang="en-GB" sz="36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“Therefore, since we have a great high priest who has ascended into heaven, Jesus the Son of God, let us hold firmly to the faith we profess. For we do not have a high priest who is unable to feel sympathy for our weaknesses, but we have one who has been tempted in every way, just as we are – yet he did not sin. Let us then approach God’s throne of grace with confidence, so that we may receive mercy and find grace to help us in our time of need</a:t>
            </a:r>
            <a:r>
              <a:rPr lang="en-GB" sz="36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a:t>
            </a:r>
            <a:r>
              <a:rPr lang="en-GB" sz="32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		Hebrews 4:14-16</a:t>
            </a:r>
          </a:p>
          <a:p>
            <a:endParaRPr lang="en-GB" sz="32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971795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1E066C"/>
            </a:gs>
            <a:gs pos="50000">
              <a:srgbClr val="250783"/>
            </a:gs>
            <a:gs pos="100000">
              <a:srgbClr val="160450"/>
            </a:gs>
          </a:gsLst>
          <a:lin ang="5400000" scaled="0"/>
        </a:gradFill>
        <a:effectLst/>
      </p:bgPr>
    </p:bg>
    <p:spTree>
      <p:nvGrpSpPr>
        <p:cNvPr id="1" name=""/>
        <p:cNvGrpSpPr/>
        <p:nvPr/>
      </p:nvGrpSpPr>
      <p:grpSpPr>
        <a:xfrm>
          <a:off x="0" y="0"/>
          <a:ext cx="0" cy="0"/>
          <a:chOff x="0" y="0"/>
          <a:chExt cx="0" cy="0"/>
        </a:xfrm>
      </p:grpSpPr>
      <p:sp>
        <p:nvSpPr>
          <p:cNvPr id="2" name="TextBox 1"/>
          <p:cNvSpPr txBox="1"/>
          <p:nvPr/>
        </p:nvSpPr>
        <p:spPr>
          <a:xfrm>
            <a:off x="179512" y="188640"/>
            <a:ext cx="9001000" cy="2062103"/>
          </a:xfrm>
          <a:prstGeom prst="rect">
            <a:avLst/>
          </a:prstGeom>
          <a:noFill/>
        </p:spPr>
        <p:txBody>
          <a:bodyPr wrap="square" rtlCol="0">
            <a:spAutoFit/>
          </a:bodyPr>
          <a:lstStyle/>
          <a:p>
            <a: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
            </a:r>
            <a:br>
              <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br>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a:r>
            <a:br>
              <a:rPr lang="en-GB" sz="32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br>
            <a:endParaRPr lang="en-GB" sz="32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p:txBody>
      </p:sp>
      <p:sp>
        <p:nvSpPr>
          <p:cNvPr id="5" name="TextBox 4"/>
          <p:cNvSpPr txBox="1"/>
          <p:nvPr/>
        </p:nvSpPr>
        <p:spPr>
          <a:xfrm>
            <a:off x="179512" y="256564"/>
            <a:ext cx="9001000" cy="6678751"/>
          </a:xfrm>
          <a:prstGeom prst="rect">
            <a:avLst/>
          </a:prstGeom>
          <a:noFill/>
        </p:spPr>
        <p:txBody>
          <a:bodyPr wrap="square" rtlCol="0">
            <a:spAutoFit/>
          </a:bodyPr>
          <a:lstStyle/>
          <a:p>
            <a:r>
              <a:rPr lang="en-GB" sz="36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“In the presence of God and of Christ Jesus, who will judge the living and the dead, and in view of his appearing and his kingdom, I give you this charge: preach the word; be prepared…” </a:t>
            </a:r>
            <a:r>
              <a:rPr lang="en-GB" sz="36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a:t>
            </a:r>
          </a:p>
          <a:p>
            <a:r>
              <a:rPr lang="en-GB" sz="36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	</a:t>
            </a:r>
            <a:r>
              <a:rPr lang="en-GB" sz="36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a:t>
            </a:r>
            <a:r>
              <a:rPr lang="en-GB" sz="32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2 Timothy 4:1-2a</a:t>
            </a:r>
            <a:endParaRPr lang="en-GB" sz="36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endParaRPr lang="en-GB" sz="36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endParaRPr lang="en-GB" sz="36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r>
              <a:rPr lang="en-GB" sz="36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“The </a:t>
            </a:r>
            <a:r>
              <a:rPr lang="en-GB" sz="36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Father judges no one, but has entrusted all judgment to the Son” </a:t>
            </a:r>
            <a:r>
              <a:rPr lang="en-GB" sz="36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a:t>
            </a:r>
          </a:p>
          <a:p>
            <a:r>
              <a:rPr lang="en-GB" sz="3600" dirty="0">
                <a:solidFill>
                  <a:srgbClr val="FFFF00"/>
                </a:solidFill>
                <a:latin typeface="Franklin Gothic Book" panose="020B0503020102020204" pitchFamily="34" charset="0"/>
                <a:ea typeface="Tahoma" panose="020B0604030504040204" pitchFamily="34" charset="0"/>
                <a:cs typeface="Tahoma" panose="020B0604030504040204" pitchFamily="34" charset="0"/>
              </a:rPr>
              <a:t>	</a:t>
            </a:r>
            <a:r>
              <a:rPr lang="en-GB" sz="3600" dirty="0" smtClean="0">
                <a:solidFill>
                  <a:srgbClr val="FFFF00"/>
                </a:solidFill>
                <a:latin typeface="Franklin Gothic Book" panose="020B0503020102020204" pitchFamily="34" charset="0"/>
                <a:ea typeface="Tahoma" panose="020B0604030504040204" pitchFamily="34" charset="0"/>
                <a:cs typeface="Tahoma" panose="020B0604030504040204" pitchFamily="34" charset="0"/>
              </a:rPr>
              <a:t>					</a:t>
            </a:r>
            <a:r>
              <a:rPr lang="en-GB" sz="32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rPr>
              <a:t>John 5:22</a:t>
            </a:r>
            <a:endParaRPr lang="en-GB" sz="3600" dirty="0">
              <a:solidFill>
                <a:srgbClr val="FFFF00"/>
              </a:solidFill>
              <a:latin typeface="Franklin Gothic Book" panose="020B0503020102020204" pitchFamily="34" charset="0"/>
              <a:ea typeface="Tahoma" panose="020B0604030504040204" pitchFamily="34" charset="0"/>
              <a:cs typeface="Tahoma" panose="020B0604030504040204" pitchFamily="34" charset="0"/>
            </a:endParaRPr>
          </a:p>
          <a:p>
            <a:endParaRPr lang="en-GB" sz="3200" dirty="0" smtClean="0">
              <a:solidFill>
                <a:schemeClr val="bg1"/>
              </a:solidFill>
              <a:latin typeface="Franklin Gothic Book" panose="020B050302010202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058006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Effect transition="in" filter="fade">
                                      <p:cBhvr>
                                        <p:cTn id="7" dur="1000"/>
                                        <p:tgtEl>
                                          <p:spTgt spid="5">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5" end="5"/>
                                            </p:txEl>
                                          </p:spTgt>
                                        </p:tgtEl>
                                        <p:attrNameLst>
                                          <p:attrName>style.visibility</p:attrName>
                                        </p:attrNameLst>
                                      </p:cBhvr>
                                      <p:to>
                                        <p:strVal val="visible"/>
                                      </p:to>
                                    </p:set>
                                    <p:animEffect transition="in" filter="fade">
                                      <p:cBhvr>
                                        <p:cTn id="10" dur="1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TotalTime>
  <Words>2135</Words>
  <Application>Microsoft Office PowerPoint</Application>
  <PresentationFormat>On-screen Show (4:3)</PresentationFormat>
  <Paragraphs>266</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office@penrallt.org</dc:creator>
  <cp:lastModifiedBy>Penrallt Baptist Church</cp:lastModifiedBy>
  <cp:revision>27</cp:revision>
  <dcterms:created xsi:type="dcterms:W3CDTF">2019-06-01T15:56:59Z</dcterms:created>
  <dcterms:modified xsi:type="dcterms:W3CDTF">2019-06-02T08:43:06Z</dcterms:modified>
</cp:coreProperties>
</file>