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1"/>
  </p:notesMasterIdLst>
  <p:sldIdLst>
    <p:sldId id="267" r:id="rId2"/>
    <p:sldId id="269" r:id="rId3"/>
    <p:sldId id="290" r:id="rId4"/>
    <p:sldId id="289" r:id="rId5"/>
    <p:sldId id="291" r:id="rId6"/>
    <p:sldId id="292" r:id="rId7"/>
    <p:sldId id="293" r:id="rId8"/>
    <p:sldId id="296" r:id="rId9"/>
    <p:sldId id="29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60" y="10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FC8F7-7CDA-4BAB-A0F2-B23D06118AAB}" type="datetimeFigureOut">
              <a:rPr lang="en-US" smtClean="0"/>
              <a:pPr/>
              <a:t>5/4/2019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F3A61-AF8E-442E-937C-0A1B34F8CEC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a:t>
            </a:fld>
            <a:endParaRPr lang="en-GB"/>
          </a:p>
        </p:txBody>
      </p:sp>
    </p:spTree>
    <p:extLst>
      <p:ext uri="{BB962C8B-B14F-4D97-AF65-F5344CB8AC3E}">
        <p14:creationId xmlns:p14="http://schemas.microsoft.com/office/powerpoint/2010/main" val="3692819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a:t>
            </a:fld>
            <a:endParaRPr lang="en-GB"/>
          </a:p>
        </p:txBody>
      </p:sp>
    </p:spTree>
    <p:extLst>
      <p:ext uri="{BB962C8B-B14F-4D97-AF65-F5344CB8AC3E}">
        <p14:creationId xmlns:p14="http://schemas.microsoft.com/office/powerpoint/2010/main" val="2093144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3</a:t>
            </a:fld>
            <a:endParaRPr lang="en-GB"/>
          </a:p>
        </p:txBody>
      </p:sp>
    </p:spTree>
    <p:extLst>
      <p:ext uri="{BB962C8B-B14F-4D97-AF65-F5344CB8AC3E}">
        <p14:creationId xmlns:p14="http://schemas.microsoft.com/office/powerpoint/2010/main" val="2933812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4</a:t>
            </a:fld>
            <a:endParaRPr lang="en-GB"/>
          </a:p>
        </p:txBody>
      </p:sp>
    </p:spTree>
    <p:extLst>
      <p:ext uri="{BB962C8B-B14F-4D97-AF65-F5344CB8AC3E}">
        <p14:creationId xmlns:p14="http://schemas.microsoft.com/office/powerpoint/2010/main" val="1894401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6</a:t>
            </a:fld>
            <a:endParaRPr lang="en-GB"/>
          </a:p>
        </p:txBody>
      </p:sp>
    </p:spTree>
    <p:extLst>
      <p:ext uri="{BB962C8B-B14F-4D97-AF65-F5344CB8AC3E}">
        <p14:creationId xmlns:p14="http://schemas.microsoft.com/office/powerpoint/2010/main" val="1133166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7</a:t>
            </a:fld>
            <a:endParaRPr lang="en-GB"/>
          </a:p>
        </p:txBody>
      </p:sp>
    </p:spTree>
    <p:extLst>
      <p:ext uri="{BB962C8B-B14F-4D97-AF65-F5344CB8AC3E}">
        <p14:creationId xmlns:p14="http://schemas.microsoft.com/office/powerpoint/2010/main" val="4255734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8</a:t>
            </a:fld>
            <a:endParaRPr lang="en-GB"/>
          </a:p>
        </p:txBody>
      </p:sp>
    </p:spTree>
    <p:extLst>
      <p:ext uri="{BB962C8B-B14F-4D97-AF65-F5344CB8AC3E}">
        <p14:creationId xmlns:p14="http://schemas.microsoft.com/office/powerpoint/2010/main" val="3537195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9</a:t>
            </a:fld>
            <a:endParaRPr lang="en-GB"/>
          </a:p>
        </p:txBody>
      </p:sp>
    </p:spTree>
    <p:extLst>
      <p:ext uri="{BB962C8B-B14F-4D97-AF65-F5344CB8AC3E}">
        <p14:creationId xmlns:p14="http://schemas.microsoft.com/office/powerpoint/2010/main" val="1669095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5/4/2019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5/4/2019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5/4/2019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5/4/2019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9E7BA-0A10-42CB-A65C-DA7FB7C4C133}" type="datetimeFigureOut">
              <a:rPr lang="en-US" smtClean="0"/>
              <a:pPr/>
              <a:t>5/4/2019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219E7BA-0A10-42CB-A65C-DA7FB7C4C133}" type="datetimeFigureOut">
              <a:rPr lang="en-US" smtClean="0"/>
              <a:pPr/>
              <a:t>5/4/2019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219E7BA-0A10-42CB-A65C-DA7FB7C4C133}" type="datetimeFigureOut">
              <a:rPr lang="en-US" smtClean="0"/>
              <a:pPr/>
              <a:t>5/4/2019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19E7BA-0A10-42CB-A65C-DA7FB7C4C133}" type="datetimeFigureOut">
              <a:rPr lang="en-US" smtClean="0"/>
              <a:pPr/>
              <a:t>5/4/2019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9E7BA-0A10-42CB-A65C-DA7FB7C4C133}" type="datetimeFigureOut">
              <a:rPr lang="en-US" smtClean="0"/>
              <a:pPr/>
              <a:t>5/4/2019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5/4/2019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5/4/2019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E7BA-0A10-42CB-A65C-DA7FB7C4C133}" type="datetimeFigureOut">
              <a:rPr lang="en-US" smtClean="0"/>
              <a:pPr/>
              <a:t>5/4/2019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4F805-0ABE-4C13-9D28-B3ADB7094B1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294752"/>
            <a:ext cx="9144000" cy="100027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4800" b="1" dirty="0">
              <a:solidFill>
                <a:srgbClr val="FFC000"/>
              </a:solidFill>
              <a:latin typeface="Times New Roman" panose="02020603050405020304" pitchFamily="18" charset="0"/>
              <a:ea typeface="Times New Roman" panose="02020603050405020304" pitchFamily="18" charset="0"/>
            </a:endParaRPr>
          </a:p>
          <a:p>
            <a:r>
              <a:rPr lang="en-GB" sz="4800" b="1" dirty="0">
                <a:solidFill>
                  <a:srgbClr val="FFC000"/>
                </a:solidFill>
              </a:rPr>
              <a:t>Dear friends, I urge you, as foreigners and exiles, to abstain from sinful desires, which wage war against your soul. Live such good lives among the pagans that, though they accuse you of doing wrong, they may see your good deeds and glorify God on the day he visits us.                 </a:t>
            </a:r>
            <a:r>
              <a:rPr lang="en-GB" sz="3600" b="1" dirty="0">
                <a:solidFill>
                  <a:srgbClr val="FFC000"/>
                </a:solidFill>
              </a:rPr>
              <a:t>(1 Pet.2:11,12)</a:t>
            </a:r>
          </a:p>
          <a:p>
            <a:endParaRPr lang="en-GB" sz="4800" b="1" dirty="0">
              <a:solidFill>
                <a:srgbClr val="FFC000"/>
              </a:solidFill>
            </a:endParaRPr>
          </a:p>
          <a:p>
            <a:pPr eaLnBrk="0" fontAlgn="base" hangingPunct="0">
              <a:spcBef>
                <a:spcPct val="0"/>
              </a:spcBef>
              <a:spcAft>
                <a:spcPct val="0"/>
              </a:spcAft>
            </a:pPr>
            <a:endParaRPr lang="en-GB" sz="4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25952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967679"/>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53788" y="28686"/>
            <a:ext cx="9144000" cy="7355860"/>
          </a:xfrm>
          <a:prstGeom prst="rect">
            <a:avLst/>
          </a:prstGeom>
        </p:spPr>
        <p:txBody>
          <a:bodyPr wrap="square">
            <a:spAutoFit/>
          </a:bodyPr>
          <a:lstStyle/>
          <a:p>
            <a:r>
              <a:rPr lang="en-GB" sz="3600" b="1" dirty="0">
                <a:solidFill>
                  <a:srgbClr val="FFC000"/>
                </a:solidFill>
              </a:rPr>
              <a:t>Submit yourselves for the Lord’s sake to every human authority: whether to the emperor, as the supreme authority, or to governors, who are sent by him to punish those who do wrong and to commend those who do right. For it is God’s will that by doing good you should silence the ignorant talk of foolish people. Live as free people, but do not use your freedom as a cover-up for evil; live as God’s slaves. Show proper respect to everyone, love the family of believers, fear God, honour the emperor.</a:t>
            </a:r>
          </a:p>
          <a:p>
            <a:r>
              <a:rPr lang="en-GB" sz="2800" b="1" dirty="0">
                <a:solidFill>
                  <a:srgbClr val="FFC000"/>
                </a:solidFill>
              </a:rPr>
              <a:t>                                                                  (verses 13-17) </a:t>
            </a:r>
          </a:p>
          <a:p>
            <a:endParaRPr lang="en-GB" sz="4000" b="1" dirty="0">
              <a:solidFill>
                <a:srgbClr val="FFC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7922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967679"/>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539552" y="0"/>
            <a:ext cx="8604448" cy="4154984"/>
          </a:xfrm>
          <a:prstGeom prst="rect">
            <a:avLst/>
          </a:prstGeom>
        </p:spPr>
        <p:txBody>
          <a:bodyPr wrap="square">
            <a:spAutoFit/>
          </a:bodyPr>
          <a:lstStyle/>
          <a:p>
            <a:endParaRPr lang="en-GB" sz="6600" b="1" dirty="0">
              <a:solidFill>
                <a:srgbClr val="FFC000"/>
              </a:solidFill>
            </a:endParaRPr>
          </a:p>
          <a:p>
            <a:r>
              <a:rPr lang="en-GB" sz="6600" b="1" dirty="0">
                <a:solidFill>
                  <a:srgbClr val="FFC000"/>
                </a:solidFill>
              </a:rPr>
              <a:t>            </a:t>
            </a:r>
          </a:p>
          <a:p>
            <a:endParaRPr lang="en-GB" sz="6600" b="1" dirty="0">
              <a:solidFill>
                <a:srgbClr val="FFC000"/>
              </a:solidFill>
            </a:endParaRPr>
          </a:p>
          <a:p>
            <a:r>
              <a:rPr lang="en-GB" sz="6600" b="1" dirty="0">
                <a:solidFill>
                  <a:srgbClr val="FFC000"/>
                </a:solidFill>
              </a:rPr>
              <a:t>            Rosa Parks</a:t>
            </a:r>
            <a:endParaRPr lang="en-GB" sz="4000" b="1" dirty="0">
              <a:solidFill>
                <a:srgbClr val="FFC000"/>
              </a:solidFill>
            </a:endParaRPr>
          </a:p>
        </p:txBody>
      </p:sp>
    </p:spTree>
    <p:extLst>
      <p:ext uri="{BB962C8B-B14F-4D97-AF65-F5344CB8AC3E}">
        <p14:creationId xmlns:p14="http://schemas.microsoft.com/office/powerpoint/2010/main" val="170818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3968" y="4365104"/>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0" y="0"/>
            <a:ext cx="9144000" cy="1723549"/>
          </a:xfrm>
          <a:prstGeom prst="rect">
            <a:avLst/>
          </a:prstGeom>
        </p:spPr>
        <p:txBody>
          <a:bodyPr wrap="square">
            <a:spAutoFit/>
          </a:bodyPr>
          <a:lstStyle/>
          <a:p>
            <a:endParaRPr lang="en-GB" sz="6600" b="1" dirty="0">
              <a:solidFill>
                <a:srgbClr val="FFC000"/>
              </a:solidFill>
            </a:endParaRPr>
          </a:p>
          <a:p>
            <a:endParaRPr lang="en-GB" sz="4000" b="1" dirty="0">
              <a:solidFill>
                <a:srgbClr val="FFC000"/>
              </a:solidFill>
            </a:endParaRPr>
          </a:p>
        </p:txBody>
      </p:sp>
      <p:sp>
        <p:nvSpPr>
          <p:cNvPr id="3" name="Rectangle 2">
            <a:extLst>
              <a:ext uri="{FF2B5EF4-FFF2-40B4-BE49-F238E27FC236}">
                <a16:creationId xmlns:a16="http://schemas.microsoft.com/office/drawing/2014/main" id="{42BC0EE1-7DA0-4634-9644-6036BC3D0D88}"/>
              </a:ext>
            </a:extLst>
          </p:cNvPr>
          <p:cNvSpPr/>
          <p:nvPr/>
        </p:nvSpPr>
        <p:spPr>
          <a:xfrm>
            <a:off x="2286000" y="1760306"/>
            <a:ext cx="4572000" cy="3337388"/>
          </a:xfrm>
          <a:prstGeom prst="rect">
            <a:avLst/>
          </a:prstGeom>
        </p:spPr>
        <p:txBody>
          <a:bodyPr>
            <a:spAutoFit/>
          </a:bodyPr>
          <a:lstStyle/>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18</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Slaves, in reverent fear of God submit yourselves to your masters, not only to those who are good and considerate, but also to those who are harsh.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19</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For it is commendable if someone bears up under the pain of unjust suffering because they are conscious of God.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20</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But how is it to your credit if you receive a beating for doing wrong and endure it? But if you suffer for doing good and you endure it, this is commendable before God.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E8217B0-0740-4A7B-8FC8-49330D49E411}"/>
              </a:ext>
            </a:extLst>
          </p:cNvPr>
          <p:cNvSpPr/>
          <p:nvPr/>
        </p:nvSpPr>
        <p:spPr>
          <a:xfrm>
            <a:off x="-53788" y="9346"/>
            <a:ext cx="9144000" cy="5601405"/>
          </a:xfrm>
          <a:prstGeom prst="rect">
            <a:avLst/>
          </a:prstGeom>
        </p:spPr>
        <p:txBody>
          <a:bodyPr wrap="square">
            <a:spAutoFit/>
          </a:bodyPr>
          <a:lstStyle/>
          <a:p>
            <a:pPr>
              <a:lnSpc>
                <a:spcPct val="107000"/>
              </a:lnSpc>
            </a:pPr>
            <a:r>
              <a:rPr lang="en-GB" sz="2800" b="1" dirty="0">
                <a:solidFill>
                  <a:srgbClr val="FFC000"/>
                </a:solidFill>
                <a:latin typeface="Helvetica" panose="020B0604020202020204" pitchFamily="34" charset="0"/>
                <a:ea typeface="Times New Roman" panose="02020603050405020304" pitchFamily="18" charset="0"/>
                <a:cs typeface="Times New Roman" panose="02020603050405020304" pitchFamily="18" charset="0"/>
              </a:rPr>
              <a:t>Slaves, submit yourselves to your masters, with all respect, not only to those who are good and considerate, but also to those who are harsh. For it is commendable if someone bears up under the pain of unjust suffering because they are conscious of God. But how is it to your credit if you receive a beating for doing wrong and endure it? But if you suffer for doing good and you endure it, this is commendable before God. </a:t>
            </a:r>
            <a:r>
              <a:rPr lang="en-GB" sz="2800" b="1" dirty="0">
                <a:solidFill>
                  <a:srgbClr val="FFC000"/>
                </a:solidFill>
                <a:latin typeface="Helvetica" panose="020B0604020202020204" pitchFamily="34" charset="0"/>
                <a:cs typeface="Helvetica" panose="020B0604020202020204" pitchFamily="34" charset="0"/>
              </a:rPr>
              <a:t>To this you were called, because Christ suffered for you, leaving you an example, that you should follow in his steps. </a:t>
            </a:r>
          </a:p>
          <a:p>
            <a:pPr>
              <a:lnSpc>
                <a:spcPct val="107000"/>
              </a:lnSpc>
            </a:pPr>
            <a:r>
              <a:rPr lang="en-GB" sz="2400" b="1" dirty="0">
                <a:solidFill>
                  <a:srgbClr val="FFC000"/>
                </a:solidFill>
                <a:effectLst/>
                <a:latin typeface="Helvetica" panose="020B0604020202020204" pitchFamily="34" charset="0"/>
                <a:ea typeface="Calibri" panose="020F0502020204030204" pitchFamily="34" charset="0"/>
                <a:cs typeface="Helvetica" panose="020B0604020202020204" pitchFamily="34" charset="0"/>
              </a:rPr>
              <a:t>                                                     </a:t>
            </a:r>
            <a:r>
              <a:rPr lang="en-GB" sz="2400" b="1" dirty="0">
                <a:solidFill>
                  <a:srgbClr val="FFC000"/>
                </a:solidFill>
                <a:effectLst/>
                <a:latin typeface="Helvetica" panose="020B0604020202020204" pitchFamily="34" charset="0"/>
                <a:ea typeface="Calibri" panose="020F0502020204030204" pitchFamily="34" charset="0"/>
                <a:cs typeface="Times New Roman" panose="02020603050405020304" pitchFamily="18" charset="0"/>
              </a:rPr>
              <a:t>(verses 18-21)</a:t>
            </a:r>
            <a:endParaRPr lang="en-GB" sz="2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6787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E04F409-4811-444B-AE7E-B5D72F9D5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4228" y="0"/>
            <a:ext cx="5495544" cy="6858000"/>
          </a:xfrm>
          <a:prstGeom prst="rect">
            <a:avLst/>
          </a:prstGeom>
        </p:spPr>
      </p:pic>
    </p:spTree>
    <p:extLst>
      <p:ext uri="{BB962C8B-B14F-4D97-AF65-F5344CB8AC3E}">
        <p14:creationId xmlns:p14="http://schemas.microsoft.com/office/powerpoint/2010/main" val="24603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3968" y="4365104"/>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0" y="0"/>
            <a:ext cx="9144000" cy="1723549"/>
          </a:xfrm>
          <a:prstGeom prst="rect">
            <a:avLst/>
          </a:prstGeom>
        </p:spPr>
        <p:txBody>
          <a:bodyPr wrap="square">
            <a:spAutoFit/>
          </a:bodyPr>
          <a:lstStyle/>
          <a:p>
            <a:endParaRPr lang="en-GB" sz="6600" b="1" dirty="0">
              <a:solidFill>
                <a:srgbClr val="FFC000"/>
              </a:solidFill>
            </a:endParaRPr>
          </a:p>
          <a:p>
            <a:endParaRPr lang="en-GB" sz="4000" b="1" dirty="0">
              <a:solidFill>
                <a:srgbClr val="FFC000"/>
              </a:solidFill>
            </a:endParaRPr>
          </a:p>
        </p:txBody>
      </p:sp>
      <p:sp>
        <p:nvSpPr>
          <p:cNvPr id="3" name="Rectangle 2">
            <a:extLst>
              <a:ext uri="{FF2B5EF4-FFF2-40B4-BE49-F238E27FC236}">
                <a16:creationId xmlns:a16="http://schemas.microsoft.com/office/drawing/2014/main" id="{42BC0EE1-7DA0-4634-9644-6036BC3D0D88}"/>
              </a:ext>
            </a:extLst>
          </p:cNvPr>
          <p:cNvSpPr/>
          <p:nvPr/>
        </p:nvSpPr>
        <p:spPr>
          <a:xfrm>
            <a:off x="2286000" y="1760306"/>
            <a:ext cx="4572000" cy="3337388"/>
          </a:xfrm>
          <a:prstGeom prst="rect">
            <a:avLst/>
          </a:prstGeom>
        </p:spPr>
        <p:txBody>
          <a:bodyPr>
            <a:spAutoFit/>
          </a:bodyPr>
          <a:lstStyle/>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18</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Slaves, in reverent fear of God submit yourselves to your masters, not only to those who are good and considerate, but also to those who are harsh.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19</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For it is commendable if someone bears up under the pain of unjust suffering because they are conscious of God.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20</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But how is it to your credit if you receive a beating for doing wrong and endure it? But if you suffer for doing good and you endure it, this is commendable before God.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E8217B0-0740-4A7B-8FC8-49330D49E411}"/>
              </a:ext>
            </a:extLst>
          </p:cNvPr>
          <p:cNvSpPr/>
          <p:nvPr/>
        </p:nvSpPr>
        <p:spPr>
          <a:xfrm>
            <a:off x="-53788" y="9346"/>
            <a:ext cx="9144000" cy="5948295"/>
          </a:xfrm>
          <a:prstGeom prst="rect">
            <a:avLst/>
          </a:prstGeom>
        </p:spPr>
        <p:txBody>
          <a:bodyPr wrap="square">
            <a:spAutoFit/>
          </a:bodyPr>
          <a:lstStyle/>
          <a:p>
            <a:pPr>
              <a:lnSpc>
                <a:spcPct val="107000"/>
              </a:lnSpc>
            </a:pPr>
            <a:r>
              <a:rPr lang="en-GB" sz="6000" b="1" dirty="0">
                <a:solidFill>
                  <a:srgbClr val="FFC000"/>
                </a:solidFill>
                <a:latin typeface="Helvetica" panose="020B0604020202020204" pitchFamily="34" charset="0"/>
                <a:ea typeface="Times New Roman" panose="02020603050405020304" pitchFamily="18" charset="0"/>
                <a:cs typeface="Times New Roman" panose="02020603050405020304" pitchFamily="18" charset="0"/>
              </a:rPr>
              <a:t>Obey them not only to win their favour when their eye is n you, but like slaves of Christ, doing the will of God from your heart. </a:t>
            </a:r>
            <a:r>
              <a:rPr lang="en-GB" sz="4000" b="1" dirty="0">
                <a:solidFill>
                  <a:srgbClr val="FFC000"/>
                </a:solidFill>
                <a:latin typeface="Helvetica" panose="020B0604020202020204" pitchFamily="34" charset="0"/>
                <a:ea typeface="Times New Roman" panose="02020603050405020304" pitchFamily="18" charset="0"/>
                <a:cs typeface="Times New Roman" panose="02020603050405020304" pitchFamily="18" charset="0"/>
              </a:rPr>
              <a:t>(Eph.6:6)</a:t>
            </a:r>
            <a:endParaRPr lang="en-GB" sz="4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6837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3968" y="4365104"/>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2699792" y="1678648"/>
            <a:ext cx="9144000" cy="1723549"/>
          </a:xfrm>
          <a:prstGeom prst="rect">
            <a:avLst/>
          </a:prstGeom>
        </p:spPr>
        <p:txBody>
          <a:bodyPr wrap="square">
            <a:spAutoFit/>
          </a:bodyPr>
          <a:lstStyle/>
          <a:p>
            <a:endParaRPr lang="en-GB" sz="6600" b="1" dirty="0">
              <a:solidFill>
                <a:srgbClr val="FFC000"/>
              </a:solidFill>
            </a:endParaRPr>
          </a:p>
          <a:p>
            <a:endParaRPr lang="en-GB" sz="4000" b="1" dirty="0">
              <a:solidFill>
                <a:srgbClr val="FFC000"/>
              </a:solidFill>
            </a:endParaRPr>
          </a:p>
        </p:txBody>
      </p:sp>
      <p:sp>
        <p:nvSpPr>
          <p:cNvPr id="3" name="Rectangle 2">
            <a:extLst>
              <a:ext uri="{FF2B5EF4-FFF2-40B4-BE49-F238E27FC236}">
                <a16:creationId xmlns:a16="http://schemas.microsoft.com/office/drawing/2014/main" id="{42BC0EE1-7DA0-4634-9644-6036BC3D0D88}"/>
              </a:ext>
            </a:extLst>
          </p:cNvPr>
          <p:cNvSpPr/>
          <p:nvPr/>
        </p:nvSpPr>
        <p:spPr>
          <a:xfrm>
            <a:off x="2286000" y="1760306"/>
            <a:ext cx="4572000" cy="3337388"/>
          </a:xfrm>
          <a:prstGeom prst="rect">
            <a:avLst/>
          </a:prstGeom>
        </p:spPr>
        <p:txBody>
          <a:bodyPr>
            <a:spAutoFit/>
          </a:bodyPr>
          <a:lstStyle/>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18</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Slaves, in reverent fear of God submit yourselves to your masters, not only to those who are good and considerate, but also to those who are harsh.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19</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For it is commendable if someone bears up under the pain of unjust suffering because they are conscious of God.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20</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But how is it to your credit if you receive a beating for doing wrong and endure it? But if you suffer for doing good and you endure it, this is commendable before God.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E8217B0-0740-4A7B-8FC8-49330D49E411}"/>
              </a:ext>
            </a:extLst>
          </p:cNvPr>
          <p:cNvSpPr/>
          <p:nvPr/>
        </p:nvSpPr>
        <p:spPr>
          <a:xfrm>
            <a:off x="-53788" y="9346"/>
            <a:ext cx="9144000" cy="7123489"/>
          </a:xfrm>
          <a:prstGeom prst="rect">
            <a:avLst/>
          </a:prstGeom>
        </p:spPr>
        <p:txBody>
          <a:bodyPr wrap="square">
            <a:spAutoFit/>
          </a:bodyPr>
          <a:lstStyle/>
          <a:p>
            <a:r>
              <a:rPr lang="en-GB" b="1" dirty="0"/>
              <a:t> </a:t>
            </a:r>
            <a:r>
              <a:rPr lang="en-GB" sz="3200" b="1" dirty="0">
                <a:solidFill>
                  <a:srgbClr val="FFC000"/>
                </a:solidFill>
              </a:rPr>
              <a:t>“He committed no sin, and no deceit was found in his mouth.” </a:t>
            </a:r>
          </a:p>
          <a:p>
            <a:r>
              <a:rPr lang="en-GB" sz="3200" b="1" dirty="0">
                <a:solidFill>
                  <a:srgbClr val="FFC000"/>
                </a:solidFill>
              </a:rPr>
              <a:t>When they hurled their insults at him, he did not retaliate; when he suffered, he made no threats. Instead, he entrusted himself to him who judges justly. </a:t>
            </a:r>
          </a:p>
          <a:p>
            <a:r>
              <a:rPr lang="en-GB" sz="3200" b="1" dirty="0">
                <a:solidFill>
                  <a:srgbClr val="FFC000"/>
                </a:solidFill>
              </a:rPr>
              <a:t>“He himself bore our sins” in his body on the cross, so that we might die to sins and live for righteousness; “by his wounds you have been healed.” </a:t>
            </a:r>
          </a:p>
          <a:p>
            <a:r>
              <a:rPr lang="en-GB" sz="3200" b="1" dirty="0">
                <a:solidFill>
                  <a:srgbClr val="FFC000"/>
                </a:solidFill>
              </a:rPr>
              <a:t>For “you were like sheep going astray,” but now you have returned to the Shepherd and Overseer of your souls. </a:t>
            </a:r>
          </a:p>
          <a:p>
            <a:pPr>
              <a:lnSpc>
                <a:spcPct val="107000"/>
              </a:lnSpc>
            </a:pPr>
            <a:endParaRPr lang="en-GB" sz="4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3119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3968" y="4365104"/>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2699792" y="1678648"/>
            <a:ext cx="9144000" cy="1723549"/>
          </a:xfrm>
          <a:prstGeom prst="rect">
            <a:avLst/>
          </a:prstGeom>
        </p:spPr>
        <p:txBody>
          <a:bodyPr wrap="square">
            <a:spAutoFit/>
          </a:bodyPr>
          <a:lstStyle/>
          <a:p>
            <a:endParaRPr lang="en-GB" sz="6600" b="1" dirty="0">
              <a:solidFill>
                <a:srgbClr val="FFC000"/>
              </a:solidFill>
            </a:endParaRPr>
          </a:p>
          <a:p>
            <a:endParaRPr lang="en-GB" sz="4000" b="1" dirty="0">
              <a:solidFill>
                <a:srgbClr val="FFC000"/>
              </a:solidFill>
            </a:endParaRPr>
          </a:p>
        </p:txBody>
      </p:sp>
      <p:sp>
        <p:nvSpPr>
          <p:cNvPr id="3" name="Rectangle 2">
            <a:extLst>
              <a:ext uri="{FF2B5EF4-FFF2-40B4-BE49-F238E27FC236}">
                <a16:creationId xmlns:a16="http://schemas.microsoft.com/office/drawing/2014/main" id="{42BC0EE1-7DA0-4634-9644-6036BC3D0D88}"/>
              </a:ext>
            </a:extLst>
          </p:cNvPr>
          <p:cNvSpPr/>
          <p:nvPr/>
        </p:nvSpPr>
        <p:spPr>
          <a:xfrm>
            <a:off x="2286000" y="1760306"/>
            <a:ext cx="4572000" cy="3337388"/>
          </a:xfrm>
          <a:prstGeom prst="rect">
            <a:avLst/>
          </a:prstGeom>
        </p:spPr>
        <p:txBody>
          <a:bodyPr>
            <a:spAutoFit/>
          </a:bodyPr>
          <a:lstStyle/>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18</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Slaves, in reverent fear of God submit yourselves to your masters, not only to those who are good and considerate, but also to those who are harsh.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19</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For it is commendable if someone bears up under the pain of unjust suffering because they are conscious of God.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20</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But how is it to your credit if you receive a beating for doing wrong and endure it? But if you suffer for doing good and you endure it, this is commendable before God.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E8217B0-0740-4A7B-8FC8-49330D49E411}"/>
              </a:ext>
            </a:extLst>
          </p:cNvPr>
          <p:cNvSpPr/>
          <p:nvPr/>
        </p:nvSpPr>
        <p:spPr>
          <a:xfrm>
            <a:off x="-53788" y="9346"/>
            <a:ext cx="9144000" cy="3416320"/>
          </a:xfrm>
          <a:prstGeom prst="rect">
            <a:avLst/>
          </a:prstGeom>
        </p:spPr>
        <p:txBody>
          <a:bodyPr wrap="square">
            <a:spAutoFit/>
          </a:bodyPr>
          <a:lstStyle/>
          <a:p>
            <a:r>
              <a:rPr lang="en-GB" b="1" dirty="0"/>
              <a:t> </a:t>
            </a:r>
          </a:p>
          <a:p>
            <a:endParaRPr lang="en-GB" sz="6600" b="1" dirty="0">
              <a:solidFill>
                <a:srgbClr val="FFC000"/>
              </a:solidFill>
            </a:endParaRPr>
          </a:p>
          <a:p>
            <a:endParaRPr lang="en-GB" sz="6600" b="1" dirty="0">
              <a:solidFill>
                <a:srgbClr val="FFC000"/>
              </a:solidFill>
            </a:endParaRPr>
          </a:p>
          <a:p>
            <a:r>
              <a:rPr lang="en-GB" sz="6600" b="1" dirty="0">
                <a:solidFill>
                  <a:srgbClr val="FFC000"/>
                </a:solidFill>
              </a:rPr>
              <a:t>      Maximillian Kolbe</a:t>
            </a:r>
            <a:endParaRPr lang="en-GB" sz="6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568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3968" y="4365104"/>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0D0607AE-0522-459A-9957-ED46DDC2489A}"/>
              </a:ext>
            </a:extLst>
          </p:cNvPr>
          <p:cNvSpPr/>
          <p:nvPr/>
        </p:nvSpPr>
        <p:spPr>
          <a:xfrm>
            <a:off x="2699792" y="1678648"/>
            <a:ext cx="9144000" cy="1723549"/>
          </a:xfrm>
          <a:prstGeom prst="rect">
            <a:avLst/>
          </a:prstGeom>
        </p:spPr>
        <p:txBody>
          <a:bodyPr wrap="square">
            <a:spAutoFit/>
          </a:bodyPr>
          <a:lstStyle/>
          <a:p>
            <a:endParaRPr lang="en-GB" sz="6600" b="1" dirty="0">
              <a:solidFill>
                <a:srgbClr val="FFC000"/>
              </a:solidFill>
            </a:endParaRPr>
          </a:p>
          <a:p>
            <a:endParaRPr lang="en-GB" sz="4000" b="1" dirty="0">
              <a:solidFill>
                <a:srgbClr val="FFC000"/>
              </a:solidFill>
            </a:endParaRPr>
          </a:p>
        </p:txBody>
      </p:sp>
      <p:sp>
        <p:nvSpPr>
          <p:cNvPr id="3" name="Rectangle 2">
            <a:extLst>
              <a:ext uri="{FF2B5EF4-FFF2-40B4-BE49-F238E27FC236}">
                <a16:creationId xmlns:a16="http://schemas.microsoft.com/office/drawing/2014/main" id="{42BC0EE1-7DA0-4634-9644-6036BC3D0D88}"/>
              </a:ext>
            </a:extLst>
          </p:cNvPr>
          <p:cNvSpPr/>
          <p:nvPr/>
        </p:nvSpPr>
        <p:spPr>
          <a:xfrm>
            <a:off x="2286000" y="1760306"/>
            <a:ext cx="4572000" cy="3337388"/>
          </a:xfrm>
          <a:prstGeom prst="rect">
            <a:avLst/>
          </a:prstGeom>
        </p:spPr>
        <p:txBody>
          <a:bodyPr>
            <a:spAutoFit/>
          </a:bodyPr>
          <a:lstStyle/>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18</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Slaves, in reverent fear of God submit yourselves to your masters, not only to those who are good and considerate, but also to those who are harsh.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19</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For it is commendable if someone bears up under the pain of unjust suffering because they are conscious of God. </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b="1"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20</a:t>
            </a:r>
            <a:r>
              <a:rPr lang="en-GB"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But how is it to your credit if you receive a beating for doing wrong and endure it? But if you suffer for doing good and you endure it, this is commendable before God.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E8217B0-0740-4A7B-8FC8-49330D49E411}"/>
              </a:ext>
            </a:extLst>
          </p:cNvPr>
          <p:cNvSpPr/>
          <p:nvPr/>
        </p:nvSpPr>
        <p:spPr>
          <a:xfrm>
            <a:off x="-53788" y="9346"/>
            <a:ext cx="9144000" cy="7123489"/>
          </a:xfrm>
          <a:prstGeom prst="rect">
            <a:avLst/>
          </a:prstGeom>
        </p:spPr>
        <p:txBody>
          <a:bodyPr wrap="square">
            <a:spAutoFit/>
          </a:bodyPr>
          <a:lstStyle/>
          <a:p>
            <a:r>
              <a:rPr lang="en-GB" b="1" dirty="0"/>
              <a:t> </a:t>
            </a:r>
            <a:r>
              <a:rPr lang="en-GB" sz="3200" b="1" dirty="0">
                <a:solidFill>
                  <a:srgbClr val="FFC000"/>
                </a:solidFill>
              </a:rPr>
              <a:t>“He committed no sin, and no deceit was found in his mouth.” </a:t>
            </a:r>
          </a:p>
          <a:p>
            <a:r>
              <a:rPr lang="en-GB" sz="3200" b="1" dirty="0">
                <a:solidFill>
                  <a:srgbClr val="FFC000"/>
                </a:solidFill>
              </a:rPr>
              <a:t>When they hurled their insults at him, he did not retaliate; when he suffered, he made no threats. Instead, he entrusted himself to him who judges justly. </a:t>
            </a:r>
          </a:p>
          <a:p>
            <a:r>
              <a:rPr lang="en-GB" sz="3200" b="1" dirty="0">
                <a:solidFill>
                  <a:srgbClr val="FFC000"/>
                </a:solidFill>
              </a:rPr>
              <a:t>“He himself bore our sins” in his body on the cross, so that we might die to sins and live for righteousness; “by his wounds you have been healed.” </a:t>
            </a:r>
          </a:p>
          <a:p>
            <a:r>
              <a:rPr lang="en-GB" sz="3200" b="1">
                <a:solidFill>
                  <a:srgbClr val="FFC000"/>
                </a:solidFill>
              </a:rPr>
              <a:t>For </a:t>
            </a:r>
            <a:r>
              <a:rPr lang="en-GB" sz="3200" b="1" dirty="0">
                <a:solidFill>
                  <a:srgbClr val="FFC000"/>
                </a:solidFill>
              </a:rPr>
              <a:t>“you were like sheep going astray,” but now you have returned to the Shepherd and Overseer of your souls. </a:t>
            </a:r>
          </a:p>
          <a:p>
            <a:pPr>
              <a:lnSpc>
                <a:spcPct val="107000"/>
              </a:lnSpc>
            </a:pPr>
            <a:endParaRPr lang="en-GB" sz="40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878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1063</TotalTime>
  <Words>1016</Words>
  <Application>Microsoft Office PowerPoint</Application>
  <PresentationFormat>On-screen Show (4:3)</PresentationFormat>
  <Paragraphs>83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84</cp:revision>
  <dcterms:created xsi:type="dcterms:W3CDTF">2008-09-28T07:30:42Z</dcterms:created>
  <dcterms:modified xsi:type="dcterms:W3CDTF">2019-05-04T14:06:27Z</dcterms:modified>
</cp:coreProperties>
</file>