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4" r:id="rId4"/>
    <p:sldId id="265" r:id="rId5"/>
    <p:sldId id="266" r:id="rId6"/>
    <p:sldId id="267" r:id="rId7"/>
    <p:sldId id="268" r:id="rId8"/>
    <p:sldId id="257" r:id="rId9"/>
    <p:sldId id="258" r:id="rId10"/>
    <p:sldId id="271" r:id="rId11"/>
    <p:sldId id="272" r:id="rId12"/>
    <p:sldId id="273" r:id="rId13"/>
    <p:sldId id="259" r:id="rId14"/>
    <p:sldId id="274" r:id="rId15"/>
    <p:sldId id="260" r:id="rId16"/>
    <p:sldId id="275" r:id="rId17"/>
    <p:sldId id="276" r:id="rId18"/>
    <p:sldId id="277" r:id="rId19"/>
    <p:sldId id="278" r:id="rId20"/>
    <p:sldId id="261" r:id="rId21"/>
    <p:sldId id="279" r:id="rId22"/>
    <p:sldId id="280" r:id="rId23"/>
    <p:sldId id="281" r:id="rId24"/>
    <p:sldId id="282" r:id="rId25"/>
    <p:sldId id="283" r:id="rId26"/>
    <p:sldId id="285" r:id="rId27"/>
    <p:sldId id="284" r:id="rId28"/>
    <p:sldId id="286" r:id="rId29"/>
    <p:sldId id="28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6"/>
    <p:restoredTop sz="94681"/>
  </p:normalViewPr>
  <p:slideViewPr>
    <p:cSldViewPr snapToGrid="0" snapToObjects="1">
      <p:cViewPr varScale="1">
        <p:scale>
          <a:sx n="83" d="100"/>
          <a:sy n="83" d="100"/>
        </p:scale>
        <p:origin x="6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007C-F12A-514D-9CEF-2F39CD2D1D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FE2C18-5326-4944-A2EA-B8F72BA99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836E5E-60E2-214E-A0B4-EB8661D21DB5}"/>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73EF800D-6585-1747-AC66-838630BC0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8A4C7-E661-C145-ABFA-987B2229F1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151672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13CF-7F85-B240-A40B-DE54B5E1E1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7121AB-AE38-BF4D-BDC1-262EBAA3BB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19F5E-DB8C-FB4B-822F-594C95C89C0C}"/>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EF809CC7-D2DA-194C-B828-062AE70C7B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54F14-688C-3944-91D5-F389F9B52C1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48207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630EA-F5A7-9846-B700-B10385C81F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993BE3-BB6F-2E4E-82B2-E3F0A2D881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F0C8A-B14C-8245-81B1-634AA3358151}"/>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08BE85C1-F12A-1F4E-A1CB-1D0E88566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3EAE2-58FC-194C-A3A0-9640CAC9A8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58299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E8E2-3267-4A4E-842B-D0E82924EA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1519C-6B2F-2742-85F1-64138E8FC08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D3BD1-A9F7-F943-8F1A-2C99FD37212F}"/>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E7584D1E-BE03-3F4A-B347-97673B780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0B3B7E-C6EE-4244-ADEF-591DB0361D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652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11AE-2FBD-7F49-A81C-4978C66105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15D8C0-B2E5-DF40-9366-36103E5747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5610F8-3D7C-2648-8A12-8E72F73303EF}"/>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B6D28C9E-C6B7-C741-88EA-E2E709016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2FFB6-1E25-0344-BFAC-1FD90EA46E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20280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D81CE-6924-0347-BABD-ACAF65C437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E3ECDB-9709-EC46-BF7F-DC00863A51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A3625A-46A9-F24A-8860-2FB20BEC3CA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6C608-EBF1-104E-8846-27F50C12E8C5}"/>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6" name="Footer Placeholder 5">
            <a:extLst>
              <a:ext uri="{FF2B5EF4-FFF2-40B4-BE49-F238E27FC236}">
                <a16:creationId xmlns:a16="http://schemas.microsoft.com/office/drawing/2014/main" id="{BF0D5184-458C-E349-A66B-D1C25B102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E89368-9E4C-8B42-A9E3-84509CD394A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41635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85E6C-D4C6-8F4D-9757-09E7E248D1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FB7C03-A187-274D-A2F0-8DBEE95FB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2F8E489-0BC2-5043-927E-6648ABF797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0CBFD9-5D6D-E84D-B15A-611E6E8F1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D24EAA-D400-B141-B823-3F94CA36C8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27B657-29C4-C540-928F-CD5757022667}"/>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8" name="Footer Placeholder 7">
            <a:extLst>
              <a:ext uri="{FF2B5EF4-FFF2-40B4-BE49-F238E27FC236}">
                <a16:creationId xmlns:a16="http://schemas.microsoft.com/office/drawing/2014/main" id="{A7773E6E-8AF9-CD4F-97B4-7C122D2ECE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756618-81A1-EA4B-85D0-79E146062BD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87215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AFDFC-13BE-2442-A7EA-D318577A20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6823AC-2159-B94C-B929-218650640867}"/>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4" name="Footer Placeholder 3">
            <a:extLst>
              <a:ext uri="{FF2B5EF4-FFF2-40B4-BE49-F238E27FC236}">
                <a16:creationId xmlns:a16="http://schemas.microsoft.com/office/drawing/2014/main" id="{8A63497B-618F-F54B-BDD8-5A3B27980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62703-55FA-9D4B-90E5-225F186DC83C}"/>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750657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D79F5-ABDD-3E41-81C6-A6C55EEBE0DF}"/>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3" name="Footer Placeholder 2">
            <a:extLst>
              <a:ext uri="{FF2B5EF4-FFF2-40B4-BE49-F238E27FC236}">
                <a16:creationId xmlns:a16="http://schemas.microsoft.com/office/drawing/2014/main" id="{91C3C502-A5C2-CC4D-B8DB-89AF12138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CF808-C092-F84E-AB42-15B65BD1E471}"/>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98073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EE7D5-4F10-8D49-9862-D404CBCC38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31DDAD-99E8-E24E-952C-CE3E47D67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F4884B-1A54-6A4B-B101-CC6A831EB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851EA2-9BB7-4941-91A3-DD33668FF940}"/>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6" name="Footer Placeholder 5">
            <a:extLst>
              <a:ext uri="{FF2B5EF4-FFF2-40B4-BE49-F238E27FC236}">
                <a16:creationId xmlns:a16="http://schemas.microsoft.com/office/drawing/2014/main" id="{372DE6AD-9089-BC4C-852B-DA0F3740C8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FFC7E-2713-544C-A25E-C8BCEE2918B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763934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86A4-B762-2C4F-B450-07159F2C4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316EA6-47CF-2C4D-A154-474176957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BCE263-F6D4-BA41-B658-D9EF255E7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BAEA59-BBF2-D344-BA03-BDA37C4102F8}"/>
              </a:ext>
            </a:extLst>
          </p:cNvPr>
          <p:cNvSpPr>
            <a:spLocks noGrp="1"/>
          </p:cNvSpPr>
          <p:nvPr>
            <p:ph type="dt" sz="half" idx="10"/>
          </p:nvPr>
        </p:nvSpPr>
        <p:spPr/>
        <p:txBody>
          <a:bodyPr/>
          <a:lstStyle/>
          <a:p>
            <a:fld id="{1DFCD192-E174-4949-B4E5-B17368587DDA}" type="datetimeFigureOut">
              <a:rPr lang="en-US" smtClean="0"/>
              <a:t>5/11/19</a:t>
            </a:fld>
            <a:endParaRPr lang="en-US"/>
          </a:p>
        </p:txBody>
      </p:sp>
      <p:sp>
        <p:nvSpPr>
          <p:cNvPr id="6" name="Footer Placeholder 5">
            <a:extLst>
              <a:ext uri="{FF2B5EF4-FFF2-40B4-BE49-F238E27FC236}">
                <a16:creationId xmlns:a16="http://schemas.microsoft.com/office/drawing/2014/main" id="{68FADB59-93F2-5848-B161-51FDA25177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49FEA-B90D-F449-BEAC-1A80D1DDC8B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03820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9EF26-A03A-D147-B1A4-DB81294873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CFAD88-7DC4-B346-829C-C9E7E2E76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7A310C-E2A9-3546-92C5-49EEC49CA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CD192-E174-4949-B4E5-B17368587DDA}" type="datetimeFigureOut">
              <a:rPr lang="en-US" smtClean="0"/>
              <a:t>5/11/19</a:t>
            </a:fld>
            <a:endParaRPr lang="en-US"/>
          </a:p>
        </p:txBody>
      </p:sp>
      <p:sp>
        <p:nvSpPr>
          <p:cNvPr id="5" name="Footer Placeholder 4">
            <a:extLst>
              <a:ext uri="{FF2B5EF4-FFF2-40B4-BE49-F238E27FC236}">
                <a16:creationId xmlns:a16="http://schemas.microsoft.com/office/drawing/2014/main" id="{8CD57AA7-9241-474B-B43A-4C9500844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2399BD-8D63-984E-9150-BCF9CA6119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EB3EB9-9BBB-7C43-8954-7A3F81D0AEAA}" type="slidenum">
              <a:rPr lang="en-US" smtClean="0"/>
              <a:t>‹#›</a:t>
            </a:fld>
            <a:endParaRPr lang="en-US"/>
          </a:p>
        </p:txBody>
      </p:sp>
    </p:spTree>
    <p:extLst>
      <p:ext uri="{BB962C8B-B14F-4D97-AF65-F5344CB8AC3E}">
        <p14:creationId xmlns:p14="http://schemas.microsoft.com/office/powerpoint/2010/main" val="273097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5579-05AB-9B48-BB4D-FBE7AC33B8F2}"/>
              </a:ext>
            </a:extLst>
          </p:cNvPr>
          <p:cNvSpPr>
            <a:spLocks noGrp="1"/>
          </p:cNvSpPr>
          <p:nvPr>
            <p:ph type="ctrTitle"/>
          </p:nvPr>
        </p:nvSpPr>
        <p:spPr/>
        <p:txBody>
          <a:bodyPr>
            <a:normAutofit/>
          </a:bodyPr>
          <a:lstStyle/>
          <a:p>
            <a:r>
              <a:rPr lang="en-US" sz="7200" b="1" dirty="0"/>
              <a:t>HEBREWS</a:t>
            </a:r>
            <a:br>
              <a:rPr lang="en-US" sz="7200" b="1" dirty="0"/>
            </a:br>
            <a:r>
              <a:rPr lang="he-IL" sz="7200" dirty="0"/>
              <a:t>עברית</a:t>
            </a:r>
            <a:endParaRPr lang="en-US" sz="7200" b="1" dirty="0"/>
          </a:p>
        </p:txBody>
      </p:sp>
      <p:sp>
        <p:nvSpPr>
          <p:cNvPr id="3" name="Subtitle 2">
            <a:extLst>
              <a:ext uri="{FF2B5EF4-FFF2-40B4-BE49-F238E27FC236}">
                <a16:creationId xmlns:a16="http://schemas.microsoft.com/office/drawing/2014/main" id="{BE78CA73-06DE-FC4C-ADFF-AF66F4066848}"/>
              </a:ext>
            </a:extLst>
          </p:cNvPr>
          <p:cNvSpPr>
            <a:spLocks noGrp="1"/>
          </p:cNvSpPr>
          <p:nvPr>
            <p:ph type="subTitle" idx="1"/>
          </p:nvPr>
        </p:nvSpPr>
        <p:spPr/>
        <p:txBody>
          <a:bodyPr>
            <a:normAutofit lnSpcReduction="10000"/>
          </a:bodyPr>
          <a:lstStyle/>
          <a:p>
            <a:endParaRPr lang="en-US" sz="3200" dirty="0"/>
          </a:p>
          <a:p>
            <a:r>
              <a:rPr lang="en-US" sz="4000" b="1" dirty="0"/>
              <a:t>Jesus is Greater…</a:t>
            </a:r>
          </a:p>
          <a:p>
            <a:r>
              <a:rPr lang="en-US" sz="3200" b="1" dirty="0"/>
              <a:t>Hebrews Chapter 1 – Chapter 2 verse 4</a:t>
            </a:r>
            <a:endParaRPr lang="en-US" b="1" dirty="0"/>
          </a:p>
        </p:txBody>
      </p:sp>
    </p:spTree>
    <p:extLst>
      <p:ext uri="{BB962C8B-B14F-4D97-AF65-F5344CB8AC3E}">
        <p14:creationId xmlns:p14="http://schemas.microsoft.com/office/powerpoint/2010/main" val="162725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INTRODUCTION TO HEBREWS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pPr lvl="0"/>
            <a:r>
              <a:rPr lang="en-GB" sz="3200" b="1" dirty="0">
                <a:solidFill>
                  <a:schemeClr val="bg1">
                    <a:lumMod val="50000"/>
                  </a:schemeClr>
                </a:solidFill>
              </a:rPr>
              <a:t>A challenging book – and therefore a neglected book</a:t>
            </a:r>
          </a:p>
          <a:p>
            <a:pPr lvl="0"/>
            <a:r>
              <a:rPr lang="en-GB" sz="3200" b="1" dirty="0"/>
              <a:t>God’s living word – sharper than a two-edged sword</a:t>
            </a:r>
          </a:p>
          <a:p>
            <a:pPr lvl="0"/>
            <a:endParaRPr lang="en-GB" sz="3200" b="1" dirty="0"/>
          </a:p>
          <a:p>
            <a:pPr marL="0" indent="0">
              <a:buNone/>
            </a:pPr>
            <a:r>
              <a:rPr lang="en-GB" b="1" dirty="0"/>
              <a:t>Hebrews 4:12-13</a:t>
            </a:r>
            <a:r>
              <a:rPr lang="en-GB" dirty="0"/>
              <a:t> </a:t>
            </a:r>
            <a:r>
              <a:rPr lang="en-GB" baseline="30000" dirty="0"/>
              <a:t>12</a:t>
            </a:r>
            <a:r>
              <a:rPr lang="en-GB" dirty="0"/>
              <a:t> For the word of God is alive and active. Sharper than any double-edged sword, it penetrates even to dividing soul and spirit, joints and marrow; it judges the thoughts and attitudes of the heart. </a:t>
            </a:r>
          </a:p>
          <a:p>
            <a:pPr lvl="0"/>
            <a:endParaRPr lang="en-GB" sz="3200" b="1" dirty="0"/>
          </a:p>
        </p:txBody>
      </p:sp>
    </p:spTree>
    <p:extLst>
      <p:ext uri="{BB962C8B-B14F-4D97-AF65-F5344CB8AC3E}">
        <p14:creationId xmlns:p14="http://schemas.microsoft.com/office/powerpoint/2010/main" val="98555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INTRODUCTION TO HEBREWS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lnSpcReduction="10000"/>
          </a:bodyPr>
          <a:lstStyle/>
          <a:p>
            <a:pPr lvl="0"/>
            <a:r>
              <a:rPr lang="en-GB" sz="3200" b="1" dirty="0">
                <a:solidFill>
                  <a:schemeClr val="bg1">
                    <a:lumMod val="50000"/>
                  </a:schemeClr>
                </a:solidFill>
              </a:rPr>
              <a:t>A challenging book – and therefore a neglected book</a:t>
            </a:r>
          </a:p>
          <a:p>
            <a:pPr lvl="0"/>
            <a:r>
              <a:rPr lang="en-GB" sz="3200" b="1" dirty="0">
                <a:solidFill>
                  <a:schemeClr val="bg1">
                    <a:lumMod val="50000"/>
                  </a:schemeClr>
                </a:solidFill>
              </a:rPr>
              <a:t>God’s living word – sharper than a two-edged sword</a:t>
            </a:r>
          </a:p>
          <a:p>
            <a:pPr lvl="0"/>
            <a:r>
              <a:rPr lang="en-GB" sz="3200" b="1" dirty="0"/>
              <a:t>A better word</a:t>
            </a:r>
          </a:p>
          <a:p>
            <a:pPr marL="0" lvl="0" indent="0">
              <a:buNone/>
            </a:pPr>
            <a:endParaRPr lang="en-GB" sz="3200" b="1" dirty="0"/>
          </a:p>
          <a:p>
            <a:pPr marL="0" indent="0">
              <a:buNone/>
            </a:pPr>
            <a:r>
              <a:rPr lang="en-GB" b="1" dirty="0"/>
              <a:t>John1:14 </a:t>
            </a:r>
            <a:r>
              <a:rPr lang="en-GB" baseline="30000" dirty="0"/>
              <a:t> </a:t>
            </a:r>
            <a:r>
              <a:rPr lang="en-GB" b="1" i="1" dirty="0"/>
              <a:t>The Word became flesh </a:t>
            </a:r>
            <a:r>
              <a:rPr lang="en-GB" dirty="0"/>
              <a:t>and made his dwelling among us. We have seen his glory, the glory of the one and only Son, who came from the Father, full of grace and truth.  </a:t>
            </a:r>
          </a:p>
          <a:p>
            <a:pPr marL="0" indent="0">
              <a:buNone/>
            </a:pPr>
            <a:endParaRPr lang="en-GB" dirty="0"/>
          </a:p>
          <a:p>
            <a:pPr marL="0" indent="0">
              <a:buNone/>
            </a:pPr>
            <a:r>
              <a:rPr lang="en-GB" dirty="0"/>
              <a:t>[Truth is a </a:t>
            </a:r>
            <a:r>
              <a:rPr lang="en-GB" b="1" dirty="0"/>
              <a:t>person]</a:t>
            </a:r>
            <a:r>
              <a:rPr lang="en-GB" dirty="0">
                <a:effectLst/>
              </a:rPr>
              <a:t> </a:t>
            </a:r>
            <a:endParaRPr lang="en-GB" dirty="0"/>
          </a:p>
          <a:p>
            <a:pPr lvl="0"/>
            <a:endParaRPr lang="en-GB" sz="3200" b="1" dirty="0"/>
          </a:p>
        </p:txBody>
      </p:sp>
    </p:spTree>
    <p:extLst>
      <p:ext uri="{BB962C8B-B14F-4D97-AF65-F5344CB8AC3E}">
        <p14:creationId xmlns:p14="http://schemas.microsoft.com/office/powerpoint/2010/main" val="710183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INTRODUCTION TO HEBREWS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pPr lvl="0"/>
            <a:r>
              <a:rPr lang="en-GB" sz="3200" b="1" dirty="0">
                <a:solidFill>
                  <a:schemeClr val="bg1">
                    <a:lumMod val="50000"/>
                  </a:schemeClr>
                </a:solidFill>
              </a:rPr>
              <a:t>A challenging book – and therefore a neglected book</a:t>
            </a:r>
          </a:p>
          <a:p>
            <a:pPr lvl="0"/>
            <a:r>
              <a:rPr lang="en-GB" sz="3200" b="1" dirty="0">
                <a:solidFill>
                  <a:schemeClr val="bg1">
                    <a:lumMod val="50000"/>
                  </a:schemeClr>
                </a:solidFill>
              </a:rPr>
              <a:t>God’s living word – sharper than a two-edged sword</a:t>
            </a:r>
          </a:p>
          <a:p>
            <a:pPr lvl="0"/>
            <a:r>
              <a:rPr lang="en-GB" sz="3200" b="1" dirty="0">
                <a:solidFill>
                  <a:schemeClr val="bg1">
                    <a:lumMod val="50000"/>
                  </a:schemeClr>
                </a:solidFill>
              </a:rPr>
              <a:t>A better word (the Word became flesh and dwelt among us John 1:14) </a:t>
            </a:r>
          </a:p>
          <a:p>
            <a:pPr lvl="0"/>
            <a:r>
              <a:rPr lang="en-GB" sz="3200" b="1" dirty="0"/>
              <a:t>God’s final Word – spoken through his Son.</a:t>
            </a:r>
          </a:p>
          <a:p>
            <a:pPr lvl="0"/>
            <a:endParaRPr lang="en-GB" sz="3200" b="1" dirty="0"/>
          </a:p>
        </p:txBody>
      </p:sp>
    </p:spTree>
    <p:extLst>
      <p:ext uri="{BB962C8B-B14F-4D97-AF65-F5344CB8AC3E}">
        <p14:creationId xmlns:p14="http://schemas.microsoft.com/office/powerpoint/2010/main" val="3407314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D6D9F-2A23-4C44-A876-086D42A25A54}"/>
              </a:ext>
            </a:extLst>
          </p:cNvPr>
          <p:cNvSpPr txBox="1"/>
          <p:nvPr/>
        </p:nvSpPr>
        <p:spPr>
          <a:xfrm>
            <a:off x="914401" y="635430"/>
            <a:ext cx="10321872" cy="3046988"/>
          </a:xfrm>
          <a:prstGeom prst="rect">
            <a:avLst/>
          </a:prstGeom>
          <a:noFill/>
        </p:spPr>
        <p:txBody>
          <a:bodyPr wrap="square" rtlCol="0">
            <a:spAutoFit/>
          </a:bodyPr>
          <a:lstStyle/>
          <a:p>
            <a:r>
              <a:rPr lang="en-GB" sz="3200" b="1" dirty="0"/>
              <a:t>Hebrews 1: </a:t>
            </a:r>
            <a:r>
              <a:rPr lang="en-GB" sz="3200" baseline="30000" dirty="0"/>
              <a:t>3b </a:t>
            </a:r>
            <a:r>
              <a:rPr lang="en-GB" sz="3200" dirty="0"/>
              <a:t>After he (</a:t>
            </a:r>
            <a:r>
              <a:rPr lang="en-GB" sz="3200" i="1" dirty="0"/>
              <a:t>Jesus</a:t>
            </a:r>
            <a:r>
              <a:rPr lang="en-GB" sz="3200" dirty="0"/>
              <a:t>) had provided purification for sins, he </a:t>
            </a:r>
            <a:r>
              <a:rPr lang="en-GB" sz="3200" dirty="0">
                <a:solidFill>
                  <a:srgbClr val="FF0000"/>
                </a:solidFill>
              </a:rPr>
              <a:t>sat down </a:t>
            </a:r>
            <a:r>
              <a:rPr lang="en-GB" sz="3200" dirty="0"/>
              <a:t>at the right hand of the Majesty in heaven. </a:t>
            </a:r>
            <a:r>
              <a:rPr lang="en-GB" sz="3200" baseline="30000" dirty="0">
                <a:solidFill>
                  <a:srgbClr val="FF0000"/>
                </a:solidFill>
              </a:rPr>
              <a:t>4 </a:t>
            </a:r>
            <a:r>
              <a:rPr lang="en-GB" sz="3200" dirty="0">
                <a:solidFill>
                  <a:srgbClr val="FF0000"/>
                </a:solidFill>
              </a:rPr>
              <a:t>So he became as much superior to the angels as the name he has inherited is superior to theirs.</a:t>
            </a:r>
          </a:p>
          <a:p>
            <a:endParaRPr lang="en-US" sz="3200" dirty="0"/>
          </a:p>
          <a:p>
            <a:r>
              <a:rPr lang="en-US" sz="3200" dirty="0"/>
              <a:t>[“It is finished!”]</a:t>
            </a:r>
          </a:p>
        </p:txBody>
      </p:sp>
    </p:spTree>
    <p:extLst>
      <p:ext uri="{BB962C8B-B14F-4D97-AF65-F5344CB8AC3E}">
        <p14:creationId xmlns:p14="http://schemas.microsoft.com/office/powerpoint/2010/main" val="3563441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INTRODUCTION TO HEBREWS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pPr lvl="0"/>
            <a:r>
              <a:rPr lang="en-GB" sz="3200" b="1" dirty="0">
                <a:solidFill>
                  <a:schemeClr val="bg1">
                    <a:lumMod val="50000"/>
                  </a:schemeClr>
                </a:solidFill>
              </a:rPr>
              <a:t>A challenging book – and therefore a neglected book</a:t>
            </a:r>
          </a:p>
          <a:p>
            <a:pPr lvl="0"/>
            <a:r>
              <a:rPr lang="en-GB" sz="3200" b="1" dirty="0">
                <a:solidFill>
                  <a:schemeClr val="bg1">
                    <a:lumMod val="50000"/>
                  </a:schemeClr>
                </a:solidFill>
              </a:rPr>
              <a:t>God’s living word – sharper than a two-edged sword</a:t>
            </a:r>
          </a:p>
          <a:p>
            <a:pPr lvl="0"/>
            <a:r>
              <a:rPr lang="en-GB" sz="3200" b="1" dirty="0">
                <a:solidFill>
                  <a:schemeClr val="bg1">
                    <a:lumMod val="50000"/>
                  </a:schemeClr>
                </a:solidFill>
              </a:rPr>
              <a:t>A better word (the Word became flesh and dwelt among us John 1:14) </a:t>
            </a:r>
          </a:p>
          <a:p>
            <a:pPr lvl="0"/>
            <a:r>
              <a:rPr lang="en-GB" sz="3200" b="1" dirty="0">
                <a:solidFill>
                  <a:schemeClr val="bg1">
                    <a:lumMod val="50000"/>
                  </a:schemeClr>
                </a:solidFill>
              </a:rPr>
              <a:t>God’s final word – spoken through his Son.</a:t>
            </a:r>
          </a:p>
          <a:p>
            <a:r>
              <a:rPr lang="en-GB" sz="3200" b="1" dirty="0"/>
              <a:t>A call to commitment</a:t>
            </a:r>
          </a:p>
          <a:p>
            <a:pPr lvl="0"/>
            <a:endParaRPr lang="en-GB" sz="3200" b="1" dirty="0"/>
          </a:p>
        </p:txBody>
      </p:sp>
    </p:spTree>
    <p:extLst>
      <p:ext uri="{BB962C8B-B14F-4D97-AF65-F5344CB8AC3E}">
        <p14:creationId xmlns:p14="http://schemas.microsoft.com/office/powerpoint/2010/main" val="258034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D6D9F-2A23-4C44-A876-086D42A25A54}"/>
              </a:ext>
            </a:extLst>
          </p:cNvPr>
          <p:cNvSpPr txBox="1"/>
          <p:nvPr/>
        </p:nvSpPr>
        <p:spPr>
          <a:xfrm>
            <a:off x="1007391" y="1627321"/>
            <a:ext cx="10321872" cy="3539430"/>
          </a:xfrm>
          <a:prstGeom prst="rect">
            <a:avLst/>
          </a:prstGeom>
          <a:noFill/>
        </p:spPr>
        <p:txBody>
          <a:bodyPr wrap="square" rtlCol="0">
            <a:spAutoFit/>
          </a:bodyPr>
          <a:lstStyle/>
          <a:p>
            <a:pPr algn="just"/>
            <a:r>
              <a:rPr lang="en-GB" sz="3200" b="1" dirty="0">
                <a:latin typeface="Calibri" panose="020F0502020204030204" pitchFamily="34" charset="0"/>
              </a:rPr>
              <a:t> “</a:t>
            </a:r>
            <a:r>
              <a:rPr lang="en-GB" sz="3200" dirty="0">
                <a:latin typeface="Calibri" panose="020F0502020204030204" pitchFamily="34" charset="0"/>
              </a:rPr>
              <a:t>Hebrews is a difficult book. But I am convinced that it is one of the special gifts of God to his Church. </a:t>
            </a:r>
            <a:r>
              <a:rPr lang="en-GB" sz="3200" b="1" dirty="0">
                <a:latin typeface="Calibri" panose="020F0502020204030204" pitchFamily="34" charset="0"/>
              </a:rPr>
              <a:t>It is a gift to be appreciated, especially when God’s people find themselves prone to discouragement or distraction from any cause.”</a:t>
            </a:r>
          </a:p>
          <a:p>
            <a:pPr algn="just"/>
            <a:endParaRPr lang="en-GB" sz="3200" b="1" dirty="0">
              <a:latin typeface="Calibri" panose="020F0502020204030204" pitchFamily="34" charset="0"/>
            </a:endParaRPr>
          </a:p>
          <a:p>
            <a:pPr algn="just"/>
            <a:endParaRPr lang="en-GB" sz="3200" b="1" dirty="0">
              <a:latin typeface="Calibri" panose="020F0502020204030204" pitchFamily="34" charset="0"/>
            </a:endParaRPr>
          </a:p>
          <a:p>
            <a:pPr algn="r"/>
            <a:r>
              <a:rPr lang="en-GB" sz="3200" dirty="0">
                <a:latin typeface="Calibri" panose="020F0502020204030204" pitchFamily="34" charset="0"/>
              </a:rPr>
              <a:t>William L. Lane, Hebrews – A call to commitment</a:t>
            </a:r>
            <a:endParaRPr lang="en-US" sz="3200" dirty="0"/>
          </a:p>
        </p:txBody>
      </p:sp>
    </p:spTree>
    <p:extLst>
      <p:ext uri="{BB962C8B-B14F-4D97-AF65-F5344CB8AC3E}">
        <p14:creationId xmlns:p14="http://schemas.microsoft.com/office/powerpoint/2010/main" val="2729318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D6D9F-2A23-4C44-A876-086D42A25A54}"/>
              </a:ext>
            </a:extLst>
          </p:cNvPr>
          <p:cNvSpPr txBox="1"/>
          <p:nvPr/>
        </p:nvSpPr>
        <p:spPr>
          <a:xfrm>
            <a:off x="914401" y="635430"/>
            <a:ext cx="10321872" cy="1569660"/>
          </a:xfrm>
          <a:prstGeom prst="rect">
            <a:avLst/>
          </a:prstGeom>
          <a:noFill/>
        </p:spPr>
        <p:txBody>
          <a:bodyPr wrap="square" rtlCol="0">
            <a:spAutoFit/>
          </a:bodyPr>
          <a:lstStyle/>
          <a:p>
            <a:r>
              <a:rPr lang="en-GB" sz="3200" b="1" dirty="0"/>
              <a:t>Hebrews 1: </a:t>
            </a:r>
            <a:r>
              <a:rPr lang="en-GB" sz="3200" b="1" baseline="30000" dirty="0"/>
              <a:t>1 </a:t>
            </a:r>
            <a:r>
              <a:rPr lang="en-GB" sz="3200" b="1" dirty="0"/>
              <a:t>In the past God spoke to our ancestors through the prophets at many times and in various ways, </a:t>
            </a:r>
            <a:r>
              <a:rPr lang="en-GB" sz="3200" b="1" baseline="30000" dirty="0"/>
              <a:t>2 </a:t>
            </a:r>
            <a:r>
              <a:rPr lang="en-GB" sz="3200" b="1" dirty="0"/>
              <a:t>but in these last days he has spoken to us </a:t>
            </a:r>
            <a:r>
              <a:rPr lang="en-GB" sz="3200" b="1" dirty="0">
                <a:solidFill>
                  <a:srgbClr val="FF0000"/>
                </a:solidFill>
              </a:rPr>
              <a:t>by his Son…</a:t>
            </a:r>
            <a:endParaRPr lang="en-US" sz="3200" b="1" dirty="0"/>
          </a:p>
        </p:txBody>
      </p:sp>
    </p:spTree>
    <p:extLst>
      <p:ext uri="{BB962C8B-B14F-4D97-AF65-F5344CB8AC3E}">
        <p14:creationId xmlns:p14="http://schemas.microsoft.com/office/powerpoint/2010/main" val="3973673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D6D9F-2A23-4C44-A876-086D42A25A54}"/>
              </a:ext>
            </a:extLst>
          </p:cNvPr>
          <p:cNvSpPr txBox="1"/>
          <p:nvPr/>
        </p:nvSpPr>
        <p:spPr>
          <a:xfrm>
            <a:off x="914401" y="635430"/>
            <a:ext cx="10321872" cy="4801314"/>
          </a:xfrm>
          <a:prstGeom prst="rect">
            <a:avLst/>
          </a:prstGeom>
          <a:noFill/>
        </p:spPr>
        <p:txBody>
          <a:bodyPr wrap="square" rtlCol="0">
            <a:spAutoFit/>
          </a:bodyPr>
          <a:lstStyle/>
          <a:p>
            <a:r>
              <a:rPr lang="en-GB" sz="3200" b="1" dirty="0">
                <a:solidFill>
                  <a:schemeClr val="bg1">
                    <a:lumMod val="50000"/>
                  </a:schemeClr>
                </a:solidFill>
              </a:rPr>
              <a:t>Hebrews 1: </a:t>
            </a:r>
            <a:r>
              <a:rPr lang="en-GB" sz="3200" b="1" baseline="30000" dirty="0">
                <a:solidFill>
                  <a:schemeClr val="bg1">
                    <a:lumMod val="50000"/>
                  </a:schemeClr>
                </a:solidFill>
              </a:rPr>
              <a:t>1 </a:t>
            </a:r>
            <a:r>
              <a:rPr lang="en-GB" sz="3200" b="1" dirty="0">
                <a:solidFill>
                  <a:schemeClr val="bg1">
                    <a:lumMod val="50000"/>
                  </a:schemeClr>
                </a:solidFill>
              </a:rPr>
              <a:t>In the past God spoke to our ancestors through the prophets at many times and in various ways, </a:t>
            </a:r>
            <a:r>
              <a:rPr lang="en-GB" sz="3200" b="1" baseline="30000" dirty="0">
                <a:solidFill>
                  <a:schemeClr val="bg1">
                    <a:lumMod val="50000"/>
                  </a:schemeClr>
                </a:solidFill>
              </a:rPr>
              <a:t>2 </a:t>
            </a:r>
            <a:r>
              <a:rPr lang="en-GB" sz="3200" b="1" dirty="0">
                <a:solidFill>
                  <a:schemeClr val="bg1">
                    <a:lumMod val="50000"/>
                  </a:schemeClr>
                </a:solidFill>
              </a:rPr>
              <a:t>but in these last days he has spoken to us by his Son…</a:t>
            </a:r>
          </a:p>
          <a:p>
            <a:endParaRPr lang="en-GB" sz="3200" b="1" dirty="0">
              <a:solidFill>
                <a:srgbClr val="FF0000"/>
              </a:solidFill>
            </a:endParaRPr>
          </a:p>
          <a:p>
            <a:r>
              <a:rPr lang="en-GB" dirty="0"/>
              <a:t> </a:t>
            </a:r>
            <a:endParaRPr lang="en-GB" sz="3200" b="1" dirty="0">
              <a:solidFill>
                <a:srgbClr val="FF0000"/>
              </a:solidFill>
            </a:endParaRPr>
          </a:p>
          <a:p>
            <a:r>
              <a:rPr lang="en-GB" sz="3200" b="1" dirty="0"/>
              <a:t>Hebrews 2:1 We must pay the most careful attention, therefore, to what we have heard, </a:t>
            </a:r>
            <a:r>
              <a:rPr lang="en-GB" sz="3200" b="1" dirty="0">
                <a:solidFill>
                  <a:srgbClr val="FF0000"/>
                </a:solidFill>
              </a:rPr>
              <a:t>so that we do not drift away.</a:t>
            </a:r>
            <a:r>
              <a:rPr lang="en-GB" sz="3200" b="1" dirty="0"/>
              <a:t> </a:t>
            </a:r>
          </a:p>
          <a:p>
            <a:endParaRPr lang="en-GB" sz="3200" b="1" dirty="0">
              <a:solidFill>
                <a:srgbClr val="FF0000"/>
              </a:solidFill>
            </a:endParaRPr>
          </a:p>
          <a:p>
            <a:endParaRPr lang="en-US" sz="3200" b="1" dirty="0"/>
          </a:p>
        </p:txBody>
      </p:sp>
    </p:spTree>
    <p:extLst>
      <p:ext uri="{BB962C8B-B14F-4D97-AF65-F5344CB8AC3E}">
        <p14:creationId xmlns:p14="http://schemas.microsoft.com/office/powerpoint/2010/main" val="4243782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D6D9F-2A23-4C44-A876-086D42A25A54}"/>
              </a:ext>
            </a:extLst>
          </p:cNvPr>
          <p:cNvSpPr txBox="1"/>
          <p:nvPr/>
        </p:nvSpPr>
        <p:spPr>
          <a:xfrm>
            <a:off x="914401" y="635430"/>
            <a:ext cx="10321872" cy="6278642"/>
          </a:xfrm>
          <a:prstGeom prst="rect">
            <a:avLst/>
          </a:prstGeom>
          <a:noFill/>
        </p:spPr>
        <p:txBody>
          <a:bodyPr wrap="square" rtlCol="0">
            <a:spAutoFit/>
          </a:bodyPr>
          <a:lstStyle/>
          <a:p>
            <a:r>
              <a:rPr lang="en-GB" sz="3200" b="1" dirty="0">
                <a:solidFill>
                  <a:schemeClr val="bg1">
                    <a:lumMod val="50000"/>
                  </a:schemeClr>
                </a:solidFill>
              </a:rPr>
              <a:t>Hebrews 1: </a:t>
            </a:r>
            <a:r>
              <a:rPr lang="en-GB" sz="3200" b="1" baseline="30000" dirty="0">
                <a:solidFill>
                  <a:schemeClr val="bg1">
                    <a:lumMod val="50000"/>
                  </a:schemeClr>
                </a:solidFill>
              </a:rPr>
              <a:t>1 </a:t>
            </a:r>
            <a:r>
              <a:rPr lang="en-GB" sz="3200" b="1" dirty="0">
                <a:solidFill>
                  <a:schemeClr val="bg1">
                    <a:lumMod val="50000"/>
                  </a:schemeClr>
                </a:solidFill>
              </a:rPr>
              <a:t>In the past God spoke to our ancestors through the prophets at many times and in various ways, </a:t>
            </a:r>
            <a:r>
              <a:rPr lang="en-GB" sz="3200" b="1" baseline="30000" dirty="0">
                <a:solidFill>
                  <a:schemeClr val="bg1">
                    <a:lumMod val="50000"/>
                  </a:schemeClr>
                </a:solidFill>
              </a:rPr>
              <a:t>2 </a:t>
            </a:r>
            <a:r>
              <a:rPr lang="en-GB" sz="3200" b="1" dirty="0">
                <a:solidFill>
                  <a:schemeClr val="bg1">
                    <a:lumMod val="50000"/>
                  </a:schemeClr>
                </a:solidFill>
              </a:rPr>
              <a:t>but in these last days he has spoken to us by his Son…</a:t>
            </a:r>
          </a:p>
          <a:p>
            <a:endParaRPr lang="en-GB" sz="3200" b="1" dirty="0">
              <a:solidFill>
                <a:schemeClr val="bg1">
                  <a:lumMod val="50000"/>
                </a:schemeClr>
              </a:solidFill>
            </a:endParaRPr>
          </a:p>
          <a:p>
            <a:r>
              <a:rPr lang="en-GB" dirty="0">
                <a:solidFill>
                  <a:schemeClr val="bg1">
                    <a:lumMod val="50000"/>
                  </a:schemeClr>
                </a:solidFill>
              </a:rPr>
              <a:t> </a:t>
            </a:r>
            <a:endParaRPr lang="en-GB" sz="3200" b="1" dirty="0">
              <a:solidFill>
                <a:schemeClr val="bg1">
                  <a:lumMod val="50000"/>
                </a:schemeClr>
              </a:solidFill>
            </a:endParaRPr>
          </a:p>
          <a:p>
            <a:r>
              <a:rPr lang="en-GB" sz="3200" b="1" dirty="0">
                <a:solidFill>
                  <a:schemeClr val="bg1">
                    <a:lumMod val="50000"/>
                  </a:schemeClr>
                </a:solidFill>
              </a:rPr>
              <a:t>Hebrews 2:1 We must pay the most careful attention, therefore, to what we have heard, so that we do not drift away. </a:t>
            </a:r>
          </a:p>
          <a:p>
            <a:endParaRPr lang="en-GB" sz="3200" b="1" dirty="0"/>
          </a:p>
          <a:p>
            <a:r>
              <a:rPr lang="en-GB" sz="3200" b="1" dirty="0"/>
              <a:t>Hebrews 3:7 So, as the Holy Spirit says: </a:t>
            </a:r>
          </a:p>
          <a:p>
            <a:r>
              <a:rPr lang="en-GB" sz="3200" b="1" dirty="0"/>
              <a:t>Today if you hear his voice, </a:t>
            </a:r>
            <a:r>
              <a:rPr lang="en-GB" sz="3200" b="1" dirty="0">
                <a:solidFill>
                  <a:srgbClr val="FF0000"/>
                </a:solidFill>
              </a:rPr>
              <a:t>do not harden your hearts</a:t>
            </a:r>
            <a:r>
              <a:rPr lang="en-GB" sz="3200" b="1" dirty="0"/>
              <a:t>.</a:t>
            </a:r>
          </a:p>
          <a:p>
            <a:endParaRPr lang="en-GB" sz="3200" b="1" dirty="0">
              <a:solidFill>
                <a:srgbClr val="FF0000"/>
              </a:solidFill>
            </a:endParaRPr>
          </a:p>
          <a:p>
            <a:endParaRPr lang="en-US" sz="3200" b="1" dirty="0"/>
          </a:p>
        </p:txBody>
      </p:sp>
    </p:spTree>
    <p:extLst>
      <p:ext uri="{BB962C8B-B14F-4D97-AF65-F5344CB8AC3E}">
        <p14:creationId xmlns:p14="http://schemas.microsoft.com/office/powerpoint/2010/main" val="1508116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352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6494085"/>
          </a:xfrm>
          <a:prstGeom prst="rect">
            <a:avLst/>
          </a:prstGeom>
          <a:noFill/>
        </p:spPr>
        <p:txBody>
          <a:bodyPr wrap="square" rtlCol="0">
            <a:spAutoFit/>
          </a:bodyPr>
          <a:lstStyle/>
          <a:p>
            <a:r>
              <a:rPr lang="en-GB" sz="3200" b="1" dirty="0"/>
              <a:t>God’s final word: his Son</a:t>
            </a:r>
            <a:endParaRPr lang="en-GB" sz="3200" dirty="0"/>
          </a:p>
          <a:p>
            <a:r>
              <a:rPr lang="en-GB" sz="3200" dirty="0"/>
              <a:t>Hebrews 1: </a:t>
            </a:r>
            <a:r>
              <a:rPr lang="en-GB" sz="3200" baseline="30000" dirty="0"/>
              <a:t>1</a:t>
            </a:r>
            <a:r>
              <a:rPr lang="en-GB" sz="3200" dirty="0"/>
              <a:t> In the past God spoke to our ancestors through the prophets at many times and in various ways, </a:t>
            </a:r>
            <a:r>
              <a:rPr lang="en-GB" sz="3200" baseline="30000" dirty="0"/>
              <a:t>2 </a:t>
            </a:r>
            <a:r>
              <a:rPr lang="en-GB" sz="3200" dirty="0"/>
              <a:t>but in these last days he has spoken to us by his Son, whom he appointed heir of all things, and through whom also he made the universe. </a:t>
            </a:r>
            <a:r>
              <a:rPr lang="en-GB" sz="3200" baseline="30000" dirty="0"/>
              <a:t>3 </a:t>
            </a:r>
            <a:r>
              <a:rPr lang="en-GB" sz="3200" dirty="0"/>
              <a:t>The Son is the radiance of God’s glory and the exact representation of his being, sustaining all things by his powerful word. After he had provided purification for sins, he sat down at the right hand of the Majesty in heaven. </a:t>
            </a:r>
            <a:r>
              <a:rPr lang="en-GB" sz="3200" baseline="30000" dirty="0"/>
              <a:t>4 </a:t>
            </a:r>
            <a:r>
              <a:rPr lang="en-GB" sz="3200" dirty="0"/>
              <a:t>So he became as much superior to the angels as the name he has inherited is superior to theirs.</a:t>
            </a:r>
          </a:p>
          <a:p>
            <a:endParaRPr lang="en-US" sz="3200" dirty="0"/>
          </a:p>
        </p:txBody>
      </p:sp>
    </p:spTree>
    <p:extLst>
      <p:ext uri="{BB962C8B-B14F-4D97-AF65-F5344CB8AC3E}">
        <p14:creationId xmlns:p14="http://schemas.microsoft.com/office/powerpoint/2010/main" val="13815284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ANGELS versus JESUS CHRIST</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r>
              <a:rPr lang="en-GB" sz="3200" b="1" dirty="0"/>
              <a:t>Angels are merely angelic, Christ is the Son (</a:t>
            </a:r>
            <a:r>
              <a:rPr lang="en-GB" sz="3200" b="1" dirty="0" err="1"/>
              <a:t>vv</a:t>
            </a:r>
            <a:r>
              <a:rPr lang="en-GB" sz="3200" b="1" dirty="0"/>
              <a:t> 4-5)</a:t>
            </a:r>
          </a:p>
          <a:p>
            <a:pPr lvl="0"/>
            <a:endParaRPr lang="en-GB" sz="3600" b="1" dirty="0"/>
          </a:p>
        </p:txBody>
      </p:sp>
    </p:spTree>
    <p:extLst>
      <p:ext uri="{BB962C8B-B14F-4D97-AF65-F5344CB8AC3E}">
        <p14:creationId xmlns:p14="http://schemas.microsoft.com/office/powerpoint/2010/main" val="1612091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ANGELS versus JESUS CHRIST</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r>
              <a:rPr lang="en-GB" sz="3200" b="1" dirty="0">
                <a:solidFill>
                  <a:schemeClr val="bg1">
                    <a:lumMod val="50000"/>
                  </a:schemeClr>
                </a:solidFill>
              </a:rPr>
              <a:t>Angels are merely angelic, Christ is the Son (</a:t>
            </a:r>
            <a:r>
              <a:rPr lang="en-GB" sz="3200" b="1" dirty="0" err="1">
                <a:solidFill>
                  <a:schemeClr val="bg1">
                    <a:lumMod val="50000"/>
                  </a:schemeClr>
                </a:solidFill>
              </a:rPr>
              <a:t>vv</a:t>
            </a:r>
            <a:r>
              <a:rPr lang="en-GB" sz="3200" b="1" dirty="0">
                <a:solidFill>
                  <a:schemeClr val="bg1">
                    <a:lumMod val="50000"/>
                  </a:schemeClr>
                </a:solidFill>
              </a:rPr>
              <a:t> 4-5)</a:t>
            </a:r>
          </a:p>
          <a:p>
            <a:pPr lvl="0"/>
            <a:r>
              <a:rPr lang="en-GB" sz="3200" b="1" dirty="0"/>
              <a:t>Angels are merely worshippers: Christ is the One who is worshipped (v6)</a:t>
            </a:r>
          </a:p>
          <a:p>
            <a:pPr lvl="0"/>
            <a:endParaRPr lang="en-GB" sz="3600" b="1" dirty="0"/>
          </a:p>
        </p:txBody>
      </p:sp>
    </p:spTree>
    <p:extLst>
      <p:ext uri="{BB962C8B-B14F-4D97-AF65-F5344CB8AC3E}">
        <p14:creationId xmlns:p14="http://schemas.microsoft.com/office/powerpoint/2010/main" val="374204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ANGELS versus JESUS CHRIST</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r>
              <a:rPr lang="en-GB" sz="3200" b="1" dirty="0">
                <a:solidFill>
                  <a:schemeClr val="bg1">
                    <a:lumMod val="50000"/>
                  </a:schemeClr>
                </a:solidFill>
              </a:rPr>
              <a:t>Angels are merely angelic, Christ is the Son (</a:t>
            </a:r>
            <a:r>
              <a:rPr lang="en-GB" sz="3200" b="1" dirty="0" err="1">
                <a:solidFill>
                  <a:schemeClr val="bg1">
                    <a:lumMod val="50000"/>
                  </a:schemeClr>
                </a:solidFill>
              </a:rPr>
              <a:t>vv</a:t>
            </a:r>
            <a:r>
              <a:rPr lang="en-GB" sz="3200" b="1" dirty="0">
                <a:solidFill>
                  <a:schemeClr val="bg1">
                    <a:lumMod val="50000"/>
                  </a:schemeClr>
                </a:solidFill>
              </a:rPr>
              <a:t> 4-5)</a:t>
            </a:r>
          </a:p>
          <a:p>
            <a:pPr lvl="0"/>
            <a:r>
              <a:rPr lang="en-GB" sz="3200" b="1" dirty="0">
                <a:solidFill>
                  <a:schemeClr val="bg1">
                    <a:lumMod val="50000"/>
                  </a:schemeClr>
                </a:solidFill>
              </a:rPr>
              <a:t>Angels are merely worshippers: Christ is the One who is worshipped (v6)</a:t>
            </a:r>
          </a:p>
          <a:p>
            <a:pPr lvl="0"/>
            <a:r>
              <a:rPr lang="en-GB" sz="3200" b="1" dirty="0"/>
              <a:t>Angels are merely creatures: Christ is the Creator (vv7-11)</a:t>
            </a:r>
            <a:endParaRPr lang="en-GB" sz="3600" b="1" dirty="0"/>
          </a:p>
        </p:txBody>
      </p:sp>
    </p:spTree>
    <p:extLst>
      <p:ext uri="{BB962C8B-B14F-4D97-AF65-F5344CB8AC3E}">
        <p14:creationId xmlns:p14="http://schemas.microsoft.com/office/powerpoint/2010/main" val="1852211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ANGELS versus JESUS CHRIST</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r>
              <a:rPr lang="en-GB" sz="3200" b="1" dirty="0">
                <a:solidFill>
                  <a:schemeClr val="bg1">
                    <a:lumMod val="50000"/>
                  </a:schemeClr>
                </a:solidFill>
              </a:rPr>
              <a:t>Angels are merely angelic, Christ is the Son (</a:t>
            </a:r>
            <a:r>
              <a:rPr lang="en-GB" sz="3200" b="1" dirty="0" err="1">
                <a:solidFill>
                  <a:schemeClr val="bg1">
                    <a:lumMod val="50000"/>
                  </a:schemeClr>
                </a:solidFill>
              </a:rPr>
              <a:t>vv</a:t>
            </a:r>
            <a:r>
              <a:rPr lang="en-GB" sz="3200" b="1" dirty="0">
                <a:solidFill>
                  <a:schemeClr val="bg1">
                    <a:lumMod val="50000"/>
                  </a:schemeClr>
                </a:solidFill>
              </a:rPr>
              <a:t> 4-5)</a:t>
            </a:r>
          </a:p>
          <a:p>
            <a:pPr lvl="0"/>
            <a:r>
              <a:rPr lang="en-GB" sz="3200" b="1" dirty="0">
                <a:solidFill>
                  <a:schemeClr val="bg1">
                    <a:lumMod val="50000"/>
                  </a:schemeClr>
                </a:solidFill>
              </a:rPr>
              <a:t>Angels are merely worshippers: Christ is the One who is worshipped (v6)</a:t>
            </a:r>
          </a:p>
          <a:p>
            <a:pPr lvl="0"/>
            <a:r>
              <a:rPr lang="en-GB" sz="3200" b="1" dirty="0">
                <a:solidFill>
                  <a:schemeClr val="bg1">
                    <a:lumMod val="50000"/>
                  </a:schemeClr>
                </a:solidFill>
              </a:rPr>
              <a:t>Angels are merely creatures: Christ is the Creator (vv7-11)</a:t>
            </a:r>
          </a:p>
          <a:p>
            <a:pPr lvl="0"/>
            <a:r>
              <a:rPr lang="en-GB" sz="3200" b="1" dirty="0"/>
              <a:t>Angels are merely servants; Christ is the King. (vv13-14)</a:t>
            </a:r>
          </a:p>
          <a:p>
            <a:pPr lvl="0"/>
            <a:endParaRPr lang="en-GB" sz="3600" b="1" dirty="0"/>
          </a:p>
        </p:txBody>
      </p:sp>
    </p:spTree>
    <p:extLst>
      <p:ext uri="{BB962C8B-B14F-4D97-AF65-F5344CB8AC3E}">
        <p14:creationId xmlns:p14="http://schemas.microsoft.com/office/powerpoint/2010/main" val="83991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494085"/>
          </a:xfrm>
          <a:prstGeom prst="rect">
            <a:avLst/>
          </a:prstGeom>
          <a:noFill/>
        </p:spPr>
        <p:txBody>
          <a:bodyPr wrap="square" rtlCol="0">
            <a:spAutoFit/>
          </a:bodyPr>
          <a:lstStyle/>
          <a:p>
            <a:r>
              <a:rPr lang="en-GB" sz="3200" b="1" dirty="0"/>
              <a:t>Jesus greater than Moses</a:t>
            </a:r>
          </a:p>
          <a:p>
            <a:r>
              <a:rPr lang="en-GB" sz="3200" b="1" dirty="0"/>
              <a:t>Hebrews 3</a:t>
            </a:r>
            <a:r>
              <a:rPr lang="en-GB" sz="3200" dirty="0"/>
              <a:t> </a:t>
            </a:r>
            <a:r>
              <a:rPr lang="en-GB" sz="3200" baseline="30000" dirty="0"/>
              <a:t>1</a:t>
            </a:r>
            <a:r>
              <a:rPr lang="en-GB" sz="3200" dirty="0"/>
              <a:t> Therefore, holy brothers and sisters, who share in the heavenly calling, fix your thoughts on Jesus, whom we acknowledge as our apostle and high priest. </a:t>
            </a:r>
            <a:r>
              <a:rPr lang="en-GB" sz="3200" baseline="30000" dirty="0"/>
              <a:t>2 </a:t>
            </a:r>
            <a:r>
              <a:rPr lang="en-GB" sz="3200" dirty="0"/>
              <a:t>He was faithful to the one who appointed him, just as Moses was faithful in all God’s house. </a:t>
            </a:r>
            <a:r>
              <a:rPr lang="en-GB" sz="3200" baseline="30000" dirty="0"/>
              <a:t>3 </a:t>
            </a:r>
            <a:r>
              <a:rPr lang="en-GB" sz="3200" dirty="0"/>
              <a:t>Jesus has been found worthy of greater honour than Moses, just as the builder of a house has greater honour than the house itself. </a:t>
            </a:r>
            <a:r>
              <a:rPr lang="en-GB" sz="3200" baseline="30000" dirty="0"/>
              <a:t>4 </a:t>
            </a:r>
            <a:r>
              <a:rPr lang="en-GB" sz="3200" dirty="0"/>
              <a:t>For every house is built by someone, but God is the builder of everything. </a:t>
            </a:r>
            <a:r>
              <a:rPr lang="en-GB" sz="3200" baseline="30000" dirty="0"/>
              <a:t>5 </a:t>
            </a:r>
            <a:r>
              <a:rPr lang="en-GB" sz="3200" dirty="0"/>
              <a:t>‘Moses was faithful as a </a:t>
            </a:r>
            <a:r>
              <a:rPr lang="en-GB" sz="3200" b="1" dirty="0">
                <a:solidFill>
                  <a:srgbClr val="FF0000"/>
                </a:solidFill>
              </a:rPr>
              <a:t>servant</a:t>
            </a:r>
            <a:r>
              <a:rPr lang="en-GB" sz="3200" dirty="0"/>
              <a:t> in all God’s house,’</a:t>
            </a:r>
            <a:r>
              <a:rPr lang="en-GB" sz="3200" baseline="30000" dirty="0"/>
              <a:t> </a:t>
            </a:r>
            <a:r>
              <a:rPr lang="en-GB" sz="3200" dirty="0"/>
              <a:t>bearing witness to what would be spoken by God in the future. </a:t>
            </a:r>
            <a:r>
              <a:rPr lang="en-GB" sz="3200" baseline="30000" dirty="0"/>
              <a:t>6 </a:t>
            </a:r>
            <a:r>
              <a:rPr lang="en-GB" sz="3200" dirty="0"/>
              <a:t>But Christ is faithful as </a:t>
            </a:r>
            <a:r>
              <a:rPr lang="en-GB" sz="3200" b="1" dirty="0">
                <a:solidFill>
                  <a:srgbClr val="FF0000"/>
                </a:solidFill>
              </a:rPr>
              <a:t>the Son </a:t>
            </a:r>
            <a:r>
              <a:rPr lang="en-GB" sz="3200" dirty="0"/>
              <a:t>over God’s house. And we are his house, if indeed we hold firmly to our confidence and the hope in which we glory.</a:t>
            </a:r>
            <a:endParaRPr lang="en-GB" sz="7200" i="1" dirty="0">
              <a:solidFill>
                <a:srgbClr val="FF0000"/>
              </a:solidFill>
            </a:endParaRPr>
          </a:p>
        </p:txBody>
      </p:sp>
    </p:spTree>
    <p:extLst>
      <p:ext uri="{BB962C8B-B14F-4D97-AF65-F5344CB8AC3E}">
        <p14:creationId xmlns:p14="http://schemas.microsoft.com/office/powerpoint/2010/main" val="1202659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3539430"/>
          </a:xfrm>
          <a:prstGeom prst="rect">
            <a:avLst/>
          </a:prstGeom>
          <a:noFill/>
        </p:spPr>
        <p:txBody>
          <a:bodyPr wrap="square" rtlCol="0">
            <a:spAutoFit/>
          </a:bodyPr>
          <a:lstStyle/>
          <a:p>
            <a:r>
              <a:rPr lang="en-GB" sz="3200" b="1" dirty="0"/>
              <a:t>Jesus the great high priest (greater than Aaron, greater than the priesthood)</a:t>
            </a:r>
          </a:p>
          <a:p>
            <a:endParaRPr lang="en-GB" sz="3200" b="1" dirty="0"/>
          </a:p>
          <a:p>
            <a:r>
              <a:rPr lang="en-GB" sz="3200" dirty="0"/>
              <a:t>Hebrews 5:3-4 ...[the priest] has to offer sacrifices </a:t>
            </a:r>
            <a:r>
              <a:rPr lang="en-GB" sz="3200" b="1" dirty="0">
                <a:solidFill>
                  <a:srgbClr val="FF0000"/>
                </a:solidFill>
              </a:rPr>
              <a:t>for his own sins</a:t>
            </a:r>
            <a:r>
              <a:rPr lang="en-GB" sz="3200" dirty="0"/>
              <a:t>, as well as for the sins of the people. </a:t>
            </a:r>
            <a:r>
              <a:rPr lang="en-GB" sz="3200" baseline="30000" dirty="0"/>
              <a:t>4</a:t>
            </a:r>
            <a:r>
              <a:rPr lang="en-GB" sz="3200" dirty="0"/>
              <a:t> And no one takes this honour on himself, but he receives it when called by God, just as Aaron was.’</a:t>
            </a:r>
          </a:p>
        </p:txBody>
      </p:sp>
    </p:spTree>
    <p:extLst>
      <p:ext uri="{BB962C8B-B14F-4D97-AF65-F5344CB8AC3E}">
        <p14:creationId xmlns:p14="http://schemas.microsoft.com/office/powerpoint/2010/main" val="1357856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926305" cy="5016758"/>
          </a:xfrm>
          <a:prstGeom prst="rect">
            <a:avLst/>
          </a:prstGeom>
          <a:noFill/>
        </p:spPr>
        <p:txBody>
          <a:bodyPr wrap="square" rtlCol="0">
            <a:spAutoFit/>
          </a:bodyPr>
          <a:lstStyle/>
          <a:p>
            <a:r>
              <a:rPr lang="en-GB" sz="3200" i="1" dirty="0"/>
              <a:t>‘To him who loves us and has freed us from our sins by his blood, </a:t>
            </a:r>
            <a:r>
              <a:rPr lang="en-GB" sz="3200" i="1" baseline="30000" dirty="0"/>
              <a:t>6 </a:t>
            </a:r>
            <a:r>
              <a:rPr lang="en-GB" sz="3200" i="1" dirty="0"/>
              <a:t>and has made us to be </a:t>
            </a:r>
            <a:r>
              <a:rPr lang="en-GB" sz="3200" b="1" i="1" dirty="0">
                <a:solidFill>
                  <a:srgbClr val="FF0000"/>
                </a:solidFill>
              </a:rPr>
              <a:t>a kingdom and priests </a:t>
            </a:r>
            <a:r>
              <a:rPr lang="en-GB" sz="3200" i="1" dirty="0"/>
              <a:t>to serve his God and Father—to him be glory and power for ever and ever! Amen.’</a:t>
            </a:r>
          </a:p>
          <a:p>
            <a:r>
              <a:rPr lang="en-GB" sz="3200" i="1" dirty="0"/>
              <a:t>					 Revelation 1:5b-6</a:t>
            </a:r>
            <a:endParaRPr lang="en-GB" sz="3200" dirty="0"/>
          </a:p>
          <a:p>
            <a:r>
              <a:rPr lang="en-GB" sz="3200" dirty="0"/>
              <a:t> </a:t>
            </a:r>
          </a:p>
          <a:p>
            <a:pPr marL="457200" lvl="0" indent="-457200">
              <a:buFont typeface="Arial" panose="020B0604020202020204" pitchFamily="34" charset="0"/>
              <a:buChar char="•"/>
            </a:pPr>
            <a:r>
              <a:rPr lang="en-GB" sz="3200" b="1" i="1" dirty="0"/>
              <a:t>He died ‘to bring many sons and daughters to glory’. (</a:t>
            </a:r>
            <a:r>
              <a:rPr lang="en-GB" sz="3200" b="1" i="1" dirty="0" err="1"/>
              <a:t>Heb</a:t>
            </a:r>
            <a:r>
              <a:rPr lang="en-GB" sz="3200" b="1" i="1" dirty="0"/>
              <a:t> 2:10)</a:t>
            </a:r>
            <a:endParaRPr lang="en-GB" sz="3200" dirty="0"/>
          </a:p>
          <a:p>
            <a:pPr marL="457200" lvl="0" indent="-457200">
              <a:buFont typeface="Arial" panose="020B0604020202020204" pitchFamily="34" charset="0"/>
              <a:buChar char="•"/>
            </a:pPr>
            <a:r>
              <a:rPr lang="en-GB" sz="3200" b="1" i="1" dirty="0"/>
              <a:t>He died to render inoperative the power of death and the rule of Satan. </a:t>
            </a:r>
            <a:endParaRPr lang="en-GB" sz="3200" dirty="0"/>
          </a:p>
          <a:p>
            <a:pPr marL="457200" lvl="0" indent="-457200">
              <a:buFont typeface="Arial" panose="020B0604020202020204" pitchFamily="34" charset="0"/>
              <a:buChar char="•"/>
            </a:pPr>
            <a:r>
              <a:rPr lang="en-GB" sz="3200" b="1" i="1" dirty="0"/>
              <a:t>‘He breaks the power of cancelled sin’. (John Wesley)</a:t>
            </a:r>
            <a:endParaRPr lang="en-GB" sz="3200" dirty="0"/>
          </a:p>
        </p:txBody>
      </p:sp>
    </p:spTree>
    <p:extLst>
      <p:ext uri="{BB962C8B-B14F-4D97-AF65-F5344CB8AC3E}">
        <p14:creationId xmlns:p14="http://schemas.microsoft.com/office/powerpoint/2010/main" val="525320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001643"/>
          </a:xfrm>
          <a:prstGeom prst="rect">
            <a:avLst/>
          </a:prstGeom>
          <a:noFill/>
        </p:spPr>
        <p:txBody>
          <a:bodyPr wrap="square" rtlCol="0">
            <a:spAutoFit/>
          </a:bodyPr>
          <a:lstStyle/>
          <a:p>
            <a:r>
              <a:rPr lang="en-GB" sz="3200" b="1" dirty="0"/>
              <a:t>Jesus the great high priest gives us confidence to approach God’s throne</a:t>
            </a:r>
          </a:p>
          <a:p>
            <a:endParaRPr lang="en-GB" sz="3200" b="1" dirty="0"/>
          </a:p>
          <a:p>
            <a:r>
              <a:rPr lang="en-GB" sz="3200" b="1" dirty="0"/>
              <a:t>Hebrews 4:14-16</a:t>
            </a:r>
          </a:p>
          <a:p>
            <a:r>
              <a:rPr lang="en-GB" sz="3200" baseline="30000" dirty="0"/>
              <a:t>14 </a:t>
            </a:r>
            <a:r>
              <a:rPr lang="en-GB" sz="3200" dirty="0"/>
              <a:t>Therefore, since we have a </a:t>
            </a:r>
            <a:r>
              <a:rPr lang="en-GB" sz="3200" b="1" dirty="0">
                <a:solidFill>
                  <a:srgbClr val="FF0000"/>
                </a:solidFill>
              </a:rPr>
              <a:t>great high priest</a:t>
            </a:r>
            <a:r>
              <a:rPr lang="en-GB" sz="3200" dirty="0">
                <a:solidFill>
                  <a:srgbClr val="FF0000"/>
                </a:solidFill>
              </a:rPr>
              <a:t> </a:t>
            </a:r>
            <a:r>
              <a:rPr lang="en-GB" sz="3200" dirty="0"/>
              <a:t>who has ascended into heaven,</a:t>
            </a:r>
            <a:r>
              <a:rPr lang="en-GB" sz="3200" baseline="30000" dirty="0"/>
              <a:t> </a:t>
            </a:r>
            <a:r>
              <a:rPr lang="en-GB" sz="3200" dirty="0"/>
              <a:t>Jesus the Son of God, let us hold firmly to the faith we profess. </a:t>
            </a:r>
            <a:r>
              <a:rPr lang="en-GB" sz="3200" baseline="30000" dirty="0"/>
              <a:t>15 </a:t>
            </a:r>
            <a:r>
              <a:rPr lang="en-GB" sz="3200" dirty="0"/>
              <a:t>For we do not have a high priest who is unable to feel sympathy for our weaknesses, but we have one who has been tempted in every way, just as we are – yet he did not sin. </a:t>
            </a:r>
            <a:r>
              <a:rPr lang="en-GB" sz="3200" baseline="30000" dirty="0"/>
              <a:t>16 </a:t>
            </a:r>
            <a:r>
              <a:rPr lang="en-GB" sz="3200" dirty="0"/>
              <a:t>Let us then approach God’s throne of grace with </a:t>
            </a:r>
            <a:r>
              <a:rPr lang="en-GB" sz="3200" b="1" dirty="0"/>
              <a:t>confidence</a:t>
            </a:r>
            <a:r>
              <a:rPr lang="en-GB" sz="3200" dirty="0"/>
              <a:t>, so that we may receive mercy and find grace to help us in our time of need.</a:t>
            </a:r>
          </a:p>
        </p:txBody>
      </p:sp>
    </p:spTree>
    <p:extLst>
      <p:ext uri="{BB962C8B-B14F-4D97-AF65-F5344CB8AC3E}">
        <p14:creationId xmlns:p14="http://schemas.microsoft.com/office/powerpoint/2010/main" val="537666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494085"/>
          </a:xfrm>
          <a:prstGeom prst="rect">
            <a:avLst/>
          </a:prstGeom>
          <a:noFill/>
        </p:spPr>
        <p:txBody>
          <a:bodyPr wrap="square" rtlCol="0">
            <a:spAutoFit/>
          </a:bodyPr>
          <a:lstStyle/>
          <a:p>
            <a:r>
              <a:rPr lang="en-GB" sz="3200" b="1" dirty="0"/>
              <a:t>Jesus the great high priest calls us co-inheritors, co-heirs as adopted sons and daughters, </a:t>
            </a:r>
            <a:r>
              <a:rPr lang="en-GB" sz="3200" b="1"/>
              <a:t>we are: </a:t>
            </a:r>
            <a:endParaRPr lang="en-GB" sz="3200" b="1" dirty="0"/>
          </a:p>
          <a:p>
            <a:endParaRPr lang="en-GB" sz="3200" b="1" dirty="0"/>
          </a:p>
          <a:p>
            <a:r>
              <a:rPr lang="en-GB" sz="3200" dirty="0"/>
              <a:t>Kings and Priests – we were born to rule – rule over creation, over darkness – to plunder hell and establish the rule of Jesus wherever we go by preaching the gospel (good news) of the Kingdom….</a:t>
            </a:r>
          </a:p>
          <a:p>
            <a:r>
              <a:rPr lang="en-GB" sz="3200" dirty="0"/>
              <a:t>… If I truly receive power from an encounter with the God of power, I am equipped to give it away. The invasion of God into impossible situations comes through a people who have received power from on high and learn to release it into the circumstances of life. </a:t>
            </a:r>
          </a:p>
          <a:p>
            <a:r>
              <a:rPr lang="en-GB" sz="3200" dirty="0"/>
              <a:t>(Bill Johnson, When Heaven Invades Earth)</a:t>
            </a:r>
          </a:p>
        </p:txBody>
      </p:sp>
    </p:spTree>
    <p:extLst>
      <p:ext uri="{BB962C8B-B14F-4D97-AF65-F5344CB8AC3E}">
        <p14:creationId xmlns:p14="http://schemas.microsoft.com/office/powerpoint/2010/main" val="2863988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4524315"/>
          </a:xfrm>
          <a:prstGeom prst="rect">
            <a:avLst/>
          </a:prstGeom>
          <a:noFill/>
        </p:spPr>
        <p:txBody>
          <a:bodyPr wrap="square" rtlCol="0">
            <a:spAutoFit/>
          </a:bodyPr>
          <a:lstStyle/>
          <a:p>
            <a:r>
              <a:rPr lang="en-GB" sz="3200" b="1" dirty="0"/>
              <a:t>Moving on from here…</a:t>
            </a:r>
          </a:p>
          <a:p>
            <a:endParaRPr lang="en-GB" sz="3200" b="1" dirty="0"/>
          </a:p>
          <a:p>
            <a:r>
              <a:rPr lang="en-GB" sz="3200" b="1" dirty="0"/>
              <a:t>Hebrews 2</a:t>
            </a:r>
            <a:r>
              <a:rPr lang="en-GB" sz="3200" dirty="0"/>
              <a:t>: </a:t>
            </a:r>
            <a:r>
              <a:rPr lang="en-GB" sz="3200" baseline="30000" dirty="0"/>
              <a:t>4 </a:t>
            </a:r>
            <a:r>
              <a:rPr lang="en-GB" sz="3200" dirty="0"/>
              <a:t>God also testified to it (our great salvation) by signs, wonders and various miracles, and by gifts of the Holy Spirit distributed according to his will.</a:t>
            </a:r>
          </a:p>
          <a:p>
            <a:endParaRPr lang="en-GB" sz="3200" dirty="0"/>
          </a:p>
          <a:p>
            <a:r>
              <a:rPr lang="en-GB" sz="3200" dirty="0"/>
              <a:t>‘Today, if you hear his voice,</a:t>
            </a:r>
            <a:br>
              <a:rPr lang="en-GB" sz="3200" dirty="0"/>
            </a:br>
            <a:r>
              <a:rPr lang="en-GB" sz="3200" dirty="0"/>
              <a:t>    do not harden your hearts’</a:t>
            </a:r>
          </a:p>
          <a:p>
            <a:endParaRPr lang="en-GB" sz="3200" dirty="0"/>
          </a:p>
        </p:txBody>
      </p:sp>
    </p:spTree>
    <p:extLst>
      <p:ext uri="{BB962C8B-B14F-4D97-AF65-F5344CB8AC3E}">
        <p14:creationId xmlns:p14="http://schemas.microsoft.com/office/powerpoint/2010/main" val="266601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5016758"/>
          </a:xfrm>
          <a:prstGeom prst="rect">
            <a:avLst/>
          </a:prstGeom>
          <a:noFill/>
        </p:spPr>
        <p:txBody>
          <a:bodyPr wrap="square" rtlCol="0">
            <a:spAutoFit/>
          </a:bodyPr>
          <a:lstStyle/>
          <a:p>
            <a:r>
              <a:rPr lang="en-GB" sz="3200" b="1" dirty="0"/>
              <a:t>The Son superior to angels</a:t>
            </a:r>
            <a:endParaRPr lang="en-GB" sz="3200" dirty="0"/>
          </a:p>
          <a:p>
            <a:r>
              <a:rPr lang="en-GB" sz="3200" baseline="30000" dirty="0"/>
              <a:t>5 </a:t>
            </a:r>
            <a:r>
              <a:rPr lang="en-GB" sz="3200" dirty="0"/>
              <a:t>For to which of the angels did God ever say,</a:t>
            </a:r>
          </a:p>
          <a:p>
            <a:r>
              <a:rPr lang="en-GB" sz="3200" dirty="0"/>
              <a:t>‘</a:t>
            </a:r>
            <a:r>
              <a:rPr lang="en-GB" sz="3200" i="1" dirty="0"/>
              <a:t>You are my Son;</a:t>
            </a:r>
            <a:br>
              <a:rPr lang="en-GB" sz="3200" i="1" dirty="0"/>
            </a:br>
            <a:r>
              <a:rPr lang="en-GB" sz="3200" i="1" dirty="0"/>
              <a:t>    today I have become your Father</a:t>
            </a:r>
            <a:r>
              <a:rPr lang="en-GB" sz="3200" dirty="0"/>
              <a:t>’?       </a:t>
            </a:r>
            <a:r>
              <a:rPr lang="en-GB" sz="3200" i="1" dirty="0">
                <a:solidFill>
                  <a:srgbClr val="FF0000"/>
                </a:solidFill>
              </a:rPr>
              <a:t>[OT#1: Psalm 2 v 7]</a:t>
            </a:r>
            <a:endParaRPr lang="en-GB" sz="3200" dirty="0"/>
          </a:p>
          <a:p>
            <a:r>
              <a:rPr lang="en-GB" sz="3200" dirty="0"/>
              <a:t>Or again,</a:t>
            </a:r>
          </a:p>
          <a:p>
            <a:r>
              <a:rPr lang="en-GB" sz="3200" dirty="0"/>
              <a:t>‘</a:t>
            </a:r>
            <a:r>
              <a:rPr lang="en-GB" sz="3200" i="1" dirty="0"/>
              <a:t>I will be his Father,</a:t>
            </a:r>
            <a:br>
              <a:rPr lang="en-GB" sz="3200" i="1" dirty="0"/>
            </a:br>
            <a:r>
              <a:rPr lang="en-GB" sz="3200" i="1" dirty="0"/>
              <a:t>    and he will be my Son</a:t>
            </a:r>
            <a:r>
              <a:rPr lang="en-GB" sz="3200" dirty="0"/>
              <a:t>’?                      </a:t>
            </a:r>
            <a:r>
              <a:rPr lang="en-GB" sz="3200" i="1" dirty="0">
                <a:solidFill>
                  <a:srgbClr val="FF0000"/>
                </a:solidFill>
              </a:rPr>
              <a:t>[OT#2: 2 Samuel 7:14]</a:t>
            </a:r>
            <a:r>
              <a:rPr lang="en-GB" sz="3200" dirty="0"/>
              <a:t> </a:t>
            </a:r>
          </a:p>
          <a:p>
            <a:r>
              <a:rPr lang="en-GB" sz="3200" baseline="30000" dirty="0"/>
              <a:t>6 </a:t>
            </a:r>
            <a:r>
              <a:rPr lang="en-GB" sz="3200" dirty="0"/>
              <a:t>And again, when God brings his firstborn into the world, he says,</a:t>
            </a:r>
          </a:p>
          <a:p>
            <a:r>
              <a:rPr lang="en-GB" sz="3200" dirty="0"/>
              <a:t>‘Let all God’s angels worship him.’  </a:t>
            </a:r>
            <a:r>
              <a:rPr lang="en-GB" sz="3200" i="1" dirty="0">
                <a:solidFill>
                  <a:srgbClr val="FF0000"/>
                </a:solidFill>
              </a:rPr>
              <a:t>[OT#3: Deut. 32:43 (Sept)]</a:t>
            </a:r>
          </a:p>
        </p:txBody>
      </p:sp>
    </p:spTree>
    <p:extLst>
      <p:ext uri="{BB962C8B-B14F-4D97-AF65-F5344CB8AC3E}">
        <p14:creationId xmlns:p14="http://schemas.microsoft.com/office/powerpoint/2010/main" val="155476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5016758"/>
          </a:xfrm>
          <a:prstGeom prst="rect">
            <a:avLst/>
          </a:prstGeom>
          <a:noFill/>
        </p:spPr>
        <p:txBody>
          <a:bodyPr wrap="square" rtlCol="0">
            <a:spAutoFit/>
          </a:bodyPr>
          <a:lstStyle/>
          <a:p>
            <a:r>
              <a:rPr lang="en-GB" sz="3200" baseline="30000" dirty="0"/>
              <a:t>7 </a:t>
            </a:r>
            <a:r>
              <a:rPr lang="en-GB" sz="3200" dirty="0"/>
              <a:t>In speaking of the angels he says,</a:t>
            </a:r>
          </a:p>
          <a:p>
            <a:r>
              <a:rPr lang="en-GB" sz="3200" dirty="0"/>
              <a:t>‘He makes his angels spirits,</a:t>
            </a:r>
            <a:br>
              <a:rPr lang="en-GB" sz="3200" dirty="0"/>
            </a:br>
            <a:r>
              <a:rPr lang="en-GB" sz="3200" dirty="0"/>
              <a:t>    and his servants flames of fire.’</a:t>
            </a:r>
            <a:r>
              <a:rPr lang="en-GB" sz="3200" i="1" dirty="0">
                <a:solidFill>
                  <a:srgbClr val="FF0000"/>
                </a:solidFill>
              </a:rPr>
              <a:t>            [OT#4: Psalm 104:4] </a:t>
            </a:r>
          </a:p>
          <a:p>
            <a:r>
              <a:rPr lang="en-GB" sz="3200" baseline="30000" dirty="0"/>
              <a:t>8 </a:t>
            </a:r>
            <a:r>
              <a:rPr lang="en-GB" sz="3200" dirty="0"/>
              <a:t>But about the Son he says,</a:t>
            </a:r>
          </a:p>
          <a:p>
            <a:r>
              <a:rPr lang="en-GB" sz="3200" dirty="0"/>
              <a:t>‘Your throne, O God, will last for ever and ever;</a:t>
            </a:r>
            <a:br>
              <a:rPr lang="en-GB" sz="3200" dirty="0"/>
            </a:br>
            <a:r>
              <a:rPr lang="en-GB" sz="3200" dirty="0"/>
              <a:t>    a sceptre of justice will be the sceptre of your kingdom.</a:t>
            </a:r>
            <a:br>
              <a:rPr lang="en-GB" sz="3200" dirty="0"/>
            </a:br>
            <a:r>
              <a:rPr lang="en-GB" sz="3200" baseline="30000" dirty="0"/>
              <a:t>9 </a:t>
            </a:r>
            <a:r>
              <a:rPr lang="en-GB" sz="3200" dirty="0"/>
              <a:t>You have loved righteousness and hated wickedness;</a:t>
            </a:r>
            <a:br>
              <a:rPr lang="en-GB" sz="3200" dirty="0"/>
            </a:br>
            <a:r>
              <a:rPr lang="en-GB" sz="3200" dirty="0"/>
              <a:t>    therefore God, your God, has set you above your companions</a:t>
            </a:r>
            <a:br>
              <a:rPr lang="en-GB" sz="3200" dirty="0"/>
            </a:br>
            <a:r>
              <a:rPr lang="en-GB" sz="3200" dirty="0"/>
              <a:t>    by anointing you with the oil of joy.’  </a:t>
            </a:r>
            <a:r>
              <a:rPr lang="en-GB" sz="3200" i="1" dirty="0">
                <a:solidFill>
                  <a:srgbClr val="FF0000"/>
                </a:solidFill>
              </a:rPr>
              <a:t>[OT#5: Psalm 45:6,7]</a:t>
            </a:r>
          </a:p>
        </p:txBody>
      </p:sp>
    </p:spTree>
    <p:extLst>
      <p:ext uri="{BB962C8B-B14F-4D97-AF65-F5344CB8AC3E}">
        <p14:creationId xmlns:p14="http://schemas.microsoft.com/office/powerpoint/2010/main" val="915366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5016758"/>
          </a:xfrm>
          <a:prstGeom prst="rect">
            <a:avLst/>
          </a:prstGeom>
          <a:noFill/>
        </p:spPr>
        <p:txBody>
          <a:bodyPr wrap="square" rtlCol="0">
            <a:spAutoFit/>
          </a:bodyPr>
          <a:lstStyle/>
          <a:p>
            <a:r>
              <a:rPr lang="en-GB" sz="3200" baseline="30000" dirty="0"/>
              <a:t>10 </a:t>
            </a:r>
            <a:r>
              <a:rPr lang="en-GB" sz="3200" dirty="0"/>
              <a:t>He also says,</a:t>
            </a:r>
          </a:p>
          <a:p>
            <a:r>
              <a:rPr lang="en-GB" sz="3200" dirty="0"/>
              <a:t>‘In the beginning, Lord, you laid the foundations of the earth,</a:t>
            </a:r>
            <a:br>
              <a:rPr lang="en-GB" sz="3200" dirty="0"/>
            </a:br>
            <a:r>
              <a:rPr lang="en-GB" sz="3200" dirty="0"/>
              <a:t>    and the heavens are the work of your hands.</a:t>
            </a:r>
            <a:br>
              <a:rPr lang="en-GB" sz="3200" dirty="0"/>
            </a:br>
            <a:r>
              <a:rPr lang="en-GB" sz="3200" baseline="30000" dirty="0"/>
              <a:t>11 </a:t>
            </a:r>
            <a:r>
              <a:rPr lang="en-GB" sz="3200" dirty="0"/>
              <a:t>They will perish, but you remain;</a:t>
            </a:r>
            <a:br>
              <a:rPr lang="en-GB" sz="3200" dirty="0"/>
            </a:br>
            <a:r>
              <a:rPr lang="en-GB" sz="3200" dirty="0"/>
              <a:t>    they will all wear out like a garment.</a:t>
            </a:r>
            <a:br>
              <a:rPr lang="en-GB" sz="3200" dirty="0"/>
            </a:br>
            <a:r>
              <a:rPr lang="en-GB" sz="3200" baseline="30000" dirty="0"/>
              <a:t>12 </a:t>
            </a:r>
            <a:r>
              <a:rPr lang="en-GB" sz="3200" dirty="0"/>
              <a:t>You will roll them up like a robe;</a:t>
            </a:r>
            <a:br>
              <a:rPr lang="en-GB" sz="3200" dirty="0"/>
            </a:br>
            <a:r>
              <a:rPr lang="en-GB" sz="3200" dirty="0"/>
              <a:t>    like a garment they will be changed.</a:t>
            </a:r>
            <a:br>
              <a:rPr lang="en-GB" sz="3200" dirty="0"/>
            </a:br>
            <a:r>
              <a:rPr lang="en-GB" sz="3200" dirty="0"/>
              <a:t>But you remain the same,</a:t>
            </a:r>
            <a:br>
              <a:rPr lang="en-GB" sz="3200" dirty="0"/>
            </a:br>
            <a:r>
              <a:rPr lang="en-GB" sz="3200" dirty="0"/>
              <a:t>    and your years will never end.’</a:t>
            </a:r>
            <a:r>
              <a:rPr lang="en-GB" sz="3200" i="1" dirty="0">
                <a:solidFill>
                  <a:srgbClr val="FF0000"/>
                </a:solidFill>
              </a:rPr>
              <a:t>     [OT#6: Psalm 102:25-27]</a:t>
            </a:r>
          </a:p>
        </p:txBody>
      </p:sp>
    </p:spTree>
    <p:extLst>
      <p:ext uri="{BB962C8B-B14F-4D97-AF65-F5344CB8AC3E}">
        <p14:creationId xmlns:p14="http://schemas.microsoft.com/office/powerpoint/2010/main" val="4144342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3046988"/>
          </a:xfrm>
          <a:prstGeom prst="rect">
            <a:avLst/>
          </a:prstGeom>
          <a:noFill/>
        </p:spPr>
        <p:txBody>
          <a:bodyPr wrap="square" rtlCol="0">
            <a:spAutoFit/>
          </a:bodyPr>
          <a:lstStyle/>
          <a:p>
            <a:r>
              <a:rPr lang="en-GB" sz="3200" baseline="30000" dirty="0"/>
              <a:t>13 </a:t>
            </a:r>
            <a:r>
              <a:rPr lang="en-GB" sz="3200" dirty="0"/>
              <a:t>To which of the angels did God ever say,</a:t>
            </a:r>
          </a:p>
          <a:p>
            <a:r>
              <a:rPr lang="en-GB" sz="3200" dirty="0"/>
              <a:t>‘Sit at my right hand</a:t>
            </a:r>
            <a:br>
              <a:rPr lang="en-GB" sz="3200" dirty="0"/>
            </a:br>
            <a:r>
              <a:rPr lang="en-GB" sz="3200" dirty="0"/>
              <a:t>    until I make your enemies</a:t>
            </a:r>
            <a:br>
              <a:rPr lang="en-GB" sz="3200" dirty="0"/>
            </a:br>
            <a:r>
              <a:rPr lang="en-GB" sz="3200" dirty="0"/>
              <a:t>    a footstool for your feet’?    </a:t>
            </a:r>
            <a:r>
              <a:rPr lang="en-GB" sz="3200" i="1" dirty="0">
                <a:solidFill>
                  <a:srgbClr val="FF0000"/>
                </a:solidFill>
              </a:rPr>
              <a:t>    [OT#7: Psalm 110:1]</a:t>
            </a:r>
            <a:endParaRPr lang="en-GB" sz="3200" dirty="0"/>
          </a:p>
          <a:p>
            <a:r>
              <a:rPr lang="en-GB" sz="3200" baseline="30000" dirty="0"/>
              <a:t>14 </a:t>
            </a:r>
            <a:r>
              <a:rPr lang="en-GB" sz="3200" dirty="0"/>
              <a:t>Are not all angels ministering spirits sent to serve those who will inherit salvation?</a:t>
            </a:r>
            <a:r>
              <a:rPr lang="en-GB" sz="3200" i="1" dirty="0">
                <a:solidFill>
                  <a:srgbClr val="FF0000"/>
                </a:solidFill>
              </a:rPr>
              <a:t>    </a:t>
            </a:r>
          </a:p>
        </p:txBody>
      </p:sp>
    </p:spTree>
    <p:extLst>
      <p:ext uri="{BB962C8B-B14F-4D97-AF65-F5344CB8AC3E}">
        <p14:creationId xmlns:p14="http://schemas.microsoft.com/office/powerpoint/2010/main" val="1118984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6247864"/>
          </a:xfrm>
          <a:prstGeom prst="rect">
            <a:avLst/>
          </a:prstGeom>
          <a:noFill/>
        </p:spPr>
        <p:txBody>
          <a:bodyPr wrap="square" rtlCol="0">
            <a:spAutoFit/>
          </a:bodyPr>
          <a:lstStyle/>
          <a:p>
            <a:r>
              <a:rPr lang="en-GB" sz="3200" b="1" dirty="0"/>
              <a:t>Warning to pay attention</a:t>
            </a:r>
          </a:p>
          <a:p>
            <a:r>
              <a:rPr lang="en-GB" sz="3200" b="1" dirty="0"/>
              <a:t>Hebrews 2</a:t>
            </a:r>
            <a:r>
              <a:rPr lang="en-GB" sz="3200" dirty="0"/>
              <a:t>: </a:t>
            </a:r>
            <a:r>
              <a:rPr lang="en-GB" sz="3200" baseline="30000" dirty="0"/>
              <a:t>1</a:t>
            </a:r>
            <a:r>
              <a:rPr lang="en-GB" sz="3200" dirty="0"/>
              <a:t> We must pay the most careful attention, therefore, to what we have heard, so that we do not drift away. </a:t>
            </a:r>
            <a:r>
              <a:rPr lang="en-GB" sz="3200" baseline="30000" dirty="0"/>
              <a:t>2 </a:t>
            </a:r>
            <a:r>
              <a:rPr lang="en-GB" sz="3200" dirty="0"/>
              <a:t>For since the message spoken through angels was binding, and every violation and disobedience received its just punishment, </a:t>
            </a:r>
            <a:r>
              <a:rPr lang="en-GB" sz="3200" baseline="30000" dirty="0"/>
              <a:t>3 </a:t>
            </a:r>
            <a:r>
              <a:rPr lang="en-GB" sz="3200" dirty="0"/>
              <a:t>how shall we escape if we ignore so great a salvation? This salvation, which was first announced by the Lord, was confirmed to us by those who heard him. </a:t>
            </a:r>
            <a:r>
              <a:rPr lang="en-GB" sz="3200" baseline="30000" dirty="0"/>
              <a:t>4 </a:t>
            </a:r>
            <a:r>
              <a:rPr lang="en-GB" sz="3200" dirty="0"/>
              <a:t>God also testified to it by signs, wonders and various miracles, and by gifts of the Holy Spirit distributed according to his will.</a:t>
            </a:r>
          </a:p>
          <a:p>
            <a:endParaRPr lang="en-GB" sz="4800" i="1" dirty="0">
              <a:solidFill>
                <a:srgbClr val="FF0000"/>
              </a:solidFill>
            </a:endParaRPr>
          </a:p>
        </p:txBody>
      </p:sp>
    </p:spTree>
    <p:extLst>
      <p:ext uri="{BB962C8B-B14F-4D97-AF65-F5344CB8AC3E}">
        <p14:creationId xmlns:p14="http://schemas.microsoft.com/office/powerpoint/2010/main" val="369077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INTRODUCTION TO HEBREWS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pPr lvl="0"/>
            <a:r>
              <a:rPr lang="en-GB" sz="3200" b="1" dirty="0"/>
              <a:t>A challenging book – and therefore a neglected book</a:t>
            </a:r>
          </a:p>
          <a:p>
            <a:pPr lvl="0"/>
            <a:endParaRPr lang="en-GB" sz="3200" b="1" dirty="0"/>
          </a:p>
        </p:txBody>
      </p:sp>
    </p:spTree>
    <p:extLst>
      <p:ext uri="{BB962C8B-B14F-4D97-AF65-F5344CB8AC3E}">
        <p14:creationId xmlns:p14="http://schemas.microsoft.com/office/powerpoint/2010/main" val="203394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C6E7EC-AD2E-684B-8870-057C6EA335BB}"/>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79699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992</TotalTime>
  <Words>604</Words>
  <Application>Microsoft Macintosh PowerPoint</Application>
  <PresentationFormat>Widescreen</PresentationFormat>
  <Paragraphs>108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HEBREWS עברית</vt:lpstr>
      <vt:lpstr>PowerPoint Presentation</vt:lpstr>
      <vt:lpstr>PowerPoint Presentation</vt:lpstr>
      <vt:lpstr>PowerPoint Presentation</vt:lpstr>
      <vt:lpstr>PowerPoint Presentation</vt:lpstr>
      <vt:lpstr>PowerPoint Presentation</vt:lpstr>
      <vt:lpstr>PowerPoint Presentation</vt:lpstr>
      <vt:lpstr>INTRODUCTION TO HEBREWS </vt:lpstr>
      <vt:lpstr>PowerPoint Presentation</vt:lpstr>
      <vt:lpstr>INTRODUCTION TO HEBREWS </vt:lpstr>
      <vt:lpstr>INTRODUCTION TO HEBREWS </vt:lpstr>
      <vt:lpstr>INTRODUCTION TO HEBREWS </vt:lpstr>
      <vt:lpstr>PowerPoint Presentation</vt:lpstr>
      <vt:lpstr>INTRODUCTION TO HEBREWS </vt:lpstr>
      <vt:lpstr>PowerPoint Presentation</vt:lpstr>
      <vt:lpstr>PowerPoint Presentation</vt:lpstr>
      <vt:lpstr>PowerPoint Presentation</vt:lpstr>
      <vt:lpstr>PowerPoint Presentation</vt:lpstr>
      <vt:lpstr>PowerPoint Presentation</vt:lpstr>
      <vt:lpstr>ANGELS versus JESUS CHRIST </vt:lpstr>
      <vt:lpstr>ANGELS versus JESUS CHRIST </vt:lpstr>
      <vt:lpstr>ANGELS versus JESUS CHRIST </vt:lpstr>
      <vt:lpstr>ANGELS versus JESUS CHRIST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James Goodman</dc:creator>
  <cp:lastModifiedBy>James Goodman</cp:lastModifiedBy>
  <cp:revision>46</cp:revision>
  <dcterms:created xsi:type="dcterms:W3CDTF">2019-05-11T21:54:09Z</dcterms:created>
  <dcterms:modified xsi:type="dcterms:W3CDTF">2019-05-12T14:26:57Z</dcterms:modified>
</cp:coreProperties>
</file>