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3" r:id="rId3"/>
    <p:sldId id="280" r:id="rId4"/>
    <p:sldId id="281" r:id="rId5"/>
    <p:sldId id="257" r:id="rId6"/>
    <p:sldId id="282" r:id="rId7"/>
    <p:sldId id="284" r:id="rId8"/>
    <p:sldId id="285" r:id="rId9"/>
    <p:sldId id="259" r:id="rId10"/>
    <p:sldId id="260" r:id="rId11"/>
    <p:sldId id="261" r:id="rId12"/>
    <p:sldId id="277" r:id="rId13"/>
    <p:sldId id="262" r:id="rId14"/>
    <p:sldId id="263" r:id="rId15"/>
    <p:sldId id="275" r:id="rId16"/>
    <p:sldId id="276" r:id="rId17"/>
    <p:sldId id="278" r:id="rId18"/>
    <p:sldId id="286" r:id="rId19"/>
    <p:sldId id="279"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5" d="100"/>
          <a:sy n="75" d="100"/>
        </p:scale>
        <p:origin x="-96" y="-61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4DC5ADEE-F095-4F64-82D8-E5342471872B}" type="datetimeFigureOut">
              <a:rPr lang="en-GB" altLang="en-US"/>
              <a:pPr/>
              <a:t>30/04/2019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FD12287-DE2F-4FC1-B2E1-B4ABDAD151C6}" type="slidenum">
              <a:rPr lang="en-GB" altLang="en-US"/>
              <a:pPr/>
              <a:t>‹#›</a:t>
            </a:fld>
            <a:endParaRPr lang="en-GB" altLang="en-US"/>
          </a:p>
        </p:txBody>
      </p:sp>
    </p:spTree>
    <p:extLst>
      <p:ext uri="{BB962C8B-B14F-4D97-AF65-F5344CB8AC3E}">
        <p14:creationId xmlns:p14="http://schemas.microsoft.com/office/powerpoint/2010/main" val="260835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CF6B4AE-85F4-45E8-A9DB-A7D3DEFA2EFB}" type="datetimeFigureOut">
              <a:rPr lang="en-GB" altLang="en-US"/>
              <a:pPr/>
              <a:t>30/04/2019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254ED50-B201-44AA-9962-EE089064C754}" type="slidenum">
              <a:rPr lang="en-GB" altLang="en-US"/>
              <a:pPr/>
              <a:t>‹#›</a:t>
            </a:fld>
            <a:endParaRPr lang="en-GB" altLang="en-US"/>
          </a:p>
        </p:txBody>
      </p:sp>
    </p:spTree>
    <p:extLst>
      <p:ext uri="{BB962C8B-B14F-4D97-AF65-F5344CB8AC3E}">
        <p14:creationId xmlns:p14="http://schemas.microsoft.com/office/powerpoint/2010/main" val="389480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1FEF89C-9953-4285-AC0D-63CC506A6D64}" type="datetimeFigureOut">
              <a:rPr lang="en-GB" altLang="en-US"/>
              <a:pPr/>
              <a:t>30/04/2019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1420533-5425-473E-97D7-63C36158C8AA}" type="slidenum">
              <a:rPr lang="en-GB" altLang="en-US"/>
              <a:pPr/>
              <a:t>‹#›</a:t>
            </a:fld>
            <a:endParaRPr lang="en-GB" altLang="en-US"/>
          </a:p>
        </p:txBody>
      </p:sp>
    </p:spTree>
    <p:extLst>
      <p:ext uri="{BB962C8B-B14F-4D97-AF65-F5344CB8AC3E}">
        <p14:creationId xmlns:p14="http://schemas.microsoft.com/office/powerpoint/2010/main" val="340230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8CAA21F-F2B9-44A4-87DB-3649587B1996}" type="datetimeFigureOut">
              <a:rPr lang="en-GB" altLang="en-US"/>
              <a:pPr/>
              <a:t>30/04/2019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A7245A6-396E-4A89-8CC4-6304D1FBDC36}" type="slidenum">
              <a:rPr lang="en-GB" altLang="en-US"/>
              <a:pPr/>
              <a:t>‹#›</a:t>
            </a:fld>
            <a:endParaRPr lang="en-GB" altLang="en-US"/>
          </a:p>
        </p:txBody>
      </p:sp>
    </p:spTree>
    <p:extLst>
      <p:ext uri="{BB962C8B-B14F-4D97-AF65-F5344CB8AC3E}">
        <p14:creationId xmlns:p14="http://schemas.microsoft.com/office/powerpoint/2010/main" val="423969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2FB42A0-1EC0-4D04-9CFB-06C3B78BF0BB}" type="datetimeFigureOut">
              <a:rPr lang="en-GB" altLang="en-US"/>
              <a:pPr/>
              <a:t>30/04/2019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DCC13B-F67A-4004-A955-E3B46CAD7607}" type="slidenum">
              <a:rPr lang="en-GB" altLang="en-US"/>
              <a:pPr/>
              <a:t>‹#›</a:t>
            </a:fld>
            <a:endParaRPr lang="en-GB" altLang="en-US"/>
          </a:p>
        </p:txBody>
      </p:sp>
    </p:spTree>
    <p:extLst>
      <p:ext uri="{BB962C8B-B14F-4D97-AF65-F5344CB8AC3E}">
        <p14:creationId xmlns:p14="http://schemas.microsoft.com/office/powerpoint/2010/main" val="59325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E7C21DF0-B42B-4937-B82B-5586371A5D90}" type="datetimeFigureOut">
              <a:rPr lang="en-GB" altLang="en-US"/>
              <a:pPr/>
              <a:t>30/04/2019</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D2B170D4-7243-46C3-B784-134CCF5B9F8A}" type="slidenum">
              <a:rPr lang="en-GB" altLang="en-US"/>
              <a:pPr/>
              <a:t>‹#›</a:t>
            </a:fld>
            <a:endParaRPr lang="en-GB" altLang="en-US"/>
          </a:p>
        </p:txBody>
      </p:sp>
    </p:spTree>
    <p:extLst>
      <p:ext uri="{BB962C8B-B14F-4D97-AF65-F5344CB8AC3E}">
        <p14:creationId xmlns:p14="http://schemas.microsoft.com/office/powerpoint/2010/main" val="181590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B2865A3D-23E7-4AA3-B20D-F2CF1DCD7001}" type="datetimeFigureOut">
              <a:rPr lang="en-GB" altLang="en-US"/>
              <a:pPr/>
              <a:t>30/04/2019</a:t>
            </a:fld>
            <a:endParaRPr lang="en-GB" altLang="en-US"/>
          </a:p>
        </p:txBody>
      </p:sp>
      <p:sp>
        <p:nvSpPr>
          <p:cNvPr id="8" name="Footer Placeholder 4"/>
          <p:cNvSpPr>
            <a:spLocks noGrp="1"/>
          </p:cNvSpPr>
          <p:nvPr>
            <p:ph type="ftr" sz="quarter" idx="11"/>
          </p:nvPr>
        </p:nvSpPr>
        <p:spPr/>
        <p:txBody>
          <a:bodyPr/>
          <a:lstStyle>
            <a:lvl1pPr>
              <a:defRPr/>
            </a:lvl1pPr>
          </a:lstStyle>
          <a:p>
            <a:endParaRPr lang="en-GB" altLang="en-US"/>
          </a:p>
        </p:txBody>
      </p:sp>
      <p:sp>
        <p:nvSpPr>
          <p:cNvPr id="9" name="Slide Number Placeholder 5"/>
          <p:cNvSpPr>
            <a:spLocks noGrp="1"/>
          </p:cNvSpPr>
          <p:nvPr>
            <p:ph type="sldNum" sz="quarter" idx="12"/>
          </p:nvPr>
        </p:nvSpPr>
        <p:spPr/>
        <p:txBody>
          <a:bodyPr/>
          <a:lstStyle>
            <a:lvl1pPr>
              <a:defRPr/>
            </a:lvl1pPr>
          </a:lstStyle>
          <a:p>
            <a:fld id="{3AF3BD01-A538-4131-A0DB-23EEE1EA14EC}" type="slidenum">
              <a:rPr lang="en-GB" altLang="en-US"/>
              <a:pPr/>
              <a:t>‹#›</a:t>
            </a:fld>
            <a:endParaRPr lang="en-GB" altLang="en-US"/>
          </a:p>
        </p:txBody>
      </p:sp>
    </p:spTree>
    <p:extLst>
      <p:ext uri="{BB962C8B-B14F-4D97-AF65-F5344CB8AC3E}">
        <p14:creationId xmlns:p14="http://schemas.microsoft.com/office/powerpoint/2010/main" val="274273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6D83D412-1619-41C0-9BB1-0D32B3C033B6}" type="datetimeFigureOut">
              <a:rPr lang="en-GB" altLang="en-US"/>
              <a:pPr/>
              <a:t>30/04/2019</a:t>
            </a:fld>
            <a:endParaRPr lang="en-GB" altLang="en-US"/>
          </a:p>
        </p:txBody>
      </p:sp>
      <p:sp>
        <p:nvSpPr>
          <p:cNvPr id="4" name="Footer Placeholder 4"/>
          <p:cNvSpPr>
            <a:spLocks noGrp="1"/>
          </p:cNvSpPr>
          <p:nvPr>
            <p:ph type="ftr" sz="quarter" idx="11"/>
          </p:nvPr>
        </p:nvSpPr>
        <p:spPr/>
        <p:txBody>
          <a:bodyPr/>
          <a:lstStyle>
            <a:lvl1pPr>
              <a:defRPr/>
            </a:lvl1pPr>
          </a:lstStyle>
          <a:p>
            <a:endParaRPr lang="en-GB" altLang="en-US"/>
          </a:p>
        </p:txBody>
      </p:sp>
      <p:sp>
        <p:nvSpPr>
          <p:cNvPr id="5" name="Slide Number Placeholder 5"/>
          <p:cNvSpPr>
            <a:spLocks noGrp="1"/>
          </p:cNvSpPr>
          <p:nvPr>
            <p:ph type="sldNum" sz="quarter" idx="12"/>
          </p:nvPr>
        </p:nvSpPr>
        <p:spPr/>
        <p:txBody>
          <a:bodyPr/>
          <a:lstStyle>
            <a:lvl1pPr>
              <a:defRPr/>
            </a:lvl1pPr>
          </a:lstStyle>
          <a:p>
            <a:fld id="{0DB86755-4649-47EF-BE9B-D3508F2231A9}" type="slidenum">
              <a:rPr lang="en-GB" altLang="en-US"/>
              <a:pPr/>
              <a:t>‹#›</a:t>
            </a:fld>
            <a:endParaRPr lang="en-GB" altLang="en-US"/>
          </a:p>
        </p:txBody>
      </p:sp>
    </p:spTree>
    <p:extLst>
      <p:ext uri="{BB962C8B-B14F-4D97-AF65-F5344CB8AC3E}">
        <p14:creationId xmlns:p14="http://schemas.microsoft.com/office/powerpoint/2010/main" val="220637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36299D9-0C58-4B64-86B0-4EF3269906EA}" type="datetimeFigureOut">
              <a:rPr lang="en-GB" altLang="en-US"/>
              <a:pPr/>
              <a:t>30/04/2019</a:t>
            </a:fld>
            <a:endParaRPr lang="en-GB" altLang="en-US"/>
          </a:p>
        </p:txBody>
      </p:sp>
      <p:sp>
        <p:nvSpPr>
          <p:cNvPr id="3" name="Footer Placeholder 4"/>
          <p:cNvSpPr>
            <a:spLocks noGrp="1"/>
          </p:cNvSpPr>
          <p:nvPr>
            <p:ph type="ftr" sz="quarter" idx="11"/>
          </p:nvPr>
        </p:nvSpPr>
        <p:spPr/>
        <p:txBody>
          <a:bodyPr/>
          <a:lstStyle>
            <a:lvl1pPr>
              <a:defRPr/>
            </a:lvl1pPr>
          </a:lstStyle>
          <a:p>
            <a:endParaRPr lang="en-GB" altLang="en-US"/>
          </a:p>
        </p:txBody>
      </p:sp>
      <p:sp>
        <p:nvSpPr>
          <p:cNvPr id="4" name="Slide Number Placeholder 5"/>
          <p:cNvSpPr>
            <a:spLocks noGrp="1"/>
          </p:cNvSpPr>
          <p:nvPr>
            <p:ph type="sldNum" sz="quarter" idx="12"/>
          </p:nvPr>
        </p:nvSpPr>
        <p:spPr/>
        <p:txBody>
          <a:bodyPr/>
          <a:lstStyle>
            <a:lvl1pPr>
              <a:defRPr/>
            </a:lvl1pPr>
          </a:lstStyle>
          <a:p>
            <a:fld id="{C7829EBD-8ADC-4CF1-8CE4-7D1CCA4ABBA1}" type="slidenum">
              <a:rPr lang="en-GB" altLang="en-US"/>
              <a:pPr/>
              <a:t>‹#›</a:t>
            </a:fld>
            <a:endParaRPr lang="en-GB" altLang="en-US"/>
          </a:p>
        </p:txBody>
      </p:sp>
    </p:spTree>
    <p:extLst>
      <p:ext uri="{BB962C8B-B14F-4D97-AF65-F5344CB8AC3E}">
        <p14:creationId xmlns:p14="http://schemas.microsoft.com/office/powerpoint/2010/main" val="116749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48BA2E6-EE5A-422E-B3CD-384C89A73092}" type="datetimeFigureOut">
              <a:rPr lang="en-GB" altLang="en-US"/>
              <a:pPr/>
              <a:t>30/04/2019</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EC1D74AA-C154-49F3-9BD7-EF612B23E13C}" type="slidenum">
              <a:rPr lang="en-GB" altLang="en-US"/>
              <a:pPr/>
              <a:t>‹#›</a:t>
            </a:fld>
            <a:endParaRPr lang="en-GB" altLang="en-US"/>
          </a:p>
        </p:txBody>
      </p:sp>
    </p:spTree>
    <p:extLst>
      <p:ext uri="{BB962C8B-B14F-4D97-AF65-F5344CB8AC3E}">
        <p14:creationId xmlns:p14="http://schemas.microsoft.com/office/powerpoint/2010/main" val="3911278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ECCC892-5CEE-440D-8DD0-42DF54C988D7}" type="datetimeFigureOut">
              <a:rPr lang="en-GB" altLang="en-US"/>
              <a:pPr/>
              <a:t>30/04/2019</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D240231B-A77F-4F8A-8B5C-06CF91D86BEF}" type="slidenum">
              <a:rPr lang="en-GB" altLang="en-US"/>
              <a:pPr/>
              <a:t>‹#›</a:t>
            </a:fld>
            <a:endParaRPr lang="en-GB" altLang="en-US"/>
          </a:p>
        </p:txBody>
      </p:sp>
    </p:spTree>
    <p:extLst>
      <p:ext uri="{BB962C8B-B14F-4D97-AF65-F5344CB8AC3E}">
        <p14:creationId xmlns:p14="http://schemas.microsoft.com/office/powerpoint/2010/main" val="381625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195673BB-E238-4F84-8966-A07B9A75F2AF}" type="datetimeFigureOut">
              <a:rPr lang="en-GB" altLang="en-US"/>
              <a:pPr/>
              <a:t>30/04/2019</a:t>
            </a:fld>
            <a:endParaRPr lang="en-GB"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GB"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84F91FA-34C4-43EE-A738-51333381C7D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3730625" y="5700713"/>
            <a:ext cx="3986213" cy="1014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6000" b="1">
                <a:latin typeface="Times New Roman" pitchFamily="18" charset="0"/>
                <a:cs typeface="Times New Roman" pitchFamily="18" charset="0"/>
              </a:rPr>
              <a:t>Ezekiel 1:3 </a:t>
            </a:r>
          </a:p>
        </p:txBody>
      </p:sp>
      <p:pic>
        <p:nvPicPr>
          <p:cNvPr id="2051" name="Picture 5"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0" y="133350"/>
            <a:ext cx="5224463"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509588" y="473075"/>
            <a:ext cx="7840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600" b="1">
                <a:solidFill>
                  <a:srgbClr val="FFFF00"/>
                </a:solidFill>
                <a:latin typeface="Times New Roman" pitchFamily="18" charset="0"/>
                <a:cs typeface="Times New Roman" pitchFamily="18" charset="0"/>
              </a:rPr>
              <a:t>II. Ezekiel must be a man of integrity.</a:t>
            </a:r>
            <a:r>
              <a:rPr lang="en-US" altLang="en-US" sz="3600">
                <a:solidFill>
                  <a:srgbClr val="FFFF00"/>
                </a:solidFill>
                <a:latin typeface="Times New Roman" pitchFamily="18" charset="0"/>
                <a:cs typeface="Times New Roman" pitchFamily="18" charset="0"/>
              </a:rPr>
              <a:t> </a:t>
            </a:r>
            <a:endParaRPr lang="en-GB" altLang="en-US" sz="3600">
              <a:solidFill>
                <a:srgbClr val="FFFF00"/>
              </a:solidFill>
              <a:latin typeface="Times New Roman" pitchFamily="18" charset="0"/>
              <a:cs typeface="Times New Roman" pitchFamily="18" charset="0"/>
            </a:endParaRPr>
          </a:p>
        </p:txBody>
      </p:sp>
      <p:sp>
        <p:nvSpPr>
          <p:cNvPr id="3" name="Rectangle 2"/>
          <p:cNvSpPr>
            <a:spLocks noChangeArrowheads="1"/>
          </p:cNvSpPr>
          <p:nvPr/>
        </p:nvSpPr>
        <p:spPr bwMode="auto">
          <a:xfrm>
            <a:off x="401638" y="1316038"/>
            <a:ext cx="11437937" cy="2432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US" altLang="en-US" sz="4000">
                <a:latin typeface="Times New Roman" pitchFamily="18" charset="0"/>
                <a:cs typeface="Times New Roman" pitchFamily="18" charset="0"/>
              </a:rPr>
              <a:t>“But you, son of man, </a:t>
            </a:r>
            <a:r>
              <a:rPr lang="en-US" altLang="en-US" sz="4000" b="1">
                <a:solidFill>
                  <a:srgbClr val="FF0000"/>
                </a:solidFill>
                <a:latin typeface="Times New Roman" pitchFamily="18" charset="0"/>
                <a:cs typeface="Times New Roman" pitchFamily="18" charset="0"/>
              </a:rPr>
              <a:t>listen</a:t>
            </a:r>
            <a:r>
              <a:rPr lang="en-US" altLang="en-US" sz="4000">
                <a:latin typeface="Times New Roman" pitchFamily="18" charset="0"/>
                <a:cs typeface="Times New Roman" pitchFamily="18" charset="0"/>
              </a:rPr>
              <a:t> to what I say to you. Do not rebel like that rebellious people; open your mouth and eat what I give you.”</a:t>
            </a:r>
          </a:p>
          <a:p>
            <a:pPr algn="just" eaLnBrk="1" hangingPunct="1">
              <a:lnSpc>
                <a:spcPct val="100000"/>
              </a:lnSpc>
              <a:spcBef>
                <a:spcPct val="0"/>
              </a:spcBef>
              <a:buFontTx/>
              <a:buNone/>
            </a:pPr>
            <a:r>
              <a:rPr lang="en-US" altLang="en-US" sz="3200" b="1">
                <a:solidFill>
                  <a:srgbClr val="000099"/>
                </a:solidFill>
                <a:latin typeface="Times New Roman" pitchFamily="18" charset="0"/>
                <a:cs typeface="Times New Roman" pitchFamily="18" charset="0"/>
              </a:rPr>
              <a:t>Ezekiel 2:8 (NIV) </a:t>
            </a:r>
            <a:endParaRPr lang="en-GB" altLang="en-US" sz="3200" b="1">
              <a:solidFill>
                <a:srgbClr val="000099"/>
              </a:solidFill>
              <a:latin typeface="Times New Roman" pitchFamily="18" charset="0"/>
              <a:cs typeface="Times New Roman" pitchFamily="18" charset="0"/>
            </a:endParaRPr>
          </a:p>
        </p:txBody>
      </p:sp>
      <p:sp>
        <p:nvSpPr>
          <p:cNvPr id="4" name="Rectangle 3"/>
          <p:cNvSpPr>
            <a:spLocks noChangeArrowheads="1"/>
          </p:cNvSpPr>
          <p:nvPr/>
        </p:nvSpPr>
        <p:spPr bwMode="auto">
          <a:xfrm>
            <a:off x="260350" y="4337050"/>
            <a:ext cx="1135856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4000" b="1" baseline="30000">
                <a:solidFill>
                  <a:schemeClr val="bg1"/>
                </a:solidFill>
                <a:latin typeface="Times New Roman" pitchFamily="18" charset="0"/>
                <a:cs typeface="Times New Roman" pitchFamily="18" charset="0"/>
              </a:rPr>
              <a:t>“</a:t>
            </a:r>
            <a:r>
              <a:rPr lang="en-GB" altLang="en-US" sz="4000">
                <a:solidFill>
                  <a:schemeClr val="bg1"/>
                </a:solidFill>
                <a:latin typeface="Times New Roman" pitchFamily="18" charset="0"/>
                <a:cs typeface="Times New Roman" pitchFamily="18" charset="0"/>
              </a:rPr>
              <a:t>Then He said to me, “Son of man, eat this scroll I am giving you and fill your stomach with it.” So I ate it, and it tasted as sweet as honey in my mouth.”</a:t>
            </a:r>
          </a:p>
          <a:p>
            <a:pPr algn="just" eaLnBrk="1" hangingPunct="1">
              <a:lnSpc>
                <a:spcPct val="100000"/>
              </a:lnSpc>
              <a:spcBef>
                <a:spcPct val="0"/>
              </a:spcBef>
              <a:buFontTx/>
              <a:buNone/>
            </a:pPr>
            <a:r>
              <a:rPr lang="en-GB" altLang="en-US" sz="3200" b="1" i="1">
                <a:solidFill>
                  <a:srgbClr val="FFFF00"/>
                </a:solidFill>
                <a:latin typeface="Times New Roman" pitchFamily="18" charset="0"/>
                <a:cs typeface="Times New Roman" pitchFamily="18" charset="0"/>
              </a:rPr>
              <a:t>Ezekiel 3:3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739900" y="355600"/>
            <a:ext cx="8891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3600" b="1">
                <a:solidFill>
                  <a:srgbClr val="FFFF00"/>
                </a:solidFill>
                <a:latin typeface="Times New Roman" pitchFamily="18" charset="0"/>
                <a:cs typeface="Times New Roman" pitchFamily="18" charset="0"/>
              </a:rPr>
              <a:t>God encourages us to be people of integrity.</a:t>
            </a:r>
            <a:r>
              <a:rPr lang="en-US" altLang="en-US" sz="3600">
                <a:solidFill>
                  <a:srgbClr val="FFFF00"/>
                </a:solidFill>
                <a:latin typeface="Times New Roman" pitchFamily="18" charset="0"/>
                <a:cs typeface="Times New Roman" pitchFamily="18" charset="0"/>
              </a:rPr>
              <a:t> </a:t>
            </a:r>
            <a:endParaRPr lang="en-GB" altLang="en-US" sz="3600">
              <a:solidFill>
                <a:srgbClr val="FFFF00"/>
              </a:solidFill>
              <a:latin typeface="Times New Roman" pitchFamily="18" charset="0"/>
              <a:cs typeface="Times New Roman" pitchFamily="18" charset="0"/>
            </a:endParaRPr>
          </a:p>
        </p:txBody>
      </p:sp>
      <p:sp>
        <p:nvSpPr>
          <p:cNvPr id="4" name="Rectangle 3"/>
          <p:cNvSpPr>
            <a:spLocks noChangeArrowheads="1"/>
          </p:cNvSpPr>
          <p:nvPr/>
        </p:nvSpPr>
        <p:spPr bwMode="auto">
          <a:xfrm>
            <a:off x="390525" y="1517650"/>
            <a:ext cx="113585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US" altLang="en-US" sz="3600">
                <a:solidFill>
                  <a:schemeClr val="bg1"/>
                </a:solidFill>
                <a:latin typeface="Times New Roman" pitchFamily="18" charset="0"/>
                <a:cs typeface="Times New Roman" pitchFamily="18" charset="0"/>
              </a:rPr>
              <a:t>God calls his people to be sanctified, to be holy, to be different. The witness we have among people in our community is a sermon in itself. It gives us credibility or it robs us of it.</a:t>
            </a:r>
            <a:endParaRPr lang="en-GB" altLang="en-US" sz="3600">
              <a:solidFill>
                <a:schemeClr val="bg1"/>
              </a:solidFill>
              <a:latin typeface="Times New Roman" pitchFamily="18" charset="0"/>
              <a:cs typeface="Times New Roman" pitchFamily="18" charset="0"/>
            </a:endParaRPr>
          </a:p>
        </p:txBody>
      </p:sp>
      <p:sp>
        <p:nvSpPr>
          <p:cNvPr id="6" name="Rectangle 5"/>
          <p:cNvSpPr/>
          <p:nvPr/>
        </p:nvSpPr>
        <p:spPr>
          <a:xfrm>
            <a:off x="544513" y="4225925"/>
            <a:ext cx="11050587" cy="1630363"/>
          </a:xfrm>
          <a:prstGeom prst="rect">
            <a:avLst/>
          </a:prstGeom>
          <a:solidFill>
            <a:schemeClr val="bg1"/>
          </a:solid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GB" altLang="en-US" sz="3600">
                <a:solidFill>
                  <a:srgbClr val="001320"/>
                </a:solidFill>
                <a:latin typeface="Times New Roman" pitchFamily="18" charset="0"/>
                <a:cs typeface="Times New Roman" pitchFamily="18" charset="0"/>
              </a:rPr>
              <a:t>“You are to be holy to me because I, the LORD, am holy, and I have set you apart from the nations to be my own”. </a:t>
            </a:r>
            <a:r>
              <a:rPr lang="en-GB" altLang="en-US" sz="2800" b="1" i="1">
                <a:solidFill>
                  <a:srgbClr val="001320"/>
                </a:solidFill>
                <a:latin typeface="Times New Roman" pitchFamily="18" charset="0"/>
                <a:cs typeface="Times New Roman" pitchFamily="18" charset="0"/>
              </a:rPr>
              <a:t>Leviticus 20:26 (NIV)</a:t>
            </a:r>
            <a:endParaRPr lang="en-GB" altLang="en-US" sz="2800"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650206" y="406400"/>
            <a:ext cx="8891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600" b="1">
                <a:solidFill>
                  <a:srgbClr val="FFFF00"/>
                </a:solidFill>
                <a:latin typeface="Times New Roman" pitchFamily="18" charset="0"/>
                <a:cs typeface="Times New Roman" pitchFamily="18" charset="0"/>
              </a:rPr>
              <a:t>God encourages us to be people of integrity.</a:t>
            </a:r>
            <a:r>
              <a:rPr lang="en-US" altLang="en-US" sz="3600">
                <a:solidFill>
                  <a:srgbClr val="FFFF00"/>
                </a:solidFill>
                <a:latin typeface="Times New Roman" pitchFamily="18" charset="0"/>
                <a:cs typeface="Times New Roman" pitchFamily="18" charset="0"/>
              </a:rPr>
              <a:t> </a:t>
            </a:r>
            <a:endParaRPr lang="en-GB" altLang="en-US" sz="3600" dirty="0">
              <a:solidFill>
                <a:srgbClr val="FFFF00"/>
              </a:solidFill>
              <a:latin typeface="Times New Roman" pitchFamily="18" charset="0"/>
              <a:cs typeface="Times New Roman" pitchFamily="18" charset="0"/>
            </a:endParaRPr>
          </a:p>
        </p:txBody>
      </p:sp>
      <p:sp>
        <p:nvSpPr>
          <p:cNvPr id="3" name="Rectangle 2"/>
          <p:cNvSpPr>
            <a:spLocks noChangeArrowheads="1"/>
          </p:cNvSpPr>
          <p:nvPr/>
        </p:nvSpPr>
        <p:spPr bwMode="auto">
          <a:xfrm>
            <a:off x="1025525" y="4784725"/>
            <a:ext cx="10121900" cy="1446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4400" b="1">
                <a:solidFill>
                  <a:srgbClr val="FF0000"/>
                </a:solidFill>
                <a:latin typeface="Times New Roman" pitchFamily="18" charset="0"/>
                <a:cs typeface="Times New Roman" pitchFamily="18" charset="0"/>
              </a:rPr>
              <a:t>People are watching to see </a:t>
            </a:r>
          </a:p>
          <a:p>
            <a:pPr algn="ctr" eaLnBrk="1" hangingPunct="1">
              <a:lnSpc>
                <a:spcPct val="100000"/>
              </a:lnSpc>
              <a:spcBef>
                <a:spcPct val="0"/>
              </a:spcBef>
              <a:buFontTx/>
              <a:buNone/>
            </a:pPr>
            <a:r>
              <a:rPr lang="en-US" altLang="en-US" sz="4400" b="1">
                <a:solidFill>
                  <a:srgbClr val="FF0000"/>
                </a:solidFill>
                <a:latin typeface="Times New Roman" pitchFamily="18" charset="0"/>
                <a:cs typeface="Times New Roman" pitchFamily="18" charset="0"/>
              </a:rPr>
              <a:t>if we are people of integrity or not.</a:t>
            </a:r>
            <a:endParaRPr lang="en-GB" altLang="en-US" sz="4400" b="1">
              <a:solidFill>
                <a:srgbClr val="FF0000"/>
              </a:solidFill>
              <a:latin typeface="Times New Roman" pitchFamily="18" charset="0"/>
              <a:cs typeface="Times New Roman" pitchFamily="18" charset="0"/>
            </a:endParaRPr>
          </a:p>
        </p:txBody>
      </p:sp>
      <p:sp>
        <p:nvSpPr>
          <p:cNvPr id="5" name="Rectangle 4"/>
          <p:cNvSpPr/>
          <p:nvPr/>
        </p:nvSpPr>
        <p:spPr>
          <a:xfrm>
            <a:off x="395288" y="1558925"/>
            <a:ext cx="11377612" cy="1446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4400" b="1" dirty="0">
                <a:latin typeface="Times New Roman" pitchFamily="18" charset="0"/>
                <a:cs typeface="Times New Roman" pitchFamily="18" charset="0"/>
              </a:rPr>
              <a:t>We cannot speak with authority against a sin </a:t>
            </a:r>
          </a:p>
          <a:p>
            <a:pPr algn="ctr" eaLnBrk="1" hangingPunct="1"/>
            <a:r>
              <a:rPr lang="en-US" altLang="en-US" sz="4400" b="1" dirty="0">
                <a:latin typeface="Times New Roman" pitchFamily="18" charset="0"/>
                <a:cs typeface="Times New Roman" pitchFamily="18" charset="0"/>
              </a:rPr>
              <a:t>if we are involved in it. </a:t>
            </a:r>
            <a:endParaRPr lang="en-GB" altLang="en-US" sz="4400" b="1"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509588" y="285750"/>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600" b="1">
                <a:solidFill>
                  <a:srgbClr val="FFFF00"/>
                </a:solidFill>
                <a:latin typeface="Times New Roman" pitchFamily="18" charset="0"/>
                <a:cs typeface="Times New Roman" pitchFamily="18" charset="0"/>
              </a:rPr>
              <a:t>III. Ezekiel is called to be obedient .</a:t>
            </a:r>
            <a:r>
              <a:rPr lang="en-US" altLang="en-US" sz="3600">
                <a:solidFill>
                  <a:srgbClr val="FFFF00"/>
                </a:solidFill>
                <a:latin typeface="Times New Roman" pitchFamily="18" charset="0"/>
                <a:cs typeface="Times New Roman" pitchFamily="18" charset="0"/>
              </a:rPr>
              <a:t> </a:t>
            </a:r>
            <a:endParaRPr lang="en-GB" altLang="en-US" sz="3600">
              <a:solidFill>
                <a:srgbClr val="FFFF00"/>
              </a:solidFill>
              <a:latin typeface="Times New Roman" pitchFamily="18" charset="0"/>
              <a:cs typeface="Times New Roman" pitchFamily="18" charset="0"/>
            </a:endParaRPr>
          </a:p>
        </p:txBody>
      </p:sp>
      <p:sp>
        <p:nvSpPr>
          <p:cNvPr id="3" name="Rectangle 2"/>
          <p:cNvSpPr>
            <a:spLocks noChangeArrowheads="1"/>
          </p:cNvSpPr>
          <p:nvPr/>
        </p:nvSpPr>
        <p:spPr bwMode="auto">
          <a:xfrm>
            <a:off x="392113" y="1047750"/>
            <a:ext cx="11483975" cy="4892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4000" b="1" baseline="30000">
                <a:latin typeface="Times New Roman" pitchFamily="18" charset="0"/>
                <a:cs typeface="Times New Roman" pitchFamily="18" charset="0"/>
              </a:rPr>
              <a:t>7 </a:t>
            </a:r>
            <a:r>
              <a:rPr lang="en-GB" altLang="en-US" sz="4000">
                <a:latin typeface="Times New Roman" pitchFamily="18" charset="0"/>
                <a:cs typeface="Times New Roman" pitchFamily="18" charset="0"/>
              </a:rPr>
              <a:t>But the people of Israel are not willing to listen to you because they are not willing to listen to me, for all the Israelites are hardened and obstinate. </a:t>
            </a:r>
            <a:r>
              <a:rPr lang="en-US" altLang="en-US" sz="4000" b="1" baseline="30000">
                <a:latin typeface="Times New Roman" pitchFamily="18" charset="0"/>
                <a:cs typeface="Times New Roman" pitchFamily="18" charset="0"/>
              </a:rPr>
              <a:t>8 </a:t>
            </a:r>
            <a:r>
              <a:rPr lang="en-US" altLang="en-US" sz="4000">
                <a:latin typeface="Times New Roman" pitchFamily="18" charset="0"/>
                <a:cs typeface="Times New Roman" pitchFamily="18" charset="0"/>
              </a:rPr>
              <a:t>But I will make you as unyielding and hardened as they are. </a:t>
            </a:r>
            <a:r>
              <a:rPr lang="en-US" altLang="en-US" sz="4000" b="1" baseline="30000">
                <a:latin typeface="Times New Roman" pitchFamily="18" charset="0"/>
                <a:cs typeface="Times New Roman" pitchFamily="18" charset="0"/>
              </a:rPr>
              <a:t>9 </a:t>
            </a:r>
            <a:r>
              <a:rPr lang="en-US" altLang="en-US" sz="4000">
                <a:latin typeface="Times New Roman" pitchFamily="18" charset="0"/>
                <a:cs typeface="Times New Roman" pitchFamily="18" charset="0"/>
              </a:rPr>
              <a:t>I will make your forehead like the hardest stone, harder than flint. </a:t>
            </a:r>
            <a:r>
              <a:rPr lang="en-US" altLang="en-US" sz="4000" b="1">
                <a:solidFill>
                  <a:srgbClr val="000099"/>
                </a:solidFill>
                <a:latin typeface="Times New Roman" pitchFamily="18" charset="0"/>
                <a:cs typeface="Times New Roman" pitchFamily="18" charset="0"/>
              </a:rPr>
              <a:t>Do not be afraid of them or terrified </a:t>
            </a:r>
            <a:r>
              <a:rPr lang="en-US" altLang="en-US" sz="4000">
                <a:latin typeface="Times New Roman" pitchFamily="18" charset="0"/>
                <a:cs typeface="Times New Roman" pitchFamily="18" charset="0"/>
              </a:rPr>
              <a:t>by them, though they are a rebellious people.” </a:t>
            </a:r>
          </a:p>
          <a:p>
            <a:pPr algn="just" eaLnBrk="1" hangingPunct="1">
              <a:lnSpc>
                <a:spcPct val="100000"/>
              </a:lnSpc>
              <a:spcBef>
                <a:spcPct val="0"/>
              </a:spcBef>
              <a:buFontTx/>
              <a:buNone/>
            </a:pPr>
            <a:r>
              <a:rPr lang="en-US" altLang="en-US" sz="3200" b="1">
                <a:solidFill>
                  <a:srgbClr val="FF0000"/>
                </a:solidFill>
                <a:latin typeface="Times New Roman" pitchFamily="18" charset="0"/>
                <a:cs typeface="Times New Roman" pitchFamily="18" charset="0"/>
              </a:rPr>
              <a:t>Ezekiel 3:7-9 (NIV)</a:t>
            </a:r>
            <a:endParaRPr lang="en-GB" altLang="en-US" sz="32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509588" y="473075"/>
            <a:ext cx="1127918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US" altLang="en-US" sz="4800" b="1">
                <a:solidFill>
                  <a:srgbClr val="FFFF00"/>
                </a:solidFill>
                <a:latin typeface="Times New Roman" pitchFamily="18" charset="0"/>
                <a:cs typeface="Times New Roman" pitchFamily="18" charset="0"/>
              </a:rPr>
              <a:t>“God is faithful, and He expects His people to be faithful.”</a:t>
            </a:r>
          </a:p>
          <a:p>
            <a:pPr eaLnBrk="1" hangingPunct="1">
              <a:lnSpc>
                <a:spcPct val="100000"/>
              </a:lnSpc>
              <a:spcBef>
                <a:spcPct val="0"/>
              </a:spcBef>
              <a:buFontTx/>
              <a:buNone/>
            </a:pPr>
            <a:r>
              <a:rPr lang="en-US" altLang="en-US" sz="2000" b="1">
                <a:solidFill>
                  <a:schemeClr val="bg1"/>
                </a:solidFill>
              </a:rPr>
              <a:t>Vance Havner </a:t>
            </a:r>
            <a:endParaRPr lang="en-GB" altLang="en-US" sz="2000" b="1">
              <a:solidFill>
                <a:schemeClr val="bg1"/>
              </a:solidFill>
              <a:latin typeface="Times New Roman" pitchFamily="18" charset="0"/>
              <a:cs typeface="Times New Roman" pitchFamily="18" charset="0"/>
            </a:endParaRPr>
          </a:p>
        </p:txBody>
      </p:sp>
      <p:sp>
        <p:nvSpPr>
          <p:cNvPr id="3" name="Rectangle 2"/>
          <p:cNvSpPr>
            <a:spLocks noChangeArrowheads="1"/>
          </p:cNvSpPr>
          <p:nvPr/>
        </p:nvSpPr>
        <p:spPr bwMode="auto">
          <a:xfrm>
            <a:off x="509588" y="2762250"/>
            <a:ext cx="11152187"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US" altLang="en-US" sz="4000">
                <a:latin typeface="Times New Roman" pitchFamily="18" charset="0"/>
                <a:cs typeface="Times New Roman" pitchFamily="18" charset="0"/>
              </a:rPr>
              <a:t>The majority of the exiles were gripped with a sense of despair. Many things had happened to shake their faith. They feared that God had either completely cast them off or that His power was inferior to that of the gods of the Babylonians. </a:t>
            </a:r>
          </a:p>
          <a:p>
            <a:pPr algn="just" eaLnBrk="1" hangingPunct="1">
              <a:lnSpc>
                <a:spcPct val="100000"/>
              </a:lnSpc>
              <a:spcBef>
                <a:spcPct val="0"/>
              </a:spcBef>
              <a:buFontTx/>
              <a:buNone/>
            </a:pPr>
            <a:r>
              <a:rPr lang="en-US" altLang="en-US" sz="2400" b="1" i="1">
                <a:solidFill>
                  <a:srgbClr val="0070C0"/>
                </a:solidFill>
                <a:latin typeface="Times New Roman" pitchFamily="18" charset="0"/>
                <a:cs typeface="Times New Roman" pitchFamily="18" charset="0"/>
              </a:rPr>
              <a:t>T.T. Crabtree</a:t>
            </a:r>
            <a:endParaRPr lang="en-GB" altLang="en-US" sz="2400" b="1" i="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68300" y="417513"/>
            <a:ext cx="11152188" cy="6111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US" altLang="en-US" sz="3200" b="1">
                <a:latin typeface="Times New Roman" pitchFamily="18" charset="0"/>
                <a:cs typeface="Times New Roman" pitchFamily="18" charset="0"/>
              </a:rPr>
              <a:t>Ezekiel 18:20-23</a:t>
            </a:r>
            <a:endParaRPr lang="en-GB" altLang="en-US" sz="3200">
              <a:latin typeface="Times New Roman" pitchFamily="18" charset="0"/>
              <a:cs typeface="Times New Roman" pitchFamily="18" charset="0"/>
            </a:endParaRPr>
          </a:p>
          <a:p>
            <a:pPr algn="just">
              <a:buFont typeface="Arial" charset="0"/>
              <a:buNone/>
            </a:pPr>
            <a:r>
              <a:rPr lang="en-GB" altLang="en-US" sz="3200">
                <a:latin typeface="Times New Roman" pitchFamily="18" charset="0"/>
                <a:cs typeface="Times New Roman" pitchFamily="18" charset="0"/>
              </a:rPr>
              <a:t>The one who sins is the one who will die. The child will not share the guilt of the parent, nor will the parent share the guilt of the child. The righteousness of the righteous will be credited to them, and the wickedness of the wicked will be charged against them.</a:t>
            </a:r>
          </a:p>
          <a:p>
            <a:pPr algn="just">
              <a:buFont typeface="Arial" charset="0"/>
              <a:buNone/>
            </a:pPr>
            <a:r>
              <a:rPr lang="en-GB" altLang="en-US" sz="3200" b="1" baseline="30000">
                <a:latin typeface="Times New Roman" pitchFamily="18" charset="0"/>
                <a:cs typeface="Times New Roman" pitchFamily="18" charset="0"/>
              </a:rPr>
              <a:t>21 </a:t>
            </a:r>
            <a:r>
              <a:rPr lang="en-GB" altLang="en-US" sz="3200">
                <a:latin typeface="Times New Roman" pitchFamily="18" charset="0"/>
                <a:cs typeface="Times New Roman" pitchFamily="18" charset="0"/>
              </a:rPr>
              <a:t>“But </a:t>
            </a:r>
            <a:r>
              <a:rPr lang="en-GB" altLang="en-US" sz="3200">
                <a:solidFill>
                  <a:srgbClr val="FF0000"/>
                </a:solidFill>
                <a:latin typeface="Times New Roman" pitchFamily="18" charset="0"/>
                <a:cs typeface="Times New Roman" pitchFamily="18" charset="0"/>
              </a:rPr>
              <a:t>if a wicked person turns away from all the sins they have committed and keeps all my decrees and does what is just and right, that person will surely live</a:t>
            </a:r>
            <a:r>
              <a:rPr lang="en-GB" altLang="en-US" sz="3200">
                <a:latin typeface="Times New Roman" pitchFamily="18" charset="0"/>
                <a:cs typeface="Times New Roman" pitchFamily="18" charset="0"/>
              </a:rPr>
              <a:t>; they will not die. </a:t>
            </a:r>
            <a:r>
              <a:rPr lang="en-GB" altLang="en-US" sz="3200" b="1" baseline="30000">
                <a:latin typeface="Times New Roman" pitchFamily="18" charset="0"/>
                <a:cs typeface="Times New Roman" pitchFamily="18" charset="0"/>
              </a:rPr>
              <a:t>22 </a:t>
            </a:r>
            <a:r>
              <a:rPr lang="en-GB" altLang="en-US" sz="3200">
                <a:latin typeface="Times New Roman" pitchFamily="18" charset="0"/>
                <a:cs typeface="Times New Roman" pitchFamily="18" charset="0"/>
              </a:rPr>
              <a:t>None of the offenses they have committed will be remembered against them. Because of the righteous things they have done, they will live. </a:t>
            </a:r>
            <a:r>
              <a:rPr lang="en-GB" altLang="en-US" sz="3200" b="1" baseline="30000">
                <a:latin typeface="Times New Roman" pitchFamily="18" charset="0"/>
                <a:cs typeface="Times New Roman" pitchFamily="18" charset="0"/>
              </a:rPr>
              <a:t>23 </a:t>
            </a:r>
            <a:r>
              <a:rPr lang="en-GB" altLang="en-US" sz="3200">
                <a:latin typeface="Times New Roman" pitchFamily="18" charset="0"/>
                <a:cs typeface="Times New Roman" pitchFamily="18" charset="0"/>
              </a:rPr>
              <a:t>Do I take any pleasure in the death of the wicked? declares the Sovereign LORD. Rather, am I not pleased when they turn from their ways and live?....</a:t>
            </a:r>
            <a:r>
              <a:rPr lang="en-GB" altLang="en-US" sz="3200" b="1" baseline="30000">
                <a:latin typeface="Times New Roman" pitchFamily="18" charset="0"/>
                <a:cs typeface="Times New Roman" pitchFamily="18" charset="0"/>
              </a:rPr>
              <a:t> </a:t>
            </a:r>
            <a:endParaRPr lang="en-GB" altLang="en-US" sz="2400" b="1" i="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96888" y="1087438"/>
            <a:ext cx="11152187" cy="4652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US" altLang="en-US" sz="3200" b="1" i="1">
                <a:latin typeface="Times New Roman" pitchFamily="18" charset="0"/>
                <a:cs typeface="Times New Roman" pitchFamily="18" charset="0"/>
              </a:rPr>
              <a:t>Ezekiel 18:31-32 (NIV)</a:t>
            </a:r>
            <a:endParaRPr lang="en-GB" altLang="en-US" sz="3200" i="1">
              <a:latin typeface="Times New Roman" pitchFamily="18" charset="0"/>
              <a:cs typeface="Times New Roman" pitchFamily="18" charset="0"/>
            </a:endParaRPr>
          </a:p>
          <a:p>
            <a:pPr algn="just">
              <a:buFont typeface="Arial" charset="0"/>
              <a:buNone/>
            </a:pPr>
            <a:r>
              <a:rPr lang="en-US" altLang="en-US" sz="4800" b="1" baseline="30000">
                <a:latin typeface="Times New Roman" pitchFamily="18" charset="0"/>
                <a:cs typeface="Times New Roman" pitchFamily="18" charset="0"/>
              </a:rPr>
              <a:t>31 </a:t>
            </a:r>
            <a:r>
              <a:rPr lang="en-US" altLang="en-US" sz="4800">
                <a:latin typeface="Times New Roman" pitchFamily="18" charset="0"/>
                <a:cs typeface="Times New Roman" pitchFamily="18" charset="0"/>
              </a:rPr>
              <a:t>Rid yourselves of all the offenses you have committed, and get a new heart and a new spirit. Why will you die, people of Israel? </a:t>
            </a:r>
            <a:r>
              <a:rPr lang="en-US" altLang="en-US" sz="4800" b="1" baseline="30000">
                <a:latin typeface="Times New Roman" pitchFamily="18" charset="0"/>
                <a:cs typeface="Times New Roman" pitchFamily="18" charset="0"/>
              </a:rPr>
              <a:t>32 </a:t>
            </a:r>
            <a:r>
              <a:rPr lang="en-US" altLang="en-US" sz="4800">
                <a:latin typeface="Times New Roman" pitchFamily="18" charset="0"/>
                <a:cs typeface="Times New Roman" pitchFamily="18" charset="0"/>
              </a:rPr>
              <a:t>For I take no pleasure in the death of anyone, declares the Sovereign LORD. </a:t>
            </a:r>
            <a:r>
              <a:rPr lang="en-US" altLang="en-US" sz="4800" b="1">
                <a:solidFill>
                  <a:srgbClr val="FF0000"/>
                </a:solidFill>
                <a:latin typeface="Times New Roman" pitchFamily="18" charset="0"/>
                <a:cs typeface="Times New Roman" pitchFamily="18" charset="0"/>
              </a:rPr>
              <a:t>Repent and live!</a:t>
            </a:r>
            <a:endParaRPr lang="en-GB" altLang="en-US" sz="4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733425" y="155575"/>
            <a:ext cx="10612438" cy="3170238"/>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r>
              <a:rPr lang="en-US" altLang="en-US" sz="4000">
                <a:solidFill>
                  <a:schemeClr val="bg1"/>
                </a:solidFill>
                <a:latin typeface="Times New Roman" pitchFamily="18" charset="0"/>
                <a:cs typeface="Times New Roman" pitchFamily="18" charset="0"/>
              </a:rPr>
              <a:t>We, like Ezekiel, should “eat the book.” By so doing we will give God a better opportunity to speak to us, and we will have a message for the people of our day. We are not called to be a success; </a:t>
            </a:r>
            <a:r>
              <a:rPr lang="en-US" altLang="en-US" sz="4000" b="1">
                <a:solidFill>
                  <a:srgbClr val="FFFF00"/>
                </a:solidFill>
                <a:latin typeface="Times New Roman" pitchFamily="18" charset="0"/>
                <a:cs typeface="Times New Roman" pitchFamily="18" charset="0"/>
              </a:rPr>
              <a:t>we are called to be faithful</a:t>
            </a:r>
            <a:r>
              <a:rPr lang="en-US" altLang="en-US" sz="4000" b="1">
                <a:solidFill>
                  <a:schemeClr val="bg1"/>
                </a:solidFill>
                <a:latin typeface="Times New Roman" pitchFamily="18" charset="0"/>
                <a:cs typeface="Times New Roman" pitchFamily="18" charset="0"/>
              </a:rPr>
              <a:t>.</a:t>
            </a:r>
            <a:endParaRPr lang="en-GB" altLang="en-US" sz="4000" b="1">
              <a:solidFill>
                <a:schemeClr val="bg1"/>
              </a:solidFill>
              <a:cs typeface="Times New Roman" pitchFamily="18" charset="0"/>
            </a:endParaRPr>
          </a:p>
        </p:txBody>
      </p:sp>
      <p:pic>
        <p:nvPicPr>
          <p:cNvPr id="17415" name="Picture 7" descr="Image result for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75" y="3341688"/>
            <a:ext cx="4213225"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barn(inVertical)">
                                      <p:cBhvr>
                                        <p:cTn id="12"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830263" y="3690938"/>
            <a:ext cx="8650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4000" b="1">
                <a:solidFill>
                  <a:srgbClr val="FFFF00"/>
                </a:solidFill>
                <a:latin typeface="Times New Roman" pitchFamily="18" charset="0"/>
                <a:cs typeface="Times New Roman" pitchFamily="18" charset="0"/>
              </a:rPr>
              <a:t>I. God equipped Ezekiel with courage.</a:t>
            </a:r>
            <a:r>
              <a:rPr lang="en-US" altLang="en-US" sz="4000">
                <a:solidFill>
                  <a:srgbClr val="FFFF00"/>
                </a:solidFill>
                <a:latin typeface="Times New Roman" pitchFamily="18" charset="0"/>
                <a:cs typeface="Times New Roman" pitchFamily="18" charset="0"/>
              </a:rPr>
              <a:t> </a:t>
            </a:r>
            <a:endParaRPr lang="en-GB" altLang="en-US" sz="4000">
              <a:solidFill>
                <a:srgbClr val="FFFF00"/>
              </a:solidFill>
            </a:endParaRPr>
          </a:p>
        </p:txBody>
      </p:sp>
      <p:sp>
        <p:nvSpPr>
          <p:cNvPr id="5" name="Rectangle 4"/>
          <p:cNvSpPr>
            <a:spLocks noChangeArrowheads="1"/>
          </p:cNvSpPr>
          <p:nvPr/>
        </p:nvSpPr>
        <p:spPr bwMode="auto">
          <a:xfrm>
            <a:off x="830263" y="4616450"/>
            <a:ext cx="10418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600" b="1">
                <a:solidFill>
                  <a:srgbClr val="FFFF00"/>
                </a:solidFill>
                <a:latin typeface="Times New Roman" pitchFamily="18" charset="0"/>
                <a:cs typeface="Times New Roman" pitchFamily="18" charset="0"/>
              </a:rPr>
              <a:t>II. God encouraged Ezekiel to be a man of integrity.</a:t>
            </a:r>
            <a:r>
              <a:rPr lang="en-US" altLang="en-US" sz="3600">
                <a:solidFill>
                  <a:srgbClr val="FFFF00"/>
                </a:solidFill>
                <a:latin typeface="Times New Roman" pitchFamily="18" charset="0"/>
                <a:cs typeface="Times New Roman" pitchFamily="18" charset="0"/>
              </a:rPr>
              <a:t> </a:t>
            </a:r>
            <a:endParaRPr lang="en-GB" altLang="en-US" sz="3600">
              <a:solidFill>
                <a:srgbClr val="FFFF00"/>
              </a:solidFill>
              <a:latin typeface="Times New Roman" pitchFamily="18" charset="0"/>
              <a:cs typeface="Times New Roman" pitchFamily="18" charset="0"/>
            </a:endParaRPr>
          </a:p>
        </p:txBody>
      </p:sp>
      <p:sp>
        <p:nvSpPr>
          <p:cNvPr id="6" name="Rectangle 5"/>
          <p:cNvSpPr>
            <a:spLocks noChangeArrowheads="1"/>
          </p:cNvSpPr>
          <p:nvPr/>
        </p:nvSpPr>
        <p:spPr bwMode="auto">
          <a:xfrm>
            <a:off x="765175" y="5422900"/>
            <a:ext cx="10580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600" b="1">
                <a:solidFill>
                  <a:srgbClr val="FFFF00"/>
                </a:solidFill>
                <a:latin typeface="Times New Roman" pitchFamily="18" charset="0"/>
                <a:cs typeface="Times New Roman" pitchFamily="18" charset="0"/>
              </a:rPr>
              <a:t>III. God evaluated Ezekiel’s success not on numbers, </a:t>
            </a:r>
          </a:p>
          <a:p>
            <a:pPr eaLnBrk="1" hangingPunct="1">
              <a:lnSpc>
                <a:spcPct val="100000"/>
              </a:lnSpc>
              <a:spcBef>
                <a:spcPct val="0"/>
              </a:spcBef>
              <a:buFontTx/>
              <a:buNone/>
            </a:pPr>
            <a:r>
              <a:rPr lang="en-US" altLang="en-US" sz="3600" b="1">
                <a:solidFill>
                  <a:srgbClr val="FFFF00"/>
                </a:solidFill>
                <a:latin typeface="Times New Roman" pitchFamily="18" charset="0"/>
                <a:cs typeface="Times New Roman" pitchFamily="18" charset="0"/>
              </a:rPr>
              <a:t>	but on obedience .</a:t>
            </a:r>
            <a:r>
              <a:rPr lang="en-US" altLang="en-US" sz="3600">
                <a:solidFill>
                  <a:srgbClr val="FFFF00"/>
                </a:solidFill>
                <a:latin typeface="Times New Roman" pitchFamily="18" charset="0"/>
                <a:cs typeface="Times New Roman" pitchFamily="18" charset="0"/>
              </a:rPr>
              <a:t> </a:t>
            </a:r>
            <a:endParaRPr lang="en-GB" altLang="en-US" sz="3600">
              <a:solidFill>
                <a:srgbClr val="FFFF00"/>
              </a:solidFill>
              <a:latin typeface="Times New Roman" pitchFamily="18" charset="0"/>
              <a:cs typeface="Times New Roman" pitchFamily="18" charset="0"/>
            </a:endParaRPr>
          </a:p>
        </p:txBody>
      </p:sp>
      <p:pic>
        <p:nvPicPr>
          <p:cNvPr id="7" name="Picture 5"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475" y="128588"/>
            <a:ext cx="3482975" cy="348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96888" y="1087438"/>
            <a:ext cx="11152187" cy="4652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US" altLang="en-US" sz="3200" b="1" i="1">
                <a:latin typeface="Times New Roman" pitchFamily="18" charset="0"/>
                <a:cs typeface="Times New Roman" pitchFamily="18" charset="0"/>
              </a:rPr>
              <a:t>Ezekiel 18:31-32 (NIV)</a:t>
            </a:r>
            <a:endParaRPr lang="en-GB" altLang="en-US" sz="3200" i="1">
              <a:latin typeface="Times New Roman" pitchFamily="18" charset="0"/>
              <a:cs typeface="Times New Roman" pitchFamily="18" charset="0"/>
            </a:endParaRPr>
          </a:p>
          <a:p>
            <a:pPr algn="just">
              <a:buFont typeface="Arial" charset="0"/>
              <a:buNone/>
            </a:pPr>
            <a:r>
              <a:rPr lang="en-US" altLang="en-US" sz="4800" b="1" baseline="30000">
                <a:latin typeface="Times New Roman" pitchFamily="18" charset="0"/>
                <a:cs typeface="Times New Roman" pitchFamily="18" charset="0"/>
              </a:rPr>
              <a:t>31 </a:t>
            </a:r>
            <a:r>
              <a:rPr lang="en-US" altLang="en-US" sz="4800">
                <a:latin typeface="Times New Roman" pitchFamily="18" charset="0"/>
                <a:cs typeface="Times New Roman" pitchFamily="18" charset="0"/>
              </a:rPr>
              <a:t>Rid yourselves of all the offenses you have committed, and get a new heart and a new spirit. Why will you die, people of Israel? </a:t>
            </a:r>
            <a:r>
              <a:rPr lang="en-US" altLang="en-US" sz="4800" b="1" baseline="30000">
                <a:latin typeface="Times New Roman" pitchFamily="18" charset="0"/>
                <a:cs typeface="Times New Roman" pitchFamily="18" charset="0"/>
              </a:rPr>
              <a:t>32 </a:t>
            </a:r>
            <a:r>
              <a:rPr lang="en-US" altLang="en-US" sz="4800">
                <a:latin typeface="Times New Roman" pitchFamily="18" charset="0"/>
                <a:cs typeface="Times New Roman" pitchFamily="18" charset="0"/>
              </a:rPr>
              <a:t>For I take no pleasure in the death of anyone, declares the Sovereign LORD. </a:t>
            </a:r>
            <a:r>
              <a:rPr lang="en-US" altLang="en-US" sz="4800" b="1">
                <a:solidFill>
                  <a:srgbClr val="FF0000"/>
                </a:solidFill>
                <a:latin typeface="Times New Roman" pitchFamily="18" charset="0"/>
                <a:cs typeface="Times New Roman" pitchFamily="18" charset="0"/>
              </a:rPr>
              <a:t>Repent and live!</a:t>
            </a:r>
            <a:endParaRPr lang="en-GB" altLang="en-US" sz="4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0" y="4703763"/>
            <a:ext cx="10404475"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3200" b="1">
                <a:latin typeface="Times New Roman" pitchFamily="18" charset="0"/>
                <a:cs typeface="Times New Roman" pitchFamily="18" charset="0"/>
              </a:rPr>
              <a:t>Figures show knife crime is up 6% and proportion of offenders being charged has fallen.</a:t>
            </a:r>
            <a:endParaRPr lang="en-GB" altLang="en-US" sz="3200">
              <a:latin typeface="Times New Roman" pitchFamily="18" charset="0"/>
              <a:cs typeface="Times New Roman" pitchFamily="18" charset="0"/>
            </a:endParaRPr>
          </a:p>
        </p:txBody>
      </p:sp>
      <p:pic>
        <p:nvPicPr>
          <p:cNvPr id="14339" name="Picture 3" descr="Police t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638" y="1182688"/>
            <a:ext cx="5181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60325" y="198438"/>
            <a:ext cx="12206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a:solidFill>
                  <a:schemeClr val="bg1"/>
                </a:solidFill>
                <a:latin typeface="Times New Roman" pitchFamily="18" charset="0"/>
                <a:cs typeface="Times New Roman" pitchFamily="18" charset="0"/>
              </a:rPr>
              <a:t>Homicides in England and Wales hit highest level in a decade</a:t>
            </a:r>
          </a:p>
        </p:txBody>
      </p:sp>
      <p:sp>
        <p:nvSpPr>
          <p:cNvPr id="5" name="Rectangle 4"/>
          <p:cNvSpPr>
            <a:spLocks noChangeArrowheads="1"/>
          </p:cNvSpPr>
          <p:nvPr/>
        </p:nvSpPr>
        <p:spPr bwMode="auto">
          <a:xfrm>
            <a:off x="985838" y="6054725"/>
            <a:ext cx="1035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a:solidFill>
                  <a:srgbClr val="FFFF00"/>
                </a:solidFill>
                <a:latin typeface="Times New Roman" pitchFamily="18" charset="0"/>
                <a:cs typeface="Times New Roman" pitchFamily="18" charset="0"/>
              </a:rPr>
              <a:t>Rising youth crime reflects wider societal problems.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wipe(down)">
                                      <p:cBhvr>
                                        <p:cTn id="12" dur="500"/>
                                        <p:tgtEl>
                                          <p:spTgt spid="143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962025" y="4008438"/>
            <a:ext cx="104028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solidFill>
                  <a:schemeClr val="bg1"/>
                </a:solidFill>
                <a:latin typeface="Times New Roman" pitchFamily="18" charset="0"/>
                <a:cs typeface="Times New Roman" pitchFamily="18" charset="0"/>
              </a:rPr>
              <a:t>11 Christians Killed Every Day for Their Faith</a:t>
            </a:r>
          </a:p>
        </p:txBody>
      </p:sp>
      <p:sp>
        <p:nvSpPr>
          <p:cNvPr id="3" name="Rectangle 2"/>
          <p:cNvSpPr>
            <a:spLocks noChangeArrowheads="1"/>
          </p:cNvSpPr>
          <p:nvPr/>
        </p:nvSpPr>
        <p:spPr bwMode="auto">
          <a:xfrm>
            <a:off x="962025" y="4995863"/>
            <a:ext cx="10402888" cy="1385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a:latin typeface="Times New Roman" pitchFamily="18" charset="0"/>
                <a:cs typeface="Times New Roman" pitchFamily="18" charset="0"/>
              </a:rPr>
              <a:t>Last year, Christians were persecuted more than ever before in the modern era — and this year is expected to be worse: "4,136 Christians were killed for faith-related reasons," according to Open Doors USA.</a:t>
            </a:r>
            <a:endParaRPr lang="en-GB" altLang="en-US" sz="1800"/>
          </a:p>
        </p:txBody>
      </p:sp>
      <p:sp>
        <p:nvSpPr>
          <p:cNvPr id="4" name="Rectangle 3"/>
          <p:cNvSpPr>
            <a:spLocks noChangeArrowheads="1"/>
          </p:cNvSpPr>
          <p:nvPr/>
        </p:nvSpPr>
        <p:spPr bwMode="auto">
          <a:xfrm>
            <a:off x="1282700" y="325438"/>
            <a:ext cx="9145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solidFill>
                  <a:srgbClr val="FFFF00"/>
                </a:solidFill>
                <a:latin typeface="Times New Roman" pitchFamily="18" charset="0"/>
                <a:cs typeface="Times New Roman" pitchFamily="18" charset="0"/>
              </a:rPr>
              <a:t>Britain the worst in Europe for drug use.</a:t>
            </a:r>
          </a:p>
        </p:txBody>
      </p:sp>
      <p:sp>
        <p:nvSpPr>
          <p:cNvPr id="5" name="Rectangle 4"/>
          <p:cNvSpPr>
            <a:spLocks noChangeArrowheads="1"/>
          </p:cNvSpPr>
          <p:nvPr/>
        </p:nvSpPr>
        <p:spPr bwMode="auto">
          <a:xfrm>
            <a:off x="879475" y="1254125"/>
            <a:ext cx="10598150" cy="2278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200" b="1">
                <a:latin typeface="Times New Roman" pitchFamily="18" charset="0"/>
                <a:cs typeface="Times New Roman" pitchFamily="18" charset="0"/>
              </a:rPr>
              <a:t>Britain the worst in Europe for drug use</a:t>
            </a:r>
          </a:p>
          <a:p>
            <a:pPr>
              <a:lnSpc>
                <a:spcPct val="100000"/>
              </a:lnSpc>
              <a:spcBef>
                <a:spcPct val="0"/>
              </a:spcBef>
              <a:buFontTx/>
              <a:buNone/>
            </a:pPr>
            <a:r>
              <a:rPr lang="en-GB" altLang="en-US" sz="1400">
                <a:latin typeface="Times New Roman" pitchFamily="18" charset="0"/>
                <a:cs typeface="Times New Roman" pitchFamily="18" charset="0"/>
              </a:rPr>
              <a:t>by MATTHEW HICKLEY, Daily Mail</a:t>
            </a:r>
          </a:p>
          <a:p>
            <a:pPr>
              <a:lnSpc>
                <a:spcPct val="100000"/>
              </a:lnSpc>
              <a:spcBef>
                <a:spcPct val="0"/>
              </a:spcBef>
              <a:buFontTx/>
              <a:buNone/>
            </a:pPr>
            <a:r>
              <a:rPr lang="en-GB" altLang="en-US" sz="3200">
                <a:latin typeface="Times New Roman" pitchFamily="18" charset="0"/>
                <a:cs typeface="Times New Roman" pitchFamily="18" charset="0"/>
              </a:rPr>
              <a:t>Britain is now the drugs capital of Europe, with higher levels of cocaine and amphetamine abuse than anywhere else in the EU, a survey said yesterday.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3422650" y="90488"/>
            <a:ext cx="4992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solidFill>
                  <a:srgbClr val="FFFF00"/>
                </a:solidFill>
                <a:latin typeface="Times New Roman" pitchFamily="18" charset="0"/>
                <a:cs typeface="Times New Roman" pitchFamily="18" charset="0"/>
              </a:rPr>
              <a:t>Great Britain in 1740.</a:t>
            </a:r>
          </a:p>
        </p:txBody>
      </p:sp>
      <p:pic>
        <p:nvPicPr>
          <p:cNvPr id="3891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3" y="798513"/>
            <a:ext cx="4538662"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Image result for Howell Har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498600"/>
            <a:ext cx="1905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descr="Image result for george Whitef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5338" y="1790700"/>
            <a:ext cx="358775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2" descr="Image result for The wesley broth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188" y="4192588"/>
            <a:ext cx="3852862"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wipe(down)">
                                      <p:cBhvr>
                                        <p:cTn id="12" dur="500"/>
                                        <p:tgtEl>
                                          <p:spTgt spid="389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8918"/>
                                        </p:tgtEl>
                                        <p:attrNameLst>
                                          <p:attrName>style.visibility</p:attrName>
                                        </p:attrNameLst>
                                      </p:cBhvr>
                                      <p:to>
                                        <p:strVal val="visible"/>
                                      </p:to>
                                    </p:set>
                                    <p:animEffect transition="in" filter="barn(inVertical)">
                                      <p:cBhvr>
                                        <p:cTn id="17" dur="500"/>
                                        <p:tgtEl>
                                          <p:spTgt spid="389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8922"/>
                                        </p:tgtEl>
                                        <p:attrNameLst>
                                          <p:attrName>style.visibility</p:attrName>
                                        </p:attrNameLst>
                                      </p:cBhvr>
                                      <p:to>
                                        <p:strVal val="visible"/>
                                      </p:to>
                                    </p:set>
                                    <p:animEffect transition="in" filter="barn(inVertical)">
                                      <p:cBhvr>
                                        <p:cTn id="22" dur="500"/>
                                        <p:tgtEl>
                                          <p:spTgt spid="389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8924"/>
                                        </p:tgtEl>
                                        <p:attrNameLst>
                                          <p:attrName>style.visibility</p:attrName>
                                        </p:attrNameLst>
                                      </p:cBhvr>
                                      <p:to>
                                        <p:strVal val="visible"/>
                                      </p:to>
                                    </p:set>
                                    <p:animEffect transition="in" filter="wipe(down)">
                                      <p:cBhvr>
                                        <p:cTn id="27" dur="500"/>
                                        <p:tgtEl>
                                          <p:spTgt spid="3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600" y="1627188"/>
            <a:ext cx="9877425" cy="3392487"/>
          </a:xfrm>
          <a:prstGeom prst="rect">
            <a:avLst/>
          </a:prstGeom>
        </p:spPr>
        <p:txBody>
          <a:bodyPr>
            <a:spAutoFit/>
          </a:bodyPr>
          <a:lstStyle>
            <a:lvl1pPr>
              <a:tabLst>
                <a:tab pos="533400" algn="l"/>
              </a:tabLst>
              <a:defRPr>
                <a:solidFill>
                  <a:schemeClr val="tx1"/>
                </a:solidFill>
                <a:latin typeface="Calibri" pitchFamily="34" charset="0"/>
              </a:defRPr>
            </a:lvl1pPr>
            <a:lvl2pPr marL="742950" indent="-285750">
              <a:tabLst>
                <a:tab pos="533400" algn="l"/>
              </a:tabLst>
              <a:defRPr>
                <a:solidFill>
                  <a:schemeClr val="tx1"/>
                </a:solidFill>
                <a:latin typeface="Calibri" pitchFamily="34" charset="0"/>
              </a:defRPr>
            </a:lvl2pPr>
            <a:lvl3pPr marL="1143000" indent="-228600">
              <a:tabLst>
                <a:tab pos="533400" algn="l"/>
              </a:tabLst>
              <a:defRPr>
                <a:solidFill>
                  <a:schemeClr val="tx1"/>
                </a:solidFill>
                <a:latin typeface="Calibri" pitchFamily="34" charset="0"/>
              </a:defRPr>
            </a:lvl3pPr>
            <a:lvl4pPr marL="1600200" indent="-228600">
              <a:tabLst>
                <a:tab pos="533400" algn="l"/>
              </a:tabLst>
              <a:defRPr>
                <a:solidFill>
                  <a:schemeClr val="tx1"/>
                </a:solidFill>
                <a:latin typeface="Calibri" pitchFamily="34" charset="0"/>
              </a:defRPr>
            </a:lvl4pPr>
            <a:lvl5pPr marL="2057400" indent="-228600">
              <a:tabLst>
                <a:tab pos="533400" algn="l"/>
              </a:tabLst>
              <a:defRPr>
                <a:solidFill>
                  <a:schemeClr val="tx1"/>
                </a:solidFill>
                <a:latin typeface="Calibri" pitchFamily="34" charset="0"/>
              </a:defRPr>
            </a:lvl5pPr>
            <a:lvl6pPr marL="2514600" indent="-228600" eaLnBrk="0" fontAlgn="base" hangingPunct="0">
              <a:spcBef>
                <a:spcPct val="0"/>
              </a:spcBef>
              <a:spcAft>
                <a:spcPct val="0"/>
              </a:spcAft>
              <a:tabLst>
                <a:tab pos="533400" algn="l"/>
              </a:tabLst>
              <a:defRPr>
                <a:solidFill>
                  <a:schemeClr val="tx1"/>
                </a:solidFill>
                <a:latin typeface="Calibri" pitchFamily="34" charset="0"/>
              </a:defRPr>
            </a:lvl6pPr>
            <a:lvl7pPr marL="2971800" indent="-228600" eaLnBrk="0" fontAlgn="base" hangingPunct="0">
              <a:spcBef>
                <a:spcPct val="0"/>
              </a:spcBef>
              <a:spcAft>
                <a:spcPct val="0"/>
              </a:spcAft>
              <a:tabLst>
                <a:tab pos="533400" algn="l"/>
              </a:tabLst>
              <a:defRPr>
                <a:solidFill>
                  <a:schemeClr val="tx1"/>
                </a:solidFill>
                <a:latin typeface="Calibri" pitchFamily="34" charset="0"/>
              </a:defRPr>
            </a:lvl7pPr>
            <a:lvl8pPr marL="3429000" indent="-228600" eaLnBrk="0" fontAlgn="base" hangingPunct="0">
              <a:spcBef>
                <a:spcPct val="0"/>
              </a:spcBef>
              <a:spcAft>
                <a:spcPct val="0"/>
              </a:spcAft>
              <a:tabLst>
                <a:tab pos="533400" algn="l"/>
              </a:tabLst>
              <a:defRPr>
                <a:solidFill>
                  <a:schemeClr val="tx1"/>
                </a:solidFill>
                <a:latin typeface="Calibri" pitchFamily="34" charset="0"/>
              </a:defRPr>
            </a:lvl8pPr>
            <a:lvl9pPr marL="3886200" indent="-228600" eaLnBrk="0" fontAlgn="base" hangingPunct="0">
              <a:spcBef>
                <a:spcPct val="0"/>
              </a:spcBef>
              <a:spcAft>
                <a:spcPct val="0"/>
              </a:spcAft>
              <a:tabLst>
                <a:tab pos="533400" algn="l"/>
              </a:tabLst>
              <a:defRPr>
                <a:solidFill>
                  <a:schemeClr val="tx1"/>
                </a:solidFill>
                <a:latin typeface="Calibri" pitchFamily="34" charset="0"/>
              </a:defRPr>
            </a:lvl9pPr>
          </a:lstStyle>
          <a:p>
            <a:pPr algn="just" eaLnBrk="1" hangingPunct="1">
              <a:spcAft>
                <a:spcPts val="300"/>
              </a:spcAft>
            </a:pPr>
            <a:r>
              <a:rPr lang="en-US" altLang="en-US" sz="4400">
                <a:latin typeface="Times New Roman" pitchFamily="18" charset="0"/>
                <a:cs typeface="Times New Roman" pitchFamily="18" charset="0"/>
              </a:rPr>
              <a:t>“The </a:t>
            </a:r>
            <a:r>
              <a:rPr lang="en-US" altLang="en-US" sz="4400" b="1">
                <a:solidFill>
                  <a:srgbClr val="000099"/>
                </a:solidFill>
                <a:latin typeface="Times New Roman" pitchFamily="18" charset="0"/>
                <a:cs typeface="Times New Roman" pitchFamily="18" charset="0"/>
              </a:rPr>
              <a:t>word of the Lord </a:t>
            </a:r>
            <a:r>
              <a:rPr lang="en-US" altLang="en-US" sz="4400">
                <a:latin typeface="Times New Roman" pitchFamily="18" charset="0"/>
                <a:cs typeface="Times New Roman" pitchFamily="18" charset="0"/>
              </a:rPr>
              <a:t>came to Ezekiel the priest, the son of Buzi, by the Kebar River in the land of the Babylonians. There the hand of the Lord was on him” </a:t>
            </a:r>
          </a:p>
          <a:p>
            <a:pPr algn="just" eaLnBrk="1" hangingPunct="1">
              <a:spcAft>
                <a:spcPts val="300"/>
              </a:spcAft>
            </a:pPr>
            <a:r>
              <a:rPr lang="en-US" altLang="en-US" sz="3600" b="1">
                <a:latin typeface="Times New Roman" pitchFamily="18" charset="0"/>
                <a:cs typeface="Times New Roman" pitchFamily="18" charset="0"/>
              </a:rPr>
              <a:t>Ezekiel 1:3 </a:t>
            </a:r>
            <a:r>
              <a:rPr lang="en-US" altLang="en-US" sz="3600" b="1" i="1">
                <a:latin typeface="Times New Roman" pitchFamily="18" charset="0"/>
                <a:cs typeface="Times New Roman" pitchFamily="18" charset="0"/>
              </a:rPr>
              <a:t>NIV</a:t>
            </a:r>
            <a:endParaRPr lang="en-GB" altLang="en-US" sz="3600">
              <a:cs typeface="Times New Roman" pitchFamily="18" charset="0"/>
            </a:endParaRPr>
          </a:p>
        </p:txBody>
      </p:sp>
      <p:sp>
        <p:nvSpPr>
          <p:cNvPr id="3" name="Rectangle 2"/>
          <p:cNvSpPr/>
          <p:nvPr/>
        </p:nvSpPr>
        <p:spPr>
          <a:xfrm>
            <a:off x="2763838" y="303213"/>
            <a:ext cx="6076950" cy="923925"/>
          </a:xfrm>
          <a:prstGeom prst="rect">
            <a:avLst/>
          </a:prstGeom>
        </p:spPr>
        <p:txBody>
          <a:bodyPr wrap="none">
            <a:spAutoFit/>
          </a:bodyPr>
          <a:lstStyle>
            <a:lvl1pPr>
              <a:tabLst>
                <a:tab pos="533400" algn="l"/>
              </a:tabLst>
              <a:defRPr>
                <a:solidFill>
                  <a:schemeClr val="tx1"/>
                </a:solidFill>
                <a:latin typeface="Calibri" pitchFamily="34" charset="0"/>
              </a:defRPr>
            </a:lvl1pPr>
            <a:lvl2pPr marL="742950" indent="-285750">
              <a:tabLst>
                <a:tab pos="533400" algn="l"/>
              </a:tabLst>
              <a:defRPr>
                <a:solidFill>
                  <a:schemeClr val="tx1"/>
                </a:solidFill>
                <a:latin typeface="Calibri" pitchFamily="34" charset="0"/>
              </a:defRPr>
            </a:lvl2pPr>
            <a:lvl3pPr marL="1143000" indent="-228600">
              <a:tabLst>
                <a:tab pos="533400" algn="l"/>
              </a:tabLst>
              <a:defRPr>
                <a:solidFill>
                  <a:schemeClr val="tx1"/>
                </a:solidFill>
                <a:latin typeface="Calibri" pitchFamily="34" charset="0"/>
              </a:defRPr>
            </a:lvl3pPr>
            <a:lvl4pPr marL="1600200" indent="-228600">
              <a:tabLst>
                <a:tab pos="533400" algn="l"/>
              </a:tabLst>
              <a:defRPr>
                <a:solidFill>
                  <a:schemeClr val="tx1"/>
                </a:solidFill>
                <a:latin typeface="Calibri" pitchFamily="34" charset="0"/>
              </a:defRPr>
            </a:lvl4pPr>
            <a:lvl5pPr marL="2057400" indent="-228600">
              <a:tabLst>
                <a:tab pos="533400" algn="l"/>
              </a:tabLst>
              <a:defRPr>
                <a:solidFill>
                  <a:schemeClr val="tx1"/>
                </a:solidFill>
                <a:latin typeface="Calibri" pitchFamily="34" charset="0"/>
              </a:defRPr>
            </a:lvl5pPr>
            <a:lvl6pPr marL="2514600" indent="-228600" eaLnBrk="0" fontAlgn="base" hangingPunct="0">
              <a:spcBef>
                <a:spcPct val="0"/>
              </a:spcBef>
              <a:spcAft>
                <a:spcPct val="0"/>
              </a:spcAft>
              <a:tabLst>
                <a:tab pos="533400" algn="l"/>
              </a:tabLst>
              <a:defRPr>
                <a:solidFill>
                  <a:schemeClr val="tx1"/>
                </a:solidFill>
                <a:latin typeface="Calibri" pitchFamily="34" charset="0"/>
              </a:defRPr>
            </a:lvl6pPr>
            <a:lvl7pPr marL="2971800" indent="-228600" eaLnBrk="0" fontAlgn="base" hangingPunct="0">
              <a:spcBef>
                <a:spcPct val="0"/>
              </a:spcBef>
              <a:spcAft>
                <a:spcPct val="0"/>
              </a:spcAft>
              <a:tabLst>
                <a:tab pos="533400" algn="l"/>
              </a:tabLst>
              <a:defRPr>
                <a:solidFill>
                  <a:schemeClr val="tx1"/>
                </a:solidFill>
                <a:latin typeface="Calibri" pitchFamily="34" charset="0"/>
              </a:defRPr>
            </a:lvl7pPr>
            <a:lvl8pPr marL="3429000" indent="-228600" eaLnBrk="0" fontAlgn="base" hangingPunct="0">
              <a:spcBef>
                <a:spcPct val="0"/>
              </a:spcBef>
              <a:spcAft>
                <a:spcPct val="0"/>
              </a:spcAft>
              <a:tabLst>
                <a:tab pos="533400" algn="l"/>
              </a:tabLst>
              <a:defRPr>
                <a:solidFill>
                  <a:schemeClr val="tx1"/>
                </a:solidFill>
                <a:latin typeface="Calibri" pitchFamily="34" charset="0"/>
              </a:defRPr>
            </a:lvl8pPr>
            <a:lvl9pPr marL="3886200" indent="-228600" eaLnBrk="0" fontAlgn="base" hangingPunct="0">
              <a:spcBef>
                <a:spcPct val="0"/>
              </a:spcBef>
              <a:spcAft>
                <a:spcPct val="0"/>
              </a:spcAft>
              <a:tabLst>
                <a:tab pos="533400" algn="l"/>
              </a:tabLst>
              <a:defRPr>
                <a:solidFill>
                  <a:schemeClr val="tx1"/>
                </a:solidFill>
                <a:latin typeface="Calibri" pitchFamily="34" charset="0"/>
              </a:defRPr>
            </a:lvl9pPr>
          </a:lstStyle>
          <a:p>
            <a:pPr eaLnBrk="1" hangingPunct="1">
              <a:spcAft>
                <a:spcPts val="300"/>
              </a:spcAft>
            </a:pPr>
            <a:r>
              <a:rPr lang="en-US" altLang="en-US" sz="4000">
                <a:solidFill>
                  <a:srgbClr val="FF0000"/>
                </a:solidFill>
                <a:latin typeface="Times New Roman" pitchFamily="18" charset="0"/>
                <a:cs typeface="Times New Roman" pitchFamily="18" charset="0"/>
              </a:rPr>
              <a:t> </a:t>
            </a:r>
            <a:r>
              <a:rPr lang="en-US" altLang="en-US" sz="5400" b="1">
                <a:solidFill>
                  <a:srgbClr val="FF0000"/>
                </a:solidFill>
                <a:latin typeface="Times New Roman" pitchFamily="18" charset="0"/>
                <a:cs typeface="Times New Roman" pitchFamily="18" charset="0"/>
              </a:rPr>
              <a:t>The Call of Ezekiel</a:t>
            </a:r>
            <a:endParaRPr lang="en-GB" altLang="en-US" sz="5400" b="1">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146175" y="750888"/>
            <a:ext cx="4152900" cy="923925"/>
          </a:xfrm>
          <a:prstGeom prst="rect">
            <a:avLst/>
          </a:prstGeom>
        </p:spPr>
        <p:txBody>
          <a:bodyPr wrap="none">
            <a:spAutoFit/>
          </a:bodyPr>
          <a:lstStyle>
            <a:lvl1pPr>
              <a:tabLst>
                <a:tab pos="533400" algn="l"/>
              </a:tabLst>
              <a:defRPr>
                <a:solidFill>
                  <a:schemeClr val="tx1"/>
                </a:solidFill>
                <a:latin typeface="Calibri" pitchFamily="34" charset="0"/>
              </a:defRPr>
            </a:lvl1pPr>
            <a:lvl2pPr marL="742950" indent="-285750">
              <a:tabLst>
                <a:tab pos="533400" algn="l"/>
              </a:tabLst>
              <a:defRPr>
                <a:solidFill>
                  <a:schemeClr val="tx1"/>
                </a:solidFill>
                <a:latin typeface="Calibri" pitchFamily="34" charset="0"/>
              </a:defRPr>
            </a:lvl2pPr>
            <a:lvl3pPr marL="1143000" indent="-228600">
              <a:tabLst>
                <a:tab pos="533400" algn="l"/>
              </a:tabLst>
              <a:defRPr>
                <a:solidFill>
                  <a:schemeClr val="tx1"/>
                </a:solidFill>
                <a:latin typeface="Calibri" pitchFamily="34" charset="0"/>
              </a:defRPr>
            </a:lvl3pPr>
            <a:lvl4pPr marL="1600200" indent="-228600">
              <a:tabLst>
                <a:tab pos="533400" algn="l"/>
              </a:tabLst>
              <a:defRPr>
                <a:solidFill>
                  <a:schemeClr val="tx1"/>
                </a:solidFill>
                <a:latin typeface="Calibri" pitchFamily="34" charset="0"/>
              </a:defRPr>
            </a:lvl4pPr>
            <a:lvl5pPr marL="2057400" indent="-228600">
              <a:tabLst>
                <a:tab pos="533400" algn="l"/>
              </a:tabLst>
              <a:defRPr>
                <a:solidFill>
                  <a:schemeClr val="tx1"/>
                </a:solidFill>
                <a:latin typeface="Calibri" pitchFamily="34" charset="0"/>
              </a:defRPr>
            </a:lvl5pPr>
            <a:lvl6pPr marL="2514600" indent="-228600" eaLnBrk="0" fontAlgn="base" hangingPunct="0">
              <a:spcBef>
                <a:spcPct val="0"/>
              </a:spcBef>
              <a:spcAft>
                <a:spcPct val="0"/>
              </a:spcAft>
              <a:tabLst>
                <a:tab pos="533400" algn="l"/>
              </a:tabLst>
              <a:defRPr>
                <a:solidFill>
                  <a:schemeClr val="tx1"/>
                </a:solidFill>
                <a:latin typeface="Calibri" pitchFamily="34" charset="0"/>
              </a:defRPr>
            </a:lvl6pPr>
            <a:lvl7pPr marL="2971800" indent="-228600" eaLnBrk="0" fontAlgn="base" hangingPunct="0">
              <a:spcBef>
                <a:spcPct val="0"/>
              </a:spcBef>
              <a:spcAft>
                <a:spcPct val="0"/>
              </a:spcAft>
              <a:tabLst>
                <a:tab pos="533400" algn="l"/>
              </a:tabLst>
              <a:defRPr>
                <a:solidFill>
                  <a:schemeClr val="tx1"/>
                </a:solidFill>
                <a:latin typeface="Calibri" pitchFamily="34" charset="0"/>
              </a:defRPr>
            </a:lvl7pPr>
            <a:lvl8pPr marL="3429000" indent="-228600" eaLnBrk="0" fontAlgn="base" hangingPunct="0">
              <a:spcBef>
                <a:spcPct val="0"/>
              </a:spcBef>
              <a:spcAft>
                <a:spcPct val="0"/>
              </a:spcAft>
              <a:tabLst>
                <a:tab pos="533400" algn="l"/>
              </a:tabLst>
              <a:defRPr>
                <a:solidFill>
                  <a:schemeClr val="tx1"/>
                </a:solidFill>
                <a:latin typeface="Calibri" pitchFamily="34" charset="0"/>
              </a:defRPr>
            </a:lvl8pPr>
            <a:lvl9pPr marL="3886200" indent="-228600" eaLnBrk="0" fontAlgn="base" hangingPunct="0">
              <a:spcBef>
                <a:spcPct val="0"/>
              </a:spcBef>
              <a:spcAft>
                <a:spcPct val="0"/>
              </a:spcAft>
              <a:tabLst>
                <a:tab pos="533400" algn="l"/>
              </a:tabLst>
              <a:defRPr>
                <a:solidFill>
                  <a:schemeClr val="tx1"/>
                </a:solidFill>
                <a:latin typeface="Calibri" pitchFamily="34" charset="0"/>
              </a:defRPr>
            </a:lvl9pPr>
          </a:lstStyle>
          <a:p>
            <a:pPr eaLnBrk="1" hangingPunct="1">
              <a:spcAft>
                <a:spcPts val="300"/>
              </a:spcAft>
            </a:pPr>
            <a:r>
              <a:rPr lang="en-US" altLang="en-US" sz="4000">
                <a:solidFill>
                  <a:schemeClr val="bg1"/>
                </a:solidFill>
                <a:latin typeface="Times New Roman" pitchFamily="18" charset="0"/>
                <a:cs typeface="Times New Roman" pitchFamily="18" charset="0"/>
              </a:rPr>
              <a:t> </a:t>
            </a:r>
            <a:r>
              <a:rPr lang="en-US" altLang="en-US" sz="5400" b="1">
                <a:solidFill>
                  <a:schemeClr val="bg1"/>
                </a:solidFill>
                <a:latin typeface="Times New Roman" pitchFamily="18" charset="0"/>
                <a:cs typeface="Times New Roman" pitchFamily="18" charset="0"/>
              </a:rPr>
              <a:t>Let’s Pray…</a:t>
            </a:r>
            <a:endParaRPr lang="en-GB" altLang="en-US" sz="5400" b="1">
              <a:solidFill>
                <a:schemeClr val="bg1"/>
              </a:solidFill>
              <a:cs typeface="Times New Roman" pitchFamily="18" charset="0"/>
            </a:endParaRPr>
          </a:p>
        </p:txBody>
      </p:sp>
      <p:pic>
        <p:nvPicPr>
          <p:cNvPr id="7171" name="Picture 2" descr="Image result for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850" y="2201863"/>
            <a:ext cx="7413625"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600" y="1627188"/>
            <a:ext cx="9877425" cy="3392487"/>
          </a:xfrm>
          <a:prstGeom prst="rect">
            <a:avLst/>
          </a:prstGeom>
        </p:spPr>
        <p:txBody>
          <a:bodyPr>
            <a:spAutoFit/>
          </a:bodyPr>
          <a:lstStyle>
            <a:lvl1pPr>
              <a:tabLst>
                <a:tab pos="533400" algn="l"/>
              </a:tabLst>
              <a:defRPr>
                <a:solidFill>
                  <a:schemeClr val="tx1"/>
                </a:solidFill>
                <a:latin typeface="Calibri" pitchFamily="34" charset="0"/>
              </a:defRPr>
            </a:lvl1pPr>
            <a:lvl2pPr marL="742950" indent="-285750">
              <a:tabLst>
                <a:tab pos="533400" algn="l"/>
              </a:tabLst>
              <a:defRPr>
                <a:solidFill>
                  <a:schemeClr val="tx1"/>
                </a:solidFill>
                <a:latin typeface="Calibri" pitchFamily="34" charset="0"/>
              </a:defRPr>
            </a:lvl2pPr>
            <a:lvl3pPr marL="1143000" indent="-228600">
              <a:tabLst>
                <a:tab pos="533400" algn="l"/>
              </a:tabLst>
              <a:defRPr>
                <a:solidFill>
                  <a:schemeClr val="tx1"/>
                </a:solidFill>
                <a:latin typeface="Calibri" pitchFamily="34" charset="0"/>
              </a:defRPr>
            </a:lvl3pPr>
            <a:lvl4pPr marL="1600200" indent="-228600">
              <a:tabLst>
                <a:tab pos="533400" algn="l"/>
              </a:tabLst>
              <a:defRPr>
                <a:solidFill>
                  <a:schemeClr val="tx1"/>
                </a:solidFill>
                <a:latin typeface="Calibri" pitchFamily="34" charset="0"/>
              </a:defRPr>
            </a:lvl4pPr>
            <a:lvl5pPr marL="2057400" indent="-228600">
              <a:tabLst>
                <a:tab pos="533400" algn="l"/>
              </a:tabLst>
              <a:defRPr>
                <a:solidFill>
                  <a:schemeClr val="tx1"/>
                </a:solidFill>
                <a:latin typeface="Calibri" pitchFamily="34" charset="0"/>
              </a:defRPr>
            </a:lvl5pPr>
            <a:lvl6pPr marL="2514600" indent="-228600" eaLnBrk="0" fontAlgn="base" hangingPunct="0">
              <a:spcBef>
                <a:spcPct val="0"/>
              </a:spcBef>
              <a:spcAft>
                <a:spcPct val="0"/>
              </a:spcAft>
              <a:tabLst>
                <a:tab pos="533400" algn="l"/>
              </a:tabLst>
              <a:defRPr>
                <a:solidFill>
                  <a:schemeClr val="tx1"/>
                </a:solidFill>
                <a:latin typeface="Calibri" pitchFamily="34" charset="0"/>
              </a:defRPr>
            </a:lvl6pPr>
            <a:lvl7pPr marL="2971800" indent="-228600" eaLnBrk="0" fontAlgn="base" hangingPunct="0">
              <a:spcBef>
                <a:spcPct val="0"/>
              </a:spcBef>
              <a:spcAft>
                <a:spcPct val="0"/>
              </a:spcAft>
              <a:tabLst>
                <a:tab pos="533400" algn="l"/>
              </a:tabLst>
              <a:defRPr>
                <a:solidFill>
                  <a:schemeClr val="tx1"/>
                </a:solidFill>
                <a:latin typeface="Calibri" pitchFamily="34" charset="0"/>
              </a:defRPr>
            </a:lvl7pPr>
            <a:lvl8pPr marL="3429000" indent="-228600" eaLnBrk="0" fontAlgn="base" hangingPunct="0">
              <a:spcBef>
                <a:spcPct val="0"/>
              </a:spcBef>
              <a:spcAft>
                <a:spcPct val="0"/>
              </a:spcAft>
              <a:tabLst>
                <a:tab pos="533400" algn="l"/>
              </a:tabLst>
              <a:defRPr>
                <a:solidFill>
                  <a:schemeClr val="tx1"/>
                </a:solidFill>
                <a:latin typeface="Calibri" pitchFamily="34" charset="0"/>
              </a:defRPr>
            </a:lvl8pPr>
            <a:lvl9pPr marL="3886200" indent="-228600" eaLnBrk="0" fontAlgn="base" hangingPunct="0">
              <a:spcBef>
                <a:spcPct val="0"/>
              </a:spcBef>
              <a:spcAft>
                <a:spcPct val="0"/>
              </a:spcAft>
              <a:tabLst>
                <a:tab pos="533400" algn="l"/>
              </a:tabLst>
              <a:defRPr>
                <a:solidFill>
                  <a:schemeClr val="tx1"/>
                </a:solidFill>
                <a:latin typeface="Calibri" pitchFamily="34" charset="0"/>
              </a:defRPr>
            </a:lvl9pPr>
          </a:lstStyle>
          <a:p>
            <a:pPr algn="just" eaLnBrk="1" hangingPunct="1">
              <a:spcAft>
                <a:spcPts val="300"/>
              </a:spcAft>
            </a:pPr>
            <a:r>
              <a:rPr lang="en-US" altLang="en-US" sz="4400">
                <a:latin typeface="Times New Roman" pitchFamily="18" charset="0"/>
                <a:cs typeface="Times New Roman" pitchFamily="18" charset="0"/>
              </a:rPr>
              <a:t>“The </a:t>
            </a:r>
            <a:r>
              <a:rPr lang="en-US" altLang="en-US" sz="4400" b="1">
                <a:solidFill>
                  <a:srgbClr val="000099"/>
                </a:solidFill>
                <a:latin typeface="Times New Roman" pitchFamily="18" charset="0"/>
                <a:cs typeface="Times New Roman" pitchFamily="18" charset="0"/>
              </a:rPr>
              <a:t>word of the Lord </a:t>
            </a:r>
            <a:r>
              <a:rPr lang="en-US" altLang="en-US" sz="4400">
                <a:latin typeface="Times New Roman" pitchFamily="18" charset="0"/>
                <a:cs typeface="Times New Roman" pitchFamily="18" charset="0"/>
              </a:rPr>
              <a:t>came to Ezekiel the priest, the son of Buzi, by the Kebar River in the land of the Babylonians. There the hand of the Lord was on him” </a:t>
            </a:r>
          </a:p>
          <a:p>
            <a:pPr algn="just" eaLnBrk="1" hangingPunct="1">
              <a:spcAft>
                <a:spcPts val="300"/>
              </a:spcAft>
            </a:pPr>
            <a:r>
              <a:rPr lang="en-US" altLang="en-US" sz="3600" b="1">
                <a:latin typeface="Times New Roman" pitchFamily="18" charset="0"/>
                <a:cs typeface="Times New Roman" pitchFamily="18" charset="0"/>
              </a:rPr>
              <a:t>Ezekiel 1:3 </a:t>
            </a:r>
            <a:r>
              <a:rPr lang="en-US" altLang="en-US" sz="3600" b="1" i="1">
                <a:latin typeface="Times New Roman" pitchFamily="18" charset="0"/>
                <a:cs typeface="Times New Roman" pitchFamily="18" charset="0"/>
              </a:rPr>
              <a:t>NIV</a:t>
            </a:r>
            <a:endParaRPr lang="en-GB" altLang="en-US" sz="3600">
              <a:cs typeface="Times New Roman" pitchFamily="18" charset="0"/>
            </a:endParaRPr>
          </a:p>
        </p:txBody>
      </p:sp>
      <p:sp>
        <p:nvSpPr>
          <p:cNvPr id="3" name="Rectangle 2"/>
          <p:cNvSpPr/>
          <p:nvPr/>
        </p:nvSpPr>
        <p:spPr>
          <a:xfrm>
            <a:off x="2763838" y="303213"/>
            <a:ext cx="6076950" cy="923925"/>
          </a:xfrm>
          <a:prstGeom prst="rect">
            <a:avLst/>
          </a:prstGeom>
        </p:spPr>
        <p:txBody>
          <a:bodyPr wrap="none">
            <a:spAutoFit/>
          </a:bodyPr>
          <a:lstStyle>
            <a:lvl1pPr>
              <a:tabLst>
                <a:tab pos="533400" algn="l"/>
              </a:tabLst>
              <a:defRPr>
                <a:solidFill>
                  <a:schemeClr val="tx1"/>
                </a:solidFill>
                <a:latin typeface="Calibri" pitchFamily="34" charset="0"/>
              </a:defRPr>
            </a:lvl1pPr>
            <a:lvl2pPr marL="742950" indent="-285750">
              <a:tabLst>
                <a:tab pos="533400" algn="l"/>
              </a:tabLst>
              <a:defRPr>
                <a:solidFill>
                  <a:schemeClr val="tx1"/>
                </a:solidFill>
                <a:latin typeface="Calibri" pitchFamily="34" charset="0"/>
              </a:defRPr>
            </a:lvl2pPr>
            <a:lvl3pPr marL="1143000" indent="-228600">
              <a:tabLst>
                <a:tab pos="533400" algn="l"/>
              </a:tabLst>
              <a:defRPr>
                <a:solidFill>
                  <a:schemeClr val="tx1"/>
                </a:solidFill>
                <a:latin typeface="Calibri" pitchFamily="34" charset="0"/>
              </a:defRPr>
            </a:lvl3pPr>
            <a:lvl4pPr marL="1600200" indent="-228600">
              <a:tabLst>
                <a:tab pos="533400" algn="l"/>
              </a:tabLst>
              <a:defRPr>
                <a:solidFill>
                  <a:schemeClr val="tx1"/>
                </a:solidFill>
                <a:latin typeface="Calibri" pitchFamily="34" charset="0"/>
              </a:defRPr>
            </a:lvl4pPr>
            <a:lvl5pPr marL="2057400" indent="-228600">
              <a:tabLst>
                <a:tab pos="533400" algn="l"/>
              </a:tabLst>
              <a:defRPr>
                <a:solidFill>
                  <a:schemeClr val="tx1"/>
                </a:solidFill>
                <a:latin typeface="Calibri" pitchFamily="34" charset="0"/>
              </a:defRPr>
            </a:lvl5pPr>
            <a:lvl6pPr marL="2514600" indent="-228600" eaLnBrk="0" fontAlgn="base" hangingPunct="0">
              <a:spcBef>
                <a:spcPct val="0"/>
              </a:spcBef>
              <a:spcAft>
                <a:spcPct val="0"/>
              </a:spcAft>
              <a:tabLst>
                <a:tab pos="533400" algn="l"/>
              </a:tabLst>
              <a:defRPr>
                <a:solidFill>
                  <a:schemeClr val="tx1"/>
                </a:solidFill>
                <a:latin typeface="Calibri" pitchFamily="34" charset="0"/>
              </a:defRPr>
            </a:lvl6pPr>
            <a:lvl7pPr marL="2971800" indent="-228600" eaLnBrk="0" fontAlgn="base" hangingPunct="0">
              <a:spcBef>
                <a:spcPct val="0"/>
              </a:spcBef>
              <a:spcAft>
                <a:spcPct val="0"/>
              </a:spcAft>
              <a:tabLst>
                <a:tab pos="533400" algn="l"/>
              </a:tabLst>
              <a:defRPr>
                <a:solidFill>
                  <a:schemeClr val="tx1"/>
                </a:solidFill>
                <a:latin typeface="Calibri" pitchFamily="34" charset="0"/>
              </a:defRPr>
            </a:lvl7pPr>
            <a:lvl8pPr marL="3429000" indent="-228600" eaLnBrk="0" fontAlgn="base" hangingPunct="0">
              <a:spcBef>
                <a:spcPct val="0"/>
              </a:spcBef>
              <a:spcAft>
                <a:spcPct val="0"/>
              </a:spcAft>
              <a:tabLst>
                <a:tab pos="533400" algn="l"/>
              </a:tabLst>
              <a:defRPr>
                <a:solidFill>
                  <a:schemeClr val="tx1"/>
                </a:solidFill>
                <a:latin typeface="Calibri" pitchFamily="34" charset="0"/>
              </a:defRPr>
            </a:lvl8pPr>
            <a:lvl9pPr marL="3886200" indent="-228600" eaLnBrk="0" fontAlgn="base" hangingPunct="0">
              <a:spcBef>
                <a:spcPct val="0"/>
              </a:spcBef>
              <a:spcAft>
                <a:spcPct val="0"/>
              </a:spcAft>
              <a:tabLst>
                <a:tab pos="533400" algn="l"/>
              </a:tabLst>
              <a:defRPr>
                <a:solidFill>
                  <a:schemeClr val="tx1"/>
                </a:solidFill>
                <a:latin typeface="Calibri" pitchFamily="34" charset="0"/>
              </a:defRPr>
            </a:lvl9pPr>
          </a:lstStyle>
          <a:p>
            <a:pPr eaLnBrk="1" hangingPunct="1">
              <a:spcAft>
                <a:spcPts val="300"/>
              </a:spcAft>
            </a:pPr>
            <a:r>
              <a:rPr lang="en-US" altLang="en-US" sz="4000">
                <a:solidFill>
                  <a:srgbClr val="FF0000"/>
                </a:solidFill>
                <a:latin typeface="Times New Roman" pitchFamily="18" charset="0"/>
                <a:cs typeface="Times New Roman" pitchFamily="18" charset="0"/>
              </a:rPr>
              <a:t> </a:t>
            </a:r>
            <a:r>
              <a:rPr lang="en-US" altLang="en-US" sz="5400" b="1">
                <a:solidFill>
                  <a:srgbClr val="FF0000"/>
                </a:solidFill>
                <a:latin typeface="Times New Roman" pitchFamily="18" charset="0"/>
                <a:cs typeface="Times New Roman" pitchFamily="18" charset="0"/>
              </a:rPr>
              <a:t>The Call of Ezekiel</a:t>
            </a:r>
            <a:endParaRPr lang="en-GB" altLang="en-US" sz="5400" b="1">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9218" name="Picture 5"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113" y="585788"/>
            <a:ext cx="5827712"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509588" y="473075"/>
            <a:ext cx="6854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4000" b="1">
                <a:solidFill>
                  <a:srgbClr val="FFFF00"/>
                </a:solidFill>
                <a:latin typeface="Times New Roman" pitchFamily="18" charset="0"/>
                <a:cs typeface="Times New Roman" pitchFamily="18" charset="0"/>
              </a:rPr>
              <a:t>I. Ezekiel must have courage.</a:t>
            </a:r>
            <a:r>
              <a:rPr lang="en-US" altLang="en-US" sz="4000">
                <a:solidFill>
                  <a:srgbClr val="FFFF00"/>
                </a:solidFill>
                <a:latin typeface="Times New Roman" pitchFamily="18" charset="0"/>
                <a:cs typeface="Times New Roman" pitchFamily="18" charset="0"/>
              </a:rPr>
              <a:t> </a:t>
            </a:r>
            <a:endParaRPr lang="en-GB" altLang="en-US" sz="4000">
              <a:solidFill>
                <a:srgbClr val="FFFF00"/>
              </a:solidFill>
            </a:endParaRPr>
          </a:p>
        </p:txBody>
      </p:sp>
      <p:sp>
        <p:nvSpPr>
          <p:cNvPr id="3" name="Rectangle 2"/>
          <p:cNvSpPr>
            <a:spLocks noChangeArrowheads="1"/>
          </p:cNvSpPr>
          <p:nvPr/>
        </p:nvSpPr>
        <p:spPr bwMode="auto">
          <a:xfrm>
            <a:off x="509588" y="1292225"/>
            <a:ext cx="11328400" cy="4954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US" altLang="en-US" sz="4000" b="1" baseline="30000">
                <a:latin typeface="Times New Roman" pitchFamily="18" charset="0"/>
                <a:cs typeface="Times New Roman" pitchFamily="18" charset="0"/>
              </a:rPr>
              <a:t>6 </a:t>
            </a:r>
            <a:r>
              <a:rPr lang="en-US" altLang="en-US" sz="4000">
                <a:latin typeface="Times New Roman" pitchFamily="18" charset="0"/>
                <a:cs typeface="Times New Roman" pitchFamily="18" charset="0"/>
              </a:rPr>
              <a:t>And you, son of man, </a:t>
            </a:r>
            <a:r>
              <a:rPr lang="en-US" altLang="en-US" sz="4000" b="1">
                <a:solidFill>
                  <a:srgbClr val="000099"/>
                </a:solidFill>
                <a:latin typeface="Times New Roman" pitchFamily="18" charset="0"/>
                <a:cs typeface="Times New Roman" pitchFamily="18" charset="0"/>
              </a:rPr>
              <a:t>do not be afraid</a:t>
            </a:r>
            <a:r>
              <a:rPr lang="en-US" altLang="en-US" sz="4000">
                <a:latin typeface="Times New Roman" pitchFamily="18" charset="0"/>
                <a:cs typeface="Times New Roman" pitchFamily="18" charset="0"/>
              </a:rPr>
              <a:t> of them or their words. </a:t>
            </a:r>
            <a:r>
              <a:rPr lang="en-US" altLang="en-US" sz="4000" b="1">
                <a:solidFill>
                  <a:srgbClr val="000099"/>
                </a:solidFill>
                <a:latin typeface="Times New Roman" pitchFamily="18" charset="0"/>
                <a:cs typeface="Times New Roman" pitchFamily="18" charset="0"/>
              </a:rPr>
              <a:t>Do not be afraid</a:t>
            </a:r>
            <a:r>
              <a:rPr lang="en-US" altLang="en-US" sz="4000">
                <a:latin typeface="Times New Roman" pitchFamily="18" charset="0"/>
                <a:cs typeface="Times New Roman" pitchFamily="18" charset="0"/>
              </a:rPr>
              <a:t>, though briers and thorns are all around you and you live among scorpions. </a:t>
            </a:r>
            <a:r>
              <a:rPr lang="en-US" altLang="en-US" sz="4000" b="1">
                <a:solidFill>
                  <a:srgbClr val="000099"/>
                </a:solidFill>
                <a:latin typeface="Times New Roman" pitchFamily="18" charset="0"/>
                <a:cs typeface="Times New Roman" pitchFamily="18" charset="0"/>
              </a:rPr>
              <a:t>Do not be afraid </a:t>
            </a:r>
            <a:r>
              <a:rPr lang="en-US" altLang="en-US" sz="4000">
                <a:latin typeface="Times New Roman" pitchFamily="18" charset="0"/>
                <a:cs typeface="Times New Roman" pitchFamily="18" charset="0"/>
              </a:rPr>
              <a:t>of what they say or be terrified by them, though they are a rebellious people. </a:t>
            </a:r>
            <a:r>
              <a:rPr lang="en-US" altLang="en-US" sz="4000" b="1" baseline="30000">
                <a:latin typeface="Times New Roman" pitchFamily="18" charset="0"/>
                <a:cs typeface="Times New Roman" pitchFamily="18" charset="0"/>
              </a:rPr>
              <a:t>7 </a:t>
            </a:r>
            <a:r>
              <a:rPr lang="en-US" altLang="en-US" sz="4000" b="1">
                <a:solidFill>
                  <a:srgbClr val="FF0000"/>
                </a:solidFill>
                <a:latin typeface="Times New Roman" pitchFamily="18" charset="0"/>
                <a:cs typeface="Times New Roman" pitchFamily="18" charset="0"/>
              </a:rPr>
              <a:t>You must speak my words </a:t>
            </a:r>
            <a:r>
              <a:rPr lang="en-US" altLang="en-US" sz="4000">
                <a:latin typeface="Times New Roman" pitchFamily="18" charset="0"/>
                <a:cs typeface="Times New Roman" pitchFamily="18" charset="0"/>
              </a:rPr>
              <a:t>to them, whether they listen or fail to listen, for they are rebellious.</a:t>
            </a:r>
          </a:p>
          <a:p>
            <a:pPr algn="just" eaLnBrk="1" hangingPunct="1">
              <a:lnSpc>
                <a:spcPct val="100000"/>
              </a:lnSpc>
              <a:spcBef>
                <a:spcPct val="0"/>
              </a:spcBef>
              <a:buFontTx/>
              <a:buNone/>
            </a:pPr>
            <a:r>
              <a:rPr lang="en-US" altLang="en-US" sz="3600" b="1" i="1">
                <a:solidFill>
                  <a:srgbClr val="FF0000"/>
                </a:solidFill>
                <a:latin typeface="Times New Roman" pitchFamily="18" charset="0"/>
                <a:cs typeface="Times New Roman" pitchFamily="18" charset="0"/>
              </a:rPr>
              <a:t>Ezekiel 2:6-7 (NIV)</a:t>
            </a:r>
            <a:r>
              <a:rPr lang="en-US" altLang="en-US">
                <a:latin typeface="Times New Roman" pitchFamily="18" charset="0"/>
                <a:cs typeface="Times New Roman" pitchFamily="18" charset="0"/>
              </a:rPr>
              <a:t> </a:t>
            </a:r>
            <a:endParaRPr lang="en-GB" altLang="en-US">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3766</TotalTime>
  <Words>591</Words>
  <Application>Microsoft Office PowerPoint</Application>
  <PresentationFormat>Custom</PresentationFormat>
  <Paragraphs>53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Arial</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42</cp:revision>
  <dcterms:created xsi:type="dcterms:W3CDTF">2015-06-11T17:48:35Z</dcterms:created>
  <dcterms:modified xsi:type="dcterms:W3CDTF">2019-04-30T13:24:18Z</dcterms:modified>
</cp:coreProperties>
</file>