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3" r:id="rId2"/>
    <p:sldId id="324" r:id="rId3"/>
    <p:sldId id="304" r:id="rId4"/>
    <p:sldId id="315" r:id="rId5"/>
    <p:sldId id="269" r:id="rId6"/>
    <p:sldId id="325" r:id="rId7"/>
    <p:sldId id="326" r:id="rId8"/>
    <p:sldId id="305" r:id="rId9"/>
    <p:sldId id="320" r:id="rId10"/>
    <p:sldId id="327" r:id="rId11"/>
    <p:sldId id="321" r:id="rId12"/>
    <p:sldId id="322" r:id="rId13"/>
    <p:sldId id="328" r:id="rId14"/>
    <p:sldId id="306" r:id="rId15"/>
    <p:sldId id="319" r:id="rId16"/>
    <p:sldId id="309" r:id="rId17"/>
    <p:sldId id="297" r:id="rId18"/>
    <p:sldId id="286" r:id="rId19"/>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3" autoAdjust="0"/>
    <p:restoredTop sz="94660"/>
  </p:normalViewPr>
  <p:slideViewPr>
    <p:cSldViewPr snapToGrid="0" showGuides="1">
      <p:cViewPr varScale="1">
        <p:scale>
          <a:sx n="73" d="100"/>
          <a:sy n="73" d="100"/>
        </p:scale>
        <p:origin x="-102" y="-6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90B31148-D615-4358-B544-B78C5A3674FF}" type="datetimeFigureOut">
              <a:rPr lang="en-GB" altLang="en-US"/>
              <a:pPr/>
              <a:t>02/04/2019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370705C7-54F6-44D1-9350-832D029CA730}" type="slidenum">
              <a:rPr lang="en-GB" altLang="en-US"/>
              <a:pPr/>
              <a:t>‹#›</a:t>
            </a:fld>
            <a:endParaRPr lang="en-GB" altLang="en-US"/>
          </a:p>
        </p:txBody>
      </p:sp>
    </p:spTree>
    <p:extLst>
      <p:ext uri="{BB962C8B-B14F-4D97-AF65-F5344CB8AC3E}">
        <p14:creationId xmlns:p14="http://schemas.microsoft.com/office/powerpoint/2010/main" val="53790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A01D17C2-C0D6-4191-A449-01797F8AA56C}" type="datetimeFigureOut">
              <a:rPr lang="en-GB" altLang="en-US"/>
              <a:pPr/>
              <a:t>02/04/2019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0E00319-3891-4313-8159-5E28C0A30543}" type="slidenum">
              <a:rPr lang="en-GB" altLang="en-US"/>
              <a:pPr/>
              <a:t>‹#›</a:t>
            </a:fld>
            <a:endParaRPr lang="en-GB" altLang="en-US"/>
          </a:p>
        </p:txBody>
      </p:sp>
    </p:spTree>
    <p:extLst>
      <p:ext uri="{BB962C8B-B14F-4D97-AF65-F5344CB8AC3E}">
        <p14:creationId xmlns:p14="http://schemas.microsoft.com/office/powerpoint/2010/main" val="690815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C8C362CD-124B-4BFD-A287-149A41B89C02}" type="datetimeFigureOut">
              <a:rPr lang="en-GB" altLang="en-US"/>
              <a:pPr/>
              <a:t>02/04/2019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41D7C83-2677-435B-B29B-EB4C9A507753}" type="slidenum">
              <a:rPr lang="en-GB" altLang="en-US"/>
              <a:pPr/>
              <a:t>‹#›</a:t>
            </a:fld>
            <a:endParaRPr lang="en-GB" altLang="en-US"/>
          </a:p>
        </p:txBody>
      </p:sp>
    </p:spTree>
    <p:extLst>
      <p:ext uri="{BB962C8B-B14F-4D97-AF65-F5344CB8AC3E}">
        <p14:creationId xmlns:p14="http://schemas.microsoft.com/office/powerpoint/2010/main" val="1416490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C12AF4D4-A43F-4D8B-A2E6-3774671DF81B}" type="datetimeFigureOut">
              <a:rPr lang="en-GB" altLang="en-US"/>
              <a:pPr/>
              <a:t>02/04/2019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3A418B71-4B90-4332-9068-25F0892BD1BB}" type="slidenum">
              <a:rPr lang="en-GB" altLang="en-US"/>
              <a:pPr/>
              <a:t>‹#›</a:t>
            </a:fld>
            <a:endParaRPr lang="en-GB" altLang="en-US"/>
          </a:p>
        </p:txBody>
      </p:sp>
    </p:spTree>
    <p:extLst>
      <p:ext uri="{BB962C8B-B14F-4D97-AF65-F5344CB8AC3E}">
        <p14:creationId xmlns:p14="http://schemas.microsoft.com/office/powerpoint/2010/main" val="4259693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9E34CE6-5851-4125-ADD6-1B3DF26FEA7E}" type="datetimeFigureOut">
              <a:rPr lang="en-GB" altLang="en-US"/>
              <a:pPr/>
              <a:t>02/04/2019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CA6FF06-3509-4658-B5F7-2390399AAEF8}" type="slidenum">
              <a:rPr lang="en-GB" altLang="en-US"/>
              <a:pPr/>
              <a:t>‹#›</a:t>
            </a:fld>
            <a:endParaRPr lang="en-GB" altLang="en-US"/>
          </a:p>
        </p:txBody>
      </p:sp>
    </p:spTree>
    <p:extLst>
      <p:ext uri="{BB962C8B-B14F-4D97-AF65-F5344CB8AC3E}">
        <p14:creationId xmlns:p14="http://schemas.microsoft.com/office/powerpoint/2010/main" val="3769571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17F66AEC-D9E7-4074-B133-9057C3BCAACF}" type="datetimeFigureOut">
              <a:rPr lang="en-GB" altLang="en-US"/>
              <a:pPr/>
              <a:t>02/04/2019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FE8E9698-AA40-4DFF-9823-9D2FC114563E}" type="slidenum">
              <a:rPr lang="en-GB" altLang="en-US"/>
              <a:pPr/>
              <a:t>‹#›</a:t>
            </a:fld>
            <a:endParaRPr lang="en-GB" altLang="en-US"/>
          </a:p>
        </p:txBody>
      </p:sp>
    </p:spTree>
    <p:extLst>
      <p:ext uri="{BB962C8B-B14F-4D97-AF65-F5344CB8AC3E}">
        <p14:creationId xmlns:p14="http://schemas.microsoft.com/office/powerpoint/2010/main" val="2086063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4EF7F410-7A67-4F3A-AE1C-562E93287C2D}" type="datetimeFigureOut">
              <a:rPr lang="en-GB" altLang="en-US"/>
              <a:pPr/>
              <a:t>02/04/2019</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6D1C102B-6BDE-437C-91BD-253B098B8613}" type="slidenum">
              <a:rPr lang="en-GB" altLang="en-US"/>
              <a:pPr/>
              <a:t>‹#›</a:t>
            </a:fld>
            <a:endParaRPr lang="en-GB" altLang="en-US"/>
          </a:p>
        </p:txBody>
      </p:sp>
    </p:spTree>
    <p:extLst>
      <p:ext uri="{BB962C8B-B14F-4D97-AF65-F5344CB8AC3E}">
        <p14:creationId xmlns:p14="http://schemas.microsoft.com/office/powerpoint/2010/main" val="1267652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C1967EAD-A183-4498-B466-C6CC2C56D4CD}" type="datetimeFigureOut">
              <a:rPr lang="en-GB" altLang="en-US"/>
              <a:pPr/>
              <a:t>02/04/2019</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63B39423-0E95-40E9-A94B-CE317CF5808B}" type="slidenum">
              <a:rPr lang="en-GB" altLang="en-US"/>
              <a:pPr/>
              <a:t>‹#›</a:t>
            </a:fld>
            <a:endParaRPr lang="en-GB" altLang="en-US"/>
          </a:p>
        </p:txBody>
      </p:sp>
    </p:spTree>
    <p:extLst>
      <p:ext uri="{BB962C8B-B14F-4D97-AF65-F5344CB8AC3E}">
        <p14:creationId xmlns:p14="http://schemas.microsoft.com/office/powerpoint/2010/main" val="4031274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3F5B52CC-8342-4362-8E77-DC9E93A93BD9}" type="datetimeFigureOut">
              <a:rPr lang="en-GB" altLang="en-US"/>
              <a:pPr/>
              <a:t>02/04/2019</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4D44B6BB-0D53-4031-9895-3E8AC03DA132}" type="slidenum">
              <a:rPr lang="en-GB" altLang="en-US"/>
              <a:pPr/>
              <a:t>‹#›</a:t>
            </a:fld>
            <a:endParaRPr lang="en-GB" altLang="en-US"/>
          </a:p>
        </p:txBody>
      </p:sp>
    </p:spTree>
    <p:extLst>
      <p:ext uri="{BB962C8B-B14F-4D97-AF65-F5344CB8AC3E}">
        <p14:creationId xmlns:p14="http://schemas.microsoft.com/office/powerpoint/2010/main" val="2983900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910E4739-8A80-4AD9-9D91-E51FD006F2D2}" type="datetimeFigureOut">
              <a:rPr lang="en-GB" altLang="en-US"/>
              <a:pPr/>
              <a:t>02/04/2019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98684580-7D73-47CA-AE96-66F7848D1F34}" type="slidenum">
              <a:rPr lang="en-GB" altLang="en-US"/>
              <a:pPr/>
              <a:t>‹#›</a:t>
            </a:fld>
            <a:endParaRPr lang="en-GB" altLang="en-US"/>
          </a:p>
        </p:txBody>
      </p:sp>
    </p:spTree>
    <p:extLst>
      <p:ext uri="{BB962C8B-B14F-4D97-AF65-F5344CB8AC3E}">
        <p14:creationId xmlns:p14="http://schemas.microsoft.com/office/powerpoint/2010/main" val="24012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2635214-9516-4B32-A2AE-348DD624B083}" type="datetimeFigureOut">
              <a:rPr lang="en-GB" altLang="en-US"/>
              <a:pPr/>
              <a:t>02/04/2019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1D191829-363D-425E-B073-ABF6792E2A74}" type="slidenum">
              <a:rPr lang="en-GB" altLang="en-US"/>
              <a:pPr/>
              <a:t>‹#›</a:t>
            </a:fld>
            <a:endParaRPr lang="en-GB" altLang="en-US"/>
          </a:p>
        </p:txBody>
      </p:sp>
    </p:spTree>
    <p:extLst>
      <p:ext uri="{BB962C8B-B14F-4D97-AF65-F5344CB8AC3E}">
        <p14:creationId xmlns:p14="http://schemas.microsoft.com/office/powerpoint/2010/main" val="101332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86730778-0C3A-4D5E-9567-ED7A04ED9119}" type="datetimeFigureOut">
              <a:rPr lang="en-GB" altLang="en-US"/>
              <a:pPr/>
              <a:t>02/04/2019</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4AB1DF8D-73E7-402D-953C-7637967A319F}"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0" name="Picture 7" descr="Image result for happy mothers d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9388" y="131763"/>
            <a:ext cx="6573837" cy="657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54025" y="368300"/>
            <a:ext cx="45688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b="1">
                <a:solidFill>
                  <a:srgbClr val="FFFF00"/>
                </a:solidFill>
                <a:latin typeface="Times New Roman" pitchFamily="18" charset="0"/>
                <a:cs typeface="Times New Roman" pitchFamily="18" charset="0"/>
              </a:rPr>
              <a:t>III. Jesus’ Teaching.</a:t>
            </a:r>
            <a:endParaRPr lang="en-GB" altLang="en-US" sz="40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454025" y="1241425"/>
            <a:ext cx="10899775" cy="5078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aseline="30000">
                <a:latin typeface="Times New Roman" pitchFamily="18" charset="0"/>
                <a:cs typeface="Times New Roman" pitchFamily="18" charset="0"/>
              </a:rPr>
              <a:t>25 </a:t>
            </a:r>
            <a:r>
              <a:rPr lang="en-GB" altLang="en-US" sz="4000">
                <a:latin typeface="Times New Roman" pitchFamily="18" charset="0"/>
                <a:cs typeface="Times New Roman" pitchFamily="18" charset="0"/>
              </a:rPr>
              <a:t>Jesus called them together and said, “You know that the rulers of the Gentiles lord it over them, and their high officials exercise authority over them. </a:t>
            </a:r>
            <a:r>
              <a:rPr lang="en-GB" altLang="en-US" sz="4000" baseline="30000">
                <a:latin typeface="Times New Roman" pitchFamily="18" charset="0"/>
                <a:cs typeface="Times New Roman" pitchFamily="18" charset="0"/>
              </a:rPr>
              <a:t>26 </a:t>
            </a:r>
            <a:r>
              <a:rPr lang="en-GB" altLang="en-US" sz="4000">
                <a:latin typeface="Times New Roman" pitchFamily="18" charset="0"/>
                <a:cs typeface="Times New Roman" pitchFamily="18" charset="0"/>
              </a:rPr>
              <a:t>Not so with you. Instead, whoever wants to become great among you must be your </a:t>
            </a:r>
            <a:r>
              <a:rPr lang="en-GB" altLang="en-US" sz="4000" b="1">
                <a:solidFill>
                  <a:srgbClr val="FF0000"/>
                </a:solidFill>
                <a:latin typeface="Times New Roman" pitchFamily="18" charset="0"/>
                <a:cs typeface="Times New Roman" pitchFamily="18" charset="0"/>
              </a:rPr>
              <a:t>servant</a:t>
            </a:r>
            <a:r>
              <a:rPr lang="en-GB" altLang="en-US" sz="4000">
                <a:latin typeface="Times New Roman" pitchFamily="18" charset="0"/>
                <a:cs typeface="Times New Roman" pitchFamily="18" charset="0"/>
              </a:rPr>
              <a:t>, </a:t>
            </a:r>
            <a:r>
              <a:rPr lang="en-GB" altLang="en-US" sz="4000" baseline="30000">
                <a:latin typeface="Times New Roman" pitchFamily="18" charset="0"/>
                <a:cs typeface="Times New Roman" pitchFamily="18" charset="0"/>
              </a:rPr>
              <a:t>27 </a:t>
            </a:r>
            <a:r>
              <a:rPr lang="en-GB" altLang="en-US" sz="4000">
                <a:latin typeface="Times New Roman" pitchFamily="18" charset="0"/>
                <a:cs typeface="Times New Roman" pitchFamily="18" charset="0"/>
              </a:rPr>
              <a:t>and whoever wants to be first must be your slave—</a:t>
            </a:r>
            <a:r>
              <a:rPr lang="en-GB" altLang="en-US" sz="4000" b="1"/>
              <a:t> </a:t>
            </a:r>
            <a:endParaRPr lang="en-GB" altLang="en-US" sz="4000"/>
          </a:p>
          <a:p>
            <a:pPr algn="just">
              <a:lnSpc>
                <a:spcPct val="100000"/>
              </a:lnSpc>
              <a:spcBef>
                <a:spcPct val="0"/>
              </a:spcBef>
              <a:buFontTx/>
              <a:buNone/>
            </a:pPr>
            <a:r>
              <a:rPr lang="en-GB" altLang="en-US" sz="4400" b="1">
                <a:solidFill>
                  <a:srgbClr val="000099"/>
                </a:solidFill>
                <a:latin typeface="Times New Roman" pitchFamily="18" charset="0"/>
                <a:cs typeface="Times New Roman" pitchFamily="18" charset="0"/>
              </a:rPr>
              <a:t>Matthew 20:25-27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896938" y="423863"/>
            <a:ext cx="107410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“Whoever wants to become great among you…”</a:t>
            </a:r>
            <a:endParaRPr lang="en-GB" altLang="en-US" sz="4000" b="1">
              <a:solidFill>
                <a:schemeClr val="bg1"/>
              </a:solidFill>
            </a:endParaRPr>
          </a:p>
        </p:txBody>
      </p:sp>
      <p:sp>
        <p:nvSpPr>
          <p:cNvPr id="4" name="Rectangle 3"/>
          <p:cNvSpPr>
            <a:spLocks noChangeArrowheads="1"/>
          </p:cNvSpPr>
          <p:nvPr/>
        </p:nvSpPr>
        <p:spPr bwMode="auto">
          <a:xfrm>
            <a:off x="2876550" y="1535113"/>
            <a:ext cx="64182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“Must be your SERVANT.”</a:t>
            </a:r>
            <a:endParaRPr lang="en-GB" altLang="en-US" sz="4000">
              <a:solidFill>
                <a:srgbClr val="FFFF00"/>
              </a:solidFill>
              <a:latin typeface="Times New Roman" pitchFamily="18" charset="0"/>
              <a:cs typeface="Times New Roman" pitchFamily="18" charset="0"/>
            </a:endParaRPr>
          </a:p>
        </p:txBody>
      </p:sp>
      <p:sp>
        <p:nvSpPr>
          <p:cNvPr id="6" name="Rectangle 3"/>
          <p:cNvSpPr>
            <a:spLocks noChangeArrowheads="1"/>
          </p:cNvSpPr>
          <p:nvPr/>
        </p:nvSpPr>
        <p:spPr bwMode="auto">
          <a:xfrm>
            <a:off x="533400" y="2871788"/>
            <a:ext cx="11104563" cy="2630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“Just as the Son of Man did not come to be served, but </a:t>
            </a:r>
            <a:r>
              <a:rPr lang="en-GB" altLang="en-US" sz="4400" b="1">
                <a:solidFill>
                  <a:srgbClr val="000099"/>
                </a:solidFill>
                <a:latin typeface="Times New Roman" pitchFamily="18" charset="0"/>
                <a:cs typeface="Times New Roman" pitchFamily="18" charset="0"/>
              </a:rPr>
              <a:t>to serve</a:t>
            </a:r>
            <a:r>
              <a:rPr lang="en-GB" altLang="en-US" sz="4400">
                <a:latin typeface="Times New Roman" pitchFamily="18" charset="0"/>
                <a:cs typeface="Times New Roman" pitchFamily="18" charset="0"/>
              </a:rPr>
              <a:t>, and to give his life as a </a:t>
            </a:r>
            <a:r>
              <a:rPr lang="en-GB" altLang="en-US" sz="4400" b="1">
                <a:latin typeface="Times New Roman" pitchFamily="18" charset="0"/>
                <a:cs typeface="Times New Roman" pitchFamily="18" charset="0"/>
              </a:rPr>
              <a:t>ransom</a:t>
            </a:r>
            <a:r>
              <a:rPr lang="en-GB" altLang="en-US" sz="4400">
                <a:latin typeface="Times New Roman" pitchFamily="18" charset="0"/>
                <a:cs typeface="Times New Roman" pitchFamily="18" charset="0"/>
              </a:rPr>
              <a:t> for many.”</a:t>
            </a:r>
          </a:p>
          <a:p>
            <a:pPr algn="just">
              <a:buFont typeface="Arial" charset="0"/>
              <a:buNone/>
            </a:pPr>
            <a:r>
              <a:rPr lang="en-GB" altLang="en-US" sz="4200" b="1">
                <a:solidFill>
                  <a:srgbClr val="FF0000"/>
                </a:solidFill>
                <a:latin typeface="Times New Roman" pitchFamily="18" charset="0"/>
                <a:cs typeface="Times New Roman" pitchFamily="18" charset="0"/>
              </a:rPr>
              <a:t>Matthew 20:28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733425" y="1028700"/>
            <a:ext cx="10360025" cy="5078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3600">
                <a:latin typeface="Times New Roman" pitchFamily="18" charset="0"/>
                <a:cs typeface="Times New Roman" pitchFamily="18" charset="0"/>
              </a:rPr>
              <a:t>“</a:t>
            </a:r>
            <a:r>
              <a:rPr lang="en-GB" altLang="en-US" sz="3600" b="1">
                <a:solidFill>
                  <a:srgbClr val="FF0000"/>
                </a:solidFill>
                <a:latin typeface="Times New Roman" pitchFamily="18" charset="0"/>
                <a:cs typeface="Times New Roman" pitchFamily="18" charset="0"/>
              </a:rPr>
              <a:t>Servant</a:t>
            </a:r>
            <a:r>
              <a:rPr lang="en-GB" altLang="en-US" sz="3600" b="1">
                <a:latin typeface="Times New Roman" pitchFamily="18" charset="0"/>
                <a:cs typeface="Times New Roman" pitchFamily="18" charset="0"/>
              </a:rPr>
              <a:t> </a:t>
            </a:r>
            <a:r>
              <a:rPr lang="en-GB" altLang="en-US" sz="3600">
                <a:latin typeface="Times New Roman" pitchFamily="18" charset="0"/>
                <a:cs typeface="Times New Roman" pitchFamily="18" charset="0"/>
              </a:rPr>
              <a:t>is from the word </a:t>
            </a:r>
            <a:r>
              <a:rPr lang="en-GB" altLang="en-US" sz="3600" i="1">
                <a:latin typeface="Times New Roman" pitchFamily="18" charset="0"/>
                <a:cs typeface="Times New Roman" pitchFamily="18" charset="0"/>
              </a:rPr>
              <a:t>diakonos, </a:t>
            </a:r>
            <a:r>
              <a:rPr lang="en-GB" altLang="en-US" sz="3600">
                <a:latin typeface="Times New Roman" pitchFamily="18" charset="0"/>
                <a:cs typeface="Times New Roman" pitchFamily="18" charset="0"/>
              </a:rPr>
              <a:t>from which the term </a:t>
            </a:r>
            <a:r>
              <a:rPr lang="en-GB" altLang="en-US" sz="3600" i="1">
                <a:latin typeface="Times New Roman" pitchFamily="18" charset="0"/>
                <a:cs typeface="Times New Roman" pitchFamily="18" charset="0"/>
              </a:rPr>
              <a:t>deacon </a:t>
            </a:r>
            <a:r>
              <a:rPr lang="en-GB" altLang="en-US" sz="3600">
                <a:latin typeface="Times New Roman" pitchFamily="18" charset="0"/>
                <a:cs typeface="Times New Roman" pitchFamily="18" charset="0"/>
              </a:rPr>
              <a:t>is derived. The original Greek word was pure secular, referring to a person who did menial labour, such as house cleaning or serving tables…But Christ elevated </a:t>
            </a:r>
            <a:r>
              <a:rPr lang="en-GB" altLang="en-US" sz="3600" i="1">
                <a:latin typeface="Times New Roman" pitchFamily="18" charset="0"/>
                <a:cs typeface="Times New Roman" pitchFamily="18" charset="0"/>
              </a:rPr>
              <a:t>diakonos </a:t>
            </a:r>
            <a:r>
              <a:rPr lang="en-GB" altLang="en-US" sz="3600">
                <a:latin typeface="Times New Roman" pitchFamily="18" charset="0"/>
                <a:cs typeface="Times New Roman" pitchFamily="18" charset="0"/>
              </a:rPr>
              <a:t>to a place of greater significance, using it to describe His most faithful and favoured disciples…Jesus chose this word because it best reflects the selfless, humble life that He honours. </a:t>
            </a:r>
          </a:p>
          <a:p>
            <a:r>
              <a:rPr lang="en-GB" altLang="en-US" b="1">
                <a:solidFill>
                  <a:srgbClr val="000099"/>
                </a:solidFill>
                <a:latin typeface="Times New Roman" pitchFamily="18" charset="0"/>
                <a:cs typeface="Times New Roman" pitchFamily="18" charset="0"/>
              </a:rPr>
              <a:t>John MacArthur, </a:t>
            </a:r>
            <a:r>
              <a:rPr lang="en-GB" altLang="en-US" b="1" i="1">
                <a:solidFill>
                  <a:srgbClr val="000099"/>
                </a:solidFill>
                <a:latin typeface="Times New Roman" pitchFamily="18" charset="0"/>
                <a:cs typeface="Times New Roman" pitchFamily="18" charset="0"/>
              </a:rPr>
              <a:t>“New Testament Commentary-Matthew 16-23”, </a:t>
            </a:r>
            <a:r>
              <a:rPr lang="en-GB" altLang="en-US" b="1">
                <a:solidFill>
                  <a:srgbClr val="000099"/>
                </a:solidFill>
                <a:latin typeface="Times New Roman" pitchFamily="18" charset="0"/>
                <a:cs typeface="Times New Roman" pitchFamily="18" charset="0"/>
              </a:rPr>
              <a:t>Moody Publishers, 1988, p241</a:t>
            </a:r>
            <a:endParaRPr lang="en-GB" altLang="en-US" sz="36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20650" y="946150"/>
            <a:ext cx="12072938" cy="5632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latin typeface="Times New Roman" pitchFamily="18" charset="0"/>
                <a:cs typeface="Times New Roman" pitchFamily="18" charset="0"/>
              </a:rPr>
              <a:t>The attitude you should have is the one that </a:t>
            </a:r>
          </a:p>
          <a:p>
            <a:pPr>
              <a:lnSpc>
                <a:spcPct val="100000"/>
              </a:lnSpc>
              <a:spcBef>
                <a:spcPct val="0"/>
              </a:spcBef>
              <a:buFontTx/>
              <a:buNone/>
            </a:pPr>
            <a:r>
              <a:rPr lang="en-GB" altLang="en-US" sz="3600">
                <a:latin typeface="Times New Roman" pitchFamily="18" charset="0"/>
                <a:cs typeface="Times New Roman" pitchFamily="18" charset="0"/>
              </a:rPr>
              <a:t>Christ Jesus had:</a:t>
            </a:r>
          </a:p>
          <a:p>
            <a:pPr>
              <a:lnSpc>
                <a:spcPct val="100000"/>
              </a:lnSpc>
              <a:spcBef>
                <a:spcPct val="0"/>
              </a:spcBef>
              <a:buFontTx/>
              <a:buNone/>
            </a:pPr>
            <a:r>
              <a:rPr lang="en-GB" altLang="en-US" sz="3600">
                <a:latin typeface="Times New Roman" pitchFamily="18" charset="0"/>
                <a:cs typeface="Times New Roman" pitchFamily="18" charset="0"/>
              </a:rPr>
              <a:t>He always had the nature of God, </a:t>
            </a:r>
          </a:p>
          <a:p>
            <a:pPr>
              <a:lnSpc>
                <a:spcPct val="100000"/>
              </a:lnSpc>
              <a:spcBef>
                <a:spcPct val="0"/>
              </a:spcBef>
              <a:buFontTx/>
              <a:buNone/>
            </a:pPr>
            <a:r>
              <a:rPr lang="en-GB" altLang="en-US" sz="3600">
                <a:latin typeface="Times New Roman" pitchFamily="18" charset="0"/>
                <a:cs typeface="Times New Roman" pitchFamily="18" charset="0"/>
              </a:rPr>
              <a:t>but he did not think that by force he should</a:t>
            </a:r>
          </a:p>
          <a:p>
            <a:pPr>
              <a:lnSpc>
                <a:spcPct val="100000"/>
              </a:lnSpc>
              <a:spcBef>
                <a:spcPct val="0"/>
              </a:spcBef>
              <a:buFontTx/>
              <a:buNone/>
            </a:pPr>
            <a:r>
              <a:rPr lang="en-GB" altLang="en-US" sz="3600">
                <a:latin typeface="Times New Roman" pitchFamily="18" charset="0"/>
                <a:cs typeface="Times New Roman" pitchFamily="18" charset="0"/>
              </a:rPr>
              <a:t>try to remain</a:t>
            </a:r>
            <a:r>
              <a:rPr lang="en-GB" altLang="en-US" sz="3600" baseline="30000">
                <a:latin typeface="Times New Roman" pitchFamily="18" charset="0"/>
                <a:cs typeface="Times New Roman" pitchFamily="18" charset="0"/>
              </a:rPr>
              <a:t> </a:t>
            </a:r>
            <a:r>
              <a:rPr lang="en-GB" altLang="en-US" sz="3600">
                <a:latin typeface="Times New Roman" pitchFamily="18" charset="0"/>
                <a:cs typeface="Times New Roman" pitchFamily="18" charset="0"/>
              </a:rPr>
              <a:t>equal with God.</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Instead of this, of his own free will he gave up all he had,</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and took the nature of a </a:t>
            </a:r>
            <a:r>
              <a:rPr lang="en-GB" altLang="en-US" sz="3600" b="1">
                <a:solidFill>
                  <a:srgbClr val="000099"/>
                </a:solidFill>
                <a:latin typeface="Times New Roman" pitchFamily="18" charset="0"/>
                <a:cs typeface="Times New Roman" pitchFamily="18" charset="0"/>
              </a:rPr>
              <a:t>servant</a:t>
            </a:r>
            <a:r>
              <a:rPr lang="en-GB" altLang="en-US" sz="3600">
                <a:latin typeface="Times New Roman" pitchFamily="18" charset="0"/>
                <a:cs typeface="Times New Roman" pitchFamily="18" charset="0"/>
              </a:rPr>
              <a:t>. He became like a human being</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and appeared in human likeness.</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He was </a:t>
            </a:r>
            <a:r>
              <a:rPr lang="en-GB" altLang="en-US" sz="3600">
                <a:solidFill>
                  <a:srgbClr val="C00000"/>
                </a:solidFill>
                <a:latin typeface="Times New Roman" pitchFamily="18" charset="0"/>
                <a:cs typeface="Times New Roman" pitchFamily="18" charset="0"/>
              </a:rPr>
              <a:t>humble and walked the path of </a:t>
            </a:r>
            <a:r>
              <a:rPr lang="en-GB" altLang="en-US" sz="3600" b="1">
                <a:solidFill>
                  <a:srgbClr val="C00000"/>
                </a:solidFill>
                <a:latin typeface="Times New Roman" pitchFamily="18" charset="0"/>
                <a:cs typeface="Times New Roman" pitchFamily="18" charset="0"/>
              </a:rPr>
              <a:t>obedience</a:t>
            </a:r>
            <a:r>
              <a:rPr lang="en-GB" altLang="en-US" sz="3600">
                <a:solidFill>
                  <a:srgbClr val="C00000"/>
                </a:solidFill>
                <a:latin typeface="Times New Roman" pitchFamily="18" charset="0"/>
                <a:cs typeface="Times New Roman" pitchFamily="18" charset="0"/>
              </a:rPr>
              <a:t> </a:t>
            </a:r>
          </a:p>
          <a:p>
            <a:pPr>
              <a:lnSpc>
                <a:spcPct val="100000"/>
              </a:lnSpc>
              <a:spcBef>
                <a:spcPct val="0"/>
              </a:spcBef>
              <a:buFontTx/>
              <a:buNone/>
            </a:pPr>
            <a:r>
              <a:rPr lang="en-GB" altLang="en-US" sz="3600">
                <a:latin typeface="Times New Roman" pitchFamily="18" charset="0"/>
                <a:cs typeface="Times New Roman" pitchFamily="18" charset="0"/>
              </a:rPr>
              <a:t>all the way to death—his death on the cross.</a:t>
            </a:r>
          </a:p>
        </p:txBody>
      </p:sp>
      <p:sp>
        <p:nvSpPr>
          <p:cNvPr id="5" name="Rectangle 4"/>
          <p:cNvSpPr>
            <a:spLocks noChangeArrowheads="1"/>
          </p:cNvSpPr>
          <p:nvPr/>
        </p:nvSpPr>
        <p:spPr bwMode="auto">
          <a:xfrm>
            <a:off x="2882900" y="60325"/>
            <a:ext cx="54895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Philippians 2:5-8 (GNT)</a:t>
            </a:r>
            <a:endParaRPr lang="en-GB" altLang="en-US" sz="40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1270" name="Picture 6" descr="Image result for Jesus rans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6100" y="192088"/>
            <a:ext cx="7580313" cy="568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708025" y="6059488"/>
            <a:ext cx="11315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chemeClr val="bg1"/>
                </a:solidFill>
                <a:latin typeface="Times New Roman" pitchFamily="18" charset="0"/>
                <a:cs typeface="Times New Roman" pitchFamily="18" charset="0"/>
              </a:rPr>
              <a:t>It speaks of our wretched condition because of sin.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1270"/>
                                        </p:tgtEl>
                                        <p:attrNameLst>
                                          <p:attrName>style.visibility</p:attrName>
                                        </p:attrNameLst>
                                      </p:cBhvr>
                                      <p:to>
                                        <p:strVal val="visible"/>
                                      </p:to>
                                    </p:set>
                                    <p:animEffect transition="in" filter="barn(inVertical)">
                                      <p:cBhvr>
                                        <p:cTn id="7" dur="500"/>
                                        <p:tgtEl>
                                          <p:spTgt spid="112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386" name="Picture 6" descr="Image result for Jesus rans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7738" y="620713"/>
            <a:ext cx="7158037" cy="535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54038" y="2173288"/>
            <a:ext cx="10936287" cy="3170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“It was about this time that King Herod arrested some who belonged to the church, intending to persecute them. </a:t>
            </a:r>
            <a:r>
              <a:rPr lang="en-GB" altLang="en-US" sz="4000" b="1" baseline="30000">
                <a:latin typeface="Times New Roman" pitchFamily="18" charset="0"/>
                <a:cs typeface="Times New Roman" pitchFamily="18" charset="0"/>
              </a:rPr>
              <a:t>2 </a:t>
            </a:r>
            <a:r>
              <a:rPr lang="en-GB" altLang="en-US" sz="4000">
                <a:latin typeface="Times New Roman" pitchFamily="18" charset="0"/>
                <a:cs typeface="Times New Roman" pitchFamily="18" charset="0"/>
              </a:rPr>
              <a:t>He had James, the brother of John, put to death with the sword”.</a:t>
            </a:r>
          </a:p>
          <a:p>
            <a:pPr algn="just">
              <a:lnSpc>
                <a:spcPct val="100000"/>
              </a:lnSpc>
              <a:spcBef>
                <a:spcPct val="0"/>
              </a:spcBef>
              <a:buFontTx/>
              <a:buNone/>
            </a:pPr>
            <a:r>
              <a:rPr lang="en-GB" altLang="en-US" sz="4000" b="1">
                <a:solidFill>
                  <a:srgbClr val="FF0000"/>
                </a:solidFill>
                <a:latin typeface="Times New Roman" pitchFamily="18" charset="0"/>
                <a:cs typeface="Times New Roman" pitchFamily="18" charset="0"/>
              </a:rPr>
              <a:t>Acts 12:1-2 (NIV)</a:t>
            </a:r>
          </a:p>
        </p:txBody>
      </p:sp>
      <p:sp>
        <p:nvSpPr>
          <p:cNvPr id="2" name="Rectangle 1"/>
          <p:cNvSpPr>
            <a:spLocks noChangeArrowheads="1"/>
          </p:cNvSpPr>
          <p:nvPr/>
        </p:nvSpPr>
        <p:spPr bwMode="auto">
          <a:xfrm>
            <a:off x="385763" y="374650"/>
            <a:ext cx="111045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James</a:t>
            </a:r>
            <a:r>
              <a:rPr lang="en-GB" altLang="en-US" sz="3600">
                <a:solidFill>
                  <a:schemeClr val="bg1"/>
                </a:solidFill>
                <a:latin typeface="Times New Roman" pitchFamily="18" charset="0"/>
                <a:cs typeface="Times New Roman" pitchFamily="18" charset="0"/>
              </a:rPr>
              <a:t>, the son of Zebedee and Salome, became the first of the apostles to experience martyrdom.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005013" y="333375"/>
            <a:ext cx="818038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FFFF00"/>
                </a:solidFill>
                <a:latin typeface="Times New Roman" pitchFamily="18" charset="0"/>
                <a:cs typeface="Times New Roman" pitchFamily="18" charset="0"/>
              </a:rPr>
              <a:t>John</a:t>
            </a:r>
            <a:r>
              <a:rPr lang="en-GB" altLang="en-US" sz="4000">
                <a:solidFill>
                  <a:schemeClr val="bg1"/>
                </a:solidFill>
                <a:latin typeface="Times New Roman" pitchFamily="18" charset="0"/>
                <a:cs typeface="Times New Roman" pitchFamily="18" charset="0"/>
              </a:rPr>
              <a:t> became the “apostle of love.” </a:t>
            </a:r>
          </a:p>
          <a:p>
            <a:pPr algn="ctr">
              <a:lnSpc>
                <a:spcPct val="100000"/>
              </a:lnSpc>
              <a:spcBef>
                <a:spcPct val="0"/>
              </a:spcBef>
              <a:buFontTx/>
              <a:buNone/>
            </a:pPr>
            <a:r>
              <a:rPr lang="en-GB" altLang="en-US" sz="4000">
                <a:solidFill>
                  <a:schemeClr val="bg1"/>
                </a:solidFill>
                <a:latin typeface="Times New Roman" pitchFamily="18" charset="0"/>
                <a:cs typeface="Times New Roman" pitchFamily="18" charset="0"/>
              </a:rPr>
              <a:t>He was exiled to the island of Patmos  </a:t>
            </a:r>
          </a:p>
        </p:txBody>
      </p:sp>
      <p:pic>
        <p:nvPicPr>
          <p:cNvPr id="14341" name="Picture 5" descr="Image result for john the apostle death patm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9638" y="2043113"/>
            <a:ext cx="6845300" cy="458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4341"/>
                                        </p:tgtEl>
                                        <p:attrNameLst>
                                          <p:attrName>style.visibility</p:attrName>
                                        </p:attrNameLst>
                                      </p:cBhvr>
                                      <p:to>
                                        <p:strVal val="visible"/>
                                      </p:to>
                                    </p:set>
                                    <p:animEffect transition="in" filter="barn(inVertical)">
                                      <p:cBhvr>
                                        <p:cTn id="12" dur="5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531813" y="4321175"/>
            <a:ext cx="11285537" cy="1219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3600" b="1">
                <a:latin typeface="Times New Roman" pitchFamily="18" charset="0"/>
                <a:cs typeface="Times New Roman" pitchFamily="18" charset="0"/>
              </a:rPr>
              <a:t>“…</a:t>
            </a:r>
            <a:r>
              <a:rPr lang="en-GB" altLang="en-US" sz="3600" b="1">
                <a:solidFill>
                  <a:srgbClr val="FF0000"/>
                </a:solidFill>
                <a:latin typeface="Times New Roman" pitchFamily="18" charset="0"/>
                <a:cs typeface="Times New Roman" pitchFamily="18" charset="0"/>
              </a:rPr>
              <a:t>Are you able</a:t>
            </a:r>
            <a:r>
              <a:rPr lang="en-GB" altLang="en-US" sz="3600" b="1">
                <a:solidFill>
                  <a:srgbClr val="000099"/>
                </a:solidFill>
                <a:latin typeface="Times New Roman" pitchFamily="18" charset="0"/>
                <a:cs typeface="Times New Roman" pitchFamily="18" charset="0"/>
              </a:rPr>
              <a:t> </a:t>
            </a:r>
            <a:r>
              <a:rPr lang="en-GB" altLang="en-US" sz="3600">
                <a:latin typeface="Times New Roman" pitchFamily="18" charset="0"/>
                <a:cs typeface="Times New Roman" pitchFamily="18" charset="0"/>
              </a:rPr>
              <a:t>to drink the cup that I am to drink?” </a:t>
            </a:r>
          </a:p>
          <a:p>
            <a:pPr algn="just">
              <a:buFont typeface="Arial" charset="0"/>
              <a:buNone/>
            </a:pPr>
            <a:r>
              <a:rPr lang="en-GB" altLang="en-US" sz="3600" b="1">
                <a:solidFill>
                  <a:srgbClr val="0000CC"/>
                </a:solidFill>
                <a:latin typeface="Times New Roman" pitchFamily="18" charset="0"/>
                <a:cs typeface="Times New Roman" pitchFamily="18" charset="0"/>
              </a:rPr>
              <a:t>Matthew 20:22 (NIV) </a:t>
            </a:r>
          </a:p>
        </p:txBody>
      </p:sp>
      <p:sp>
        <p:nvSpPr>
          <p:cNvPr id="19459" name="Rectangle 1"/>
          <p:cNvSpPr>
            <a:spLocks noChangeArrowheads="1"/>
          </p:cNvSpPr>
          <p:nvPr/>
        </p:nvSpPr>
        <p:spPr bwMode="auto">
          <a:xfrm>
            <a:off x="3416300" y="269875"/>
            <a:ext cx="48450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A Mother’s Prayer</a:t>
            </a:r>
            <a:endParaRPr lang="en-GB" altLang="en-US" sz="4400">
              <a:solidFill>
                <a:schemeClr val="bg1"/>
              </a:solidFill>
              <a:latin typeface="Times New Roman" pitchFamily="18" charset="0"/>
              <a:cs typeface="Times New Roman" pitchFamily="18" charset="0"/>
            </a:endParaRPr>
          </a:p>
        </p:txBody>
      </p:sp>
      <p:sp>
        <p:nvSpPr>
          <p:cNvPr id="8" name="Rectangle 7"/>
          <p:cNvSpPr>
            <a:spLocks noChangeArrowheads="1"/>
          </p:cNvSpPr>
          <p:nvPr/>
        </p:nvSpPr>
        <p:spPr bwMode="auto">
          <a:xfrm>
            <a:off x="434975" y="1216025"/>
            <a:ext cx="59626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 Her Faith and Devotion.</a:t>
            </a:r>
            <a:endParaRPr lang="en-GB" altLang="en-US" sz="4000">
              <a:solidFill>
                <a:srgbClr val="FFFF00"/>
              </a:solidFill>
              <a:latin typeface="Times New Roman" pitchFamily="18" charset="0"/>
              <a:cs typeface="Times New Roman" pitchFamily="18" charset="0"/>
            </a:endParaRPr>
          </a:p>
        </p:txBody>
      </p:sp>
      <p:sp>
        <p:nvSpPr>
          <p:cNvPr id="9" name="Rectangle 8"/>
          <p:cNvSpPr>
            <a:spLocks noChangeArrowheads="1"/>
          </p:cNvSpPr>
          <p:nvPr/>
        </p:nvSpPr>
        <p:spPr bwMode="auto">
          <a:xfrm>
            <a:off x="334963" y="2043113"/>
            <a:ext cx="60642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b="1">
                <a:solidFill>
                  <a:srgbClr val="FFFF00"/>
                </a:solidFill>
                <a:latin typeface="Times New Roman" pitchFamily="18" charset="0"/>
                <a:cs typeface="Times New Roman" pitchFamily="18" charset="0"/>
              </a:rPr>
              <a:t>II. Her Spiritual Ambition.</a:t>
            </a:r>
            <a:endParaRPr lang="en-GB" altLang="en-US" sz="40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334963" y="2841625"/>
            <a:ext cx="8572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III. Her Willingness to Listen to Jesus.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P spid="9" grpId="0" autoUpdateAnimBg="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2" name="Rectangle 3"/>
          <p:cNvSpPr>
            <a:spLocks noChangeArrowheads="1"/>
          </p:cNvSpPr>
          <p:nvPr/>
        </p:nvSpPr>
        <p:spPr bwMode="auto">
          <a:xfrm>
            <a:off x="3738563" y="2571750"/>
            <a:ext cx="4160837"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latin typeface="Times New Roman" pitchFamily="18" charset="0"/>
                <a:cs typeface="Times New Roman" pitchFamily="18" charset="0"/>
              </a:rPr>
              <a:t>Matthew 20:20-28</a:t>
            </a:r>
            <a:endParaRPr lang="en-GB" altLang="en-US" sz="4000">
              <a:latin typeface="Times New Roman" pitchFamily="18" charset="0"/>
              <a:cs typeface="Times New Roman" pitchFamily="18" charset="0"/>
            </a:endParaRPr>
          </a:p>
        </p:txBody>
      </p:sp>
      <p:sp>
        <p:nvSpPr>
          <p:cNvPr id="3075" name="Rectangle 1"/>
          <p:cNvSpPr>
            <a:spLocks noChangeArrowheads="1"/>
          </p:cNvSpPr>
          <p:nvPr/>
        </p:nvSpPr>
        <p:spPr bwMode="auto">
          <a:xfrm>
            <a:off x="3397250" y="619125"/>
            <a:ext cx="48450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A Mother’s Prayer</a:t>
            </a:r>
            <a:endParaRPr lang="en-GB" altLang="en-US" sz="4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fade">
                                      <p:cBhvr>
                                        <p:cTn id="7" dur="1000"/>
                                        <p:tgtEl>
                                          <p:spTgt spid="2052"/>
                                        </p:tgtEl>
                                      </p:cBhvr>
                                    </p:animEffect>
                                    <p:anim calcmode="lin" valueType="num">
                                      <p:cBhvr>
                                        <p:cTn id="8" dur="1000" fill="hold"/>
                                        <p:tgtEl>
                                          <p:spTgt spid="2052"/>
                                        </p:tgtEl>
                                        <p:attrNameLst>
                                          <p:attrName>ppt_x</p:attrName>
                                        </p:attrNameLst>
                                      </p:cBhvr>
                                      <p:tavLst>
                                        <p:tav tm="0">
                                          <p:val>
                                            <p:strVal val="#ppt_x"/>
                                          </p:val>
                                        </p:tav>
                                        <p:tav tm="100000">
                                          <p:val>
                                            <p:strVal val="#ppt_x"/>
                                          </p:val>
                                        </p:tav>
                                      </p:tavLst>
                                    </p:anim>
                                    <p:anim calcmode="lin" valueType="num">
                                      <p:cBhvr>
                                        <p:cTn id="9" dur="1000" fill="hold"/>
                                        <p:tgtEl>
                                          <p:spTgt spid="205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098" name="Content Placeholder 5"/>
          <p:cNvSpPr>
            <a:spLocks noGrp="1"/>
          </p:cNvSpPr>
          <p:nvPr>
            <p:ph idx="1"/>
          </p:nvPr>
        </p:nvSpPr>
        <p:spPr>
          <a:xfrm>
            <a:off x="361950" y="1350963"/>
            <a:ext cx="11309350" cy="4797425"/>
          </a:xfrm>
          <a:solidFill>
            <a:schemeClr val="bg1"/>
          </a:solidFill>
        </p:spPr>
        <p:txBody>
          <a:bodyPr/>
          <a:lstStyle/>
          <a:p>
            <a:pPr marL="0" indent="0" algn="just">
              <a:buFont typeface="Arial" charset="0"/>
              <a:buNone/>
            </a:pPr>
            <a:r>
              <a:rPr lang="en-GB" altLang="en-US" sz="4800" smtClean="0">
                <a:latin typeface="Times New Roman" pitchFamily="18" charset="0"/>
                <a:cs typeface="Times New Roman" pitchFamily="18" charset="0"/>
              </a:rPr>
              <a:t>“</a:t>
            </a:r>
            <a:r>
              <a:rPr lang="en-GB" altLang="en-US" sz="4800" b="1" baseline="30000" smtClean="0">
                <a:latin typeface="Times New Roman" pitchFamily="18" charset="0"/>
                <a:cs typeface="Times New Roman" pitchFamily="18" charset="0"/>
              </a:rPr>
              <a:t>20 </a:t>
            </a:r>
            <a:r>
              <a:rPr lang="en-GB" altLang="en-US" sz="4800" smtClean="0">
                <a:latin typeface="Times New Roman" pitchFamily="18" charset="0"/>
                <a:cs typeface="Times New Roman" pitchFamily="18" charset="0"/>
              </a:rPr>
              <a:t>Then the mother of the sons of Zebedee came up to him with her sons, and kneeling before him she asked him for something. </a:t>
            </a:r>
            <a:r>
              <a:rPr lang="en-GB" altLang="en-US" sz="4800" b="1" baseline="30000" smtClean="0">
                <a:latin typeface="Times New Roman" pitchFamily="18" charset="0"/>
                <a:cs typeface="Times New Roman" pitchFamily="18" charset="0"/>
              </a:rPr>
              <a:t>21 </a:t>
            </a:r>
            <a:r>
              <a:rPr lang="en-GB" altLang="en-US" sz="4800" smtClean="0">
                <a:latin typeface="Times New Roman" pitchFamily="18" charset="0"/>
                <a:cs typeface="Times New Roman" pitchFamily="18" charset="0"/>
              </a:rPr>
              <a:t>And he said to her, “What do you want?” She said to him, “Say that these two sons of mine are to sit, one at your right hand and one at your left, in your kingdom.””</a:t>
            </a:r>
            <a:endParaRPr lang="en-GB" altLang="en-US" sz="4800" smtClean="0">
              <a:solidFill>
                <a:srgbClr val="0000CC"/>
              </a:solidFill>
              <a:latin typeface="Times New Roman" pitchFamily="18" charset="0"/>
              <a:cs typeface="Times New Roman" pitchFamily="18" charset="0"/>
            </a:endParaRPr>
          </a:p>
        </p:txBody>
      </p:sp>
      <p:sp>
        <p:nvSpPr>
          <p:cNvPr id="4099" name="Rectangle 2"/>
          <p:cNvSpPr>
            <a:spLocks noChangeArrowheads="1"/>
          </p:cNvSpPr>
          <p:nvPr/>
        </p:nvSpPr>
        <p:spPr bwMode="auto">
          <a:xfrm>
            <a:off x="3295650" y="220663"/>
            <a:ext cx="61039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Matthew 20:20-21 (NIV)</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614363" y="941388"/>
            <a:ext cx="4365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6000" b="1">
                <a:solidFill>
                  <a:schemeClr val="bg1"/>
                </a:solidFill>
                <a:latin typeface="Times New Roman" pitchFamily="18" charset="0"/>
                <a:cs typeface="Times New Roman" pitchFamily="18" charset="0"/>
              </a:rPr>
              <a:t>Let’s Pray…</a:t>
            </a:r>
            <a:endParaRPr lang="en-GB" altLang="en-US" sz="6000" b="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8" name="Rectangle 3"/>
          <p:cNvSpPr>
            <a:spLocks noChangeArrowheads="1"/>
          </p:cNvSpPr>
          <p:nvPr/>
        </p:nvSpPr>
        <p:spPr bwMode="auto">
          <a:xfrm>
            <a:off x="334963" y="1855788"/>
            <a:ext cx="11104562" cy="44259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baseline="30000">
                <a:latin typeface="Times New Roman" pitchFamily="18" charset="0"/>
                <a:cs typeface="Times New Roman" pitchFamily="18" charset="0"/>
              </a:rPr>
              <a:t>21 </a:t>
            </a:r>
            <a:r>
              <a:rPr lang="en-GB" altLang="en-US" sz="4400">
                <a:latin typeface="Times New Roman" pitchFamily="18" charset="0"/>
                <a:cs typeface="Times New Roman" pitchFamily="18" charset="0"/>
              </a:rPr>
              <a:t>Going on from there, he saw two other brothers, James son of Zebedee and his brother John. They were in a boat with their father Zebedee, preparing their nets. Jesus called them, </a:t>
            </a:r>
            <a:r>
              <a:rPr lang="en-GB" altLang="en-US" sz="4400" baseline="30000">
                <a:latin typeface="Times New Roman" pitchFamily="18" charset="0"/>
                <a:cs typeface="Times New Roman" pitchFamily="18" charset="0"/>
              </a:rPr>
              <a:t>22 </a:t>
            </a:r>
            <a:r>
              <a:rPr lang="en-GB" altLang="en-US" sz="4400">
                <a:latin typeface="Times New Roman" pitchFamily="18" charset="0"/>
                <a:cs typeface="Times New Roman" pitchFamily="18" charset="0"/>
              </a:rPr>
              <a:t>and immediately they left the boat and their father and followed him.</a:t>
            </a:r>
          </a:p>
          <a:p>
            <a:pPr>
              <a:lnSpc>
                <a:spcPct val="100000"/>
              </a:lnSpc>
              <a:spcBef>
                <a:spcPct val="0"/>
              </a:spcBef>
              <a:buFontTx/>
              <a:buNone/>
            </a:pPr>
            <a:r>
              <a:rPr lang="en-GB" altLang="en-US" sz="4400" b="1">
                <a:solidFill>
                  <a:srgbClr val="FF0000"/>
                </a:solidFill>
                <a:latin typeface="Times New Roman" pitchFamily="18" charset="0"/>
                <a:cs typeface="Times New Roman" pitchFamily="18" charset="0"/>
              </a:rPr>
              <a:t>Matthew 4:21-22 (NIV)</a:t>
            </a:r>
          </a:p>
        </p:txBody>
      </p:sp>
      <p:sp>
        <p:nvSpPr>
          <p:cNvPr id="6147" name="Rectangle 1"/>
          <p:cNvSpPr>
            <a:spLocks noChangeArrowheads="1"/>
          </p:cNvSpPr>
          <p:nvPr/>
        </p:nvSpPr>
        <p:spPr bwMode="auto">
          <a:xfrm>
            <a:off x="3397250" y="425450"/>
            <a:ext cx="48450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A Mother’s Prayer</a:t>
            </a:r>
            <a:endParaRPr lang="en-GB" altLang="en-US" sz="44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barn(inVertical)">
                                      <p:cBhvr>
                                        <p:cTn id="7"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8" name="Rectangle 3"/>
          <p:cNvSpPr>
            <a:spLocks noChangeArrowheads="1"/>
          </p:cNvSpPr>
          <p:nvPr/>
        </p:nvSpPr>
        <p:spPr bwMode="auto">
          <a:xfrm>
            <a:off x="434975" y="2405063"/>
            <a:ext cx="11104563" cy="38766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b="1" baseline="30000">
                <a:latin typeface="Times New Roman" pitchFamily="18" charset="0"/>
                <a:cs typeface="Times New Roman" pitchFamily="18" charset="0"/>
              </a:rPr>
              <a:t>55 </a:t>
            </a:r>
            <a:r>
              <a:rPr lang="en-GB" altLang="en-US" sz="4400">
                <a:latin typeface="Times New Roman" pitchFamily="18" charset="0"/>
                <a:cs typeface="Times New Roman" pitchFamily="18" charset="0"/>
              </a:rPr>
              <a:t>Many women were there, watching from a distance. They had followed Jesus from Galilee to care for his needs. </a:t>
            </a:r>
            <a:r>
              <a:rPr lang="en-GB" altLang="en-US" sz="4400" b="1" baseline="30000">
                <a:latin typeface="Times New Roman" pitchFamily="18" charset="0"/>
                <a:cs typeface="Times New Roman" pitchFamily="18" charset="0"/>
              </a:rPr>
              <a:t>56 </a:t>
            </a:r>
            <a:r>
              <a:rPr lang="en-GB" altLang="en-US" sz="4400">
                <a:latin typeface="Times New Roman" pitchFamily="18" charset="0"/>
                <a:cs typeface="Times New Roman" pitchFamily="18" charset="0"/>
              </a:rPr>
              <a:t>Among them were Mary Magdalene, Mary the mother of James and Joseph, and the </a:t>
            </a:r>
            <a:r>
              <a:rPr lang="en-GB" altLang="en-US" sz="4400" b="1">
                <a:solidFill>
                  <a:srgbClr val="000099"/>
                </a:solidFill>
                <a:latin typeface="Times New Roman" pitchFamily="18" charset="0"/>
                <a:cs typeface="Times New Roman" pitchFamily="18" charset="0"/>
              </a:rPr>
              <a:t>mother of Zebedee’s sons</a:t>
            </a:r>
            <a:r>
              <a:rPr lang="en-GB" altLang="en-US" sz="4400">
                <a:latin typeface="Times New Roman" pitchFamily="18" charset="0"/>
                <a:cs typeface="Times New Roman" pitchFamily="18" charset="0"/>
              </a:rPr>
              <a:t>.</a:t>
            </a:r>
          </a:p>
          <a:p>
            <a:pPr algn="just">
              <a:buFont typeface="Arial" charset="0"/>
              <a:buNone/>
            </a:pPr>
            <a:r>
              <a:rPr lang="en-GB" altLang="en-US" sz="4400" b="1">
                <a:solidFill>
                  <a:srgbClr val="FF0000"/>
                </a:solidFill>
                <a:latin typeface="Times New Roman" pitchFamily="18" charset="0"/>
                <a:cs typeface="Times New Roman" pitchFamily="18" charset="0"/>
              </a:rPr>
              <a:t>Matthew 27:55-56 (NIV)</a:t>
            </a:r>
          </a:p>
        </p:txBody>
      </p:sp>
      <p:sp>
        <p:nvSpPr>
          <p:cNvPr id="7171" name="Rectangle 1"/>
          <p:cNvSpPr>
            <a:spLocks noChangeArrowheads="1"/>
          </p:cNvSpPr>
          <p:nvPr/>
        </p:nvSpPr>
        <p:spPr bwMode="auto">
          <a:xfrm>
            <a:off x="3397250" y="425450"/>
            <a:ext cx="48450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A Mother’s Prayer</a:t>
            </a:r>
            <a:endParaRPr lang="en-GB" altLang="en-US" sz="4400">
              <a:solidFill>
                <a:schemeClr val="bg1"/>
              </a:solidFill>
              <a:latin typeface="Times New Roman" pitchFamily="18" charset="0"/>
              <a:cs typeface="Times New Roman" pitchFamily="18" charset="0"/>
            </a:endParaRPr>
          </a:p>
        </p:txBody>
      </p:sp>
      <p:sp>
        <p:nvSpPr>
          <p:cNvPr id="2" name="Rectangle 1"/>
          <p:cNvSpPr>
            <a:spLocks noChangeArrowheads="1"/>
          </p:cNvSpPr>
          <p:nvPr/>
        </p:nvSpPr>
        <p:spPr bwMode="auto">
          <a:xfrm>
            <a:off x="434975" y="1335088"/>
            <a:ext cx="115839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 Salome was a mother of great Faith and Devotion.</a:t>
            </a:r>
            <a:endParaRPr lang="en-GB" altLang="en-US" sz="40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148"/>
                                        </p:tgtEl>
                                        <p:attrNameLst>
                                          <p:attrName>style.visibility</p:attrName>
                                        </p:attrNameLst>
                                      </p:cBhvr>
                                      <p:to>
                                        <p:strVal val="visible"/>
                                      </p:to>
                                    </p:set>
                                    <p:animEffect transition="in" filter="barn(inVertical)">
                                      <p:cBhvr>
                                        <p:cTn id="12"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8" name="Rectangle 3"/>
          <p:cNvSpPr>
            <a:spLocks noChangeArrowheads="1"/>
          </p:cNvSpPr>
          <p:nvPr/>
        </p:nvSpPr>
        <p:spPr bwMode="auto">
          <a:xfrm>
            <a:off x="434975" y="2200275"/>
            <a:ext cx="11104563" cy="3489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800">
                <a:latin typeface="Times New Roman" pitchFamily="18" charset="0"/>
                <a:cs typeface="Times New Roman" pitchFamily="18" charset="0"/>
              </a:rPr>
              <a:t>When the Sabbath was over, Mary Magdalene, Mary the mother of James, and </a:t>
            </a:r>
            <a:r>
              <a:rPr lang="en-GB" altLang="en-US" sz="4800" b="1">
                <a:solidFill>
                  <a:srgbClr val="000099"/>
                </a:solidFill>
                <a:latin typeface="Times New Roman" pitchFamily="18" charset="0"/>
                <a:cs typeface="Times New Roman" pitchFamily="18" charset="0"/>
              </a:rPr>
              <a:t>Salome</a:t>
            </a:r>
            <a:r>
              <a:rPr lang="en-GB" altLang="en-US" sz="4800">
                <a:latin typeface="Times New Roman" pitchFamily="18" charset="0"/>
                <a:cs typeface="Times New Roman" pitchFamily="18" charset="0"/>
              </a:rPr>
              <a:t> bought spices so that they might go to anoint Jesus’ body. </a:t>
            </a:r>
          </a:p>
          <a:p>
            <a:pPr algn="just">
              <a:buFont typeface="Arial" charset="0"/>
              <a:buNone/>
            </a:pPr>
            <a:r>
              <a:rPr lang="en-GB" altLang="en-US" sz="4400" b="1">
                <a:solidFill>
                  <a:srgbClr val="FF0000"/>
                </a:solidFill>
                <a:latin typeface="Times New Roman" pitchFamily="18" charset="0"/>
                <a:cs typeface="Times New Roman" pitchFamily="18" charset="0"/>
              </a:rPr>
              <a:t>Mark 16:1 (NIV)</a:t>
            </a:r>
          </a:p>
        </p:txBody>
      </p:sp>
      <p:sp>
        <p:nvSpPr>
          <p:cNvPr id="2" name="Rectangle 1"/>
          <p:cNvSpPr>
            <a:spLocks noChangeArrowheads="1"/>
          </p:cNvSpPr>
          <p:nvPr/>
        </p:nvSpPr>
        <p:spPr bwMode="auto">
          <a:xfrm>
            <a:off x="434975" y="625475"/>
            <a:ext cx="115839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 Salome was a mother of great Faith and Devotion.</a:t>
            </a:r>
            <a:endParaRPr lang="en-GB" altLang="en-US" sz="40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148"/>
                                        </p:tgtEl>
                                        <p:attrNameLst>
                                          <p:attrName>style.visibility</p:attrName>
                                        </p:attrNameLst>
                                      </p:cBhvr>
                                      <p:to>
                                        <p:strVal val="visible"/>
                                      </p:to>
                                    </p:set>
                                    <p:animEffect transition="in" filter="barn(inVertical)">
                                      <p:cBhvr>
                                        <p:cTn id="12"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34963" y="234950"/>
            <a:ext cx="118570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b="1">
                <a:solidFill>
                  <a:srgbClr val="FFFF00"/>
                </a:solidFill>
                <a:latin typeface="Times New Roman" pitchFamily="18" charset="0"/>
                <a:cs typeface="Times New Roman" pitchFamily="18" charset="0"/>
              </a:rPr>
              <a:t>II. Salome was a woman of warm spiritual ambition.</a:t>
            </a:r>
            <a:endParaRPr lang="en-GB" altLang="en-US" sz="40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601663" y="1457325"/>
            <a:ext cx="10898187" cy="280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“Then the mother of Zebedee’s sons came to Jesus with her sons and, kneeling down, asked a favour of him”.</a:t>
            </a:r>
          </a:p>
          <a:p>
            <a:pPr algn="just">
              <a:lnSpc>
                <a:spcPct val="100000"/>
              </a:lnSpc>
              <a:spcBef>
                <a:spcPct val="0"/>
              </a:spcBef>
              <a:buFontTx/>
              <a:buNone/>
            </a:pPr>
            <a:r>
              <a:rPr lang="en-GB" altLang="en-US" sz="4400" b="1">
                <a:solidFill>
                  <a:srgbClr val="000099"/>
                </a:solidFill>
                <a:latin typeface="Times New Roman" pitchFamily="18" charset="0"/>
                <a:cs typeface="Times New Roman" pitchFamily="18" charset="0"/>
              </a:rPr>
              <a:t>Matthew 20:20 (NIV)</a:t>
            </a:r>
          </a:p>
        </p:txBody>
      </p:sp>
      <p:sp>
        <p:nvSpPr>
          <p:cNvPr id="6" name="Rectangle 5"/>
          <p:cNvSpPr>
            <a:spLocks noChangeArrowheads="1"/>
          </p:cNvSpPr>
          <p:nvPr/>
        </p:nvSpPr>
        <p:spPr bwMode="auto">
          <a:xfrm>
            <a:off x="601663" y="4586288"/>
            <a:ext cx="1102042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solidFill>
                  <a:schemeClr val="bg1"/>
                </a:solidFill>
                <a:latin typeface="Times New Roman" pitchFamily="18" charset="0"/>
                <a:cs typeface="Times New Roman" pitchFamily="18" charset="0"/>
              </a:rPr>
              <a:t>She said, </a:t>
            </a:r>
            <a:r>
              <a:rPr lang="en-GB" altLang="en-US" sz="4000" b="1">
                <a:solidFill>
                  <a:schemeClr val="bg1"/>
                </a:solidFill>
                <a:latin typeface="Times New Roman" pitchFamily="18" charset="0"/>
                <a:cs typeface="Times New Roman" pitchFamily="18" charset="0"/>
              </a:rPr>
              <a:t>“Grant that one of these two sons of mine may sit at your right and the other at your left in your kingdom.”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5" grpId="0" animBg="1"/>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3"/>
          <p:cNvSpPr>
            <a:spLocks noChangeArrowheads="1"/>
          </p:cNvSpPr>
          <p:nvPr/>
        </p:nvSpPr>
        <p:spPr bwMode="auto">
          <a:xfrm>
            <a:off x="479425" y="2125663"/>
            <a:ext cx="11104563" cy="2630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“Jesus answered, “You do not know what you are asking. </a:t>
            </a:r>
            <a:r>
              <a:rPr lang="en-GB" altLang="en-US" sz="4400" b="1">
                <a:solidFill>
                  <a:srgbClr val="000099"/>
                </a:solidFill>
                <a:latin typeface="Times New Roman" pitchFamily="18" charset="0"/>
                <a:cs typeface="Times New Roman" pitchFamily="18" charset="0"/>
              </a:rPr>
              <a:t>Are you able </a:t>
            </a:r>
            <a:r>
              <a:rPr lang="en-GB" altLang="en-US" sz="4400">
                <a:latin typeface="Times New Roman" pitchFamily="18" charset="0"/>
                <a:cs typeface="Times New Roman" pitchFamily="18" charset="0"/>
              </a:rPr>
              <a:t>to drink the cup that I am to drink?”  </a:t>
            </a:r>
          </a:p>
          <a:p>
            <a:pPr algn="just">
              <a:buFont typeface="Arial" charset="0"/>
              <a:buNone/>
            </a:pPr>
            <a:r>
              <a:rPr lang="en-GB" altLang="en-US" sz="4200" b="1">
                <a:solidFill>
                  <a:srgbClr val="FF0000"/>
                </a:solidFill>
                <a:latin typeface="Times New Roman" pitchFamily="18" charset="0"/>
                <a:cs typeface="Times New Roman" pitchFamily="18" charset="0"/>
              </a:rPr>
              <a:t>Matthew 20:22 (NIV)</a:t>
            </a:r>
          </a:p>
        </p:txBody>
      </p:sp>
      <p:sp>
        <p:nvSpPr>
          <p:cNvPr id="2" name="Rectangle 1"/>
          <p:cNvSpPr>
            <a:spLocks noChangeArrowheads="1"/>
          </p:cNvSpPr>
          <p:nvPr/>
        </p:nvSpPr>
        <p:spPr bwMode="auto">
          <a:xfrm>
            <a:off x="479425" y="561975"/>
            <a:ext cx="11517313"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i="1">
                <a:solidFill>
                  <a:schemeClr val="bg1"/>
                </a:solidFill>
                <a:latin typeface="Times New Roman" pitchFamily="18" charset="0"/>
                <a:cs typeface="Times New Roman" pitchFamily="18" charset="0"/>
              </a:rPr>
              <a:t>Salome listened and accepted correction from Jesus.  </a:t>
            </a:r>
            <a:endParaRPr lang="en-GB" altLang="en-US" sz="4000" b="1">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2522</TotalTime>
  <Words>371</Words>
  <Application>Microsoft Office PowerPoint</Application>
  <PresentationFormat>Custom</PresentationFormat>
  <Paragraphs>50</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215</cp:revision>
  <dcterms:created xsi:type="dcterms:W3CDTF">2014-04-17T11:47:44Z</dcterms:created>
  <dcterms:modified xsi:type="dcterms:W3CDTF">2019-04-02T13:15:45Z</dcterms:modified>
</cp:coreProperties>
</file>