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304" r:id="rId3"/>
    <p:sldId id="318" r:id="rId4"/>
    <p:sldId id="315" r:id="rId5"/>
    <p:sldId id="269" r:id="rId6"/>
    <p:sldId id="305" r:id="rId7"/>
    <p:sldId id="320" r:id="rId8"/>
    <p:sldId id="321" r:id="rId9"/>
    <p:sldId id="322" r:id="rId10"/>
    <p:sldId id="306" r:id="rId11"/>
    <p:sldId id="319" r:id="rId12"/>
    <p:sldId id="309" r:id="rId13"/>
    <p:sldId id="297" r:id="rId14"/>
    <p:sldId id="286" r:id="rId15"/>
    <p:sldId id="323" r:id="rId16"/>
    <p:sldId id="271" r:id="rId17"/>
    <p:sldId id="307" r:id="rId18"/>
    <p:sldId id="316" r:id="rId19"/>
    <p:sldId id="308" r:id="rId2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-120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D4FC44-7132-459D-ABA8-516393D3BFAB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3EB03-A3DC-4913-8A7F-D489F054A3A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346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D40A53-6D7C-47A9-8BE9-7D870CC26E8B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372FC-E625-4DCB-B756-20140806D8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155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99B1F7-4EFE-43C1-9458-10FFC36120FD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2D798-4C97-47E1-8F5E-3BB09BCC79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403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EB0496-DE71-4AB9-906A-F7B3FA0FD3F8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80550-C1B1-4D8D-88CD-53F0E2C144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780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3B22F3-EA7D-4755-9623-DC0DF21D1C25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19732E-060A-4C31-B564-9EACF637BC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576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F79488-36DD-47B6-8AD7-0D5C95F4B03E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8217B-020C-48A3-AEBA-2903EB4FEA1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8733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083057-8041-4FC2-A8F2-695CAA08A2CD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0227F-ECFD-4604-8C60-5891E9447C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182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91AC5B-9B4D-47D6-A323-BF92A57FED20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5840B-6E23-4A28-9047-BA44FDF566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6888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CB2C64-3B82-48A4-A3CD-2EF5542D4FA8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72E40-F12F-4C41-98BB-5D79E6E459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390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8B9AB7-B097-42B4-94CE-8AAC10ACD8E2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EE9A6-ACCA-4AFD-BD9C-E97C6BA51B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940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1EF7A3-2F52-4167-BDEC-46934397C220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DF733-D9D8-4C9F-931B-9E40F17C1D3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666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FE072F5A-74B4-4B59-A533-AD9A429778F4}" type="datetimeFigureOut">
              <a:rPr lang="en-GB" altLang="en-US"/>
              <a:pPr/>
              <a:t>28/03/2019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7510ECD5-4C94-4FFB-B75B-6385EE42AAD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4471988" y="2306638"/>
            <a:ext cx="3333750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Luke 13:31-35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2782888" y="646113"/>
            <a:ext cx="71516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Jesus’ Sorrow for Jerusalem 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5450" y="260350"/>
            <a:ext cx="86645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a) Jesus’ Message to the Pharisees.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73100" y="1679575"/>
            <a:ext cx="11056938" cy="2554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“Yet today, tomorrow, and the next day I must be on my way, because it is impossible for a prophet to be killed outside of Jerusalem.”</a:t>
            </a:r>
          </a:p>
          <a:p>
            <a:pPr algn="just"/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Luke 13:33 (NRSV)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98525" y="5105400"/>
            <a:ext cx="10658475" cy="768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4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“…and on the third day I finish my work.”</a:t>
            </a:r>
            <a:r>
              <a:rPr lang="en-GB" altLang="en-US" sz="44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633788" y="260350"/>
            <a:ext cx="45227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Arial Black" pitchFamily="34" charset="0"/>
              </a:rPr>
              <a:t>Propitiation. </a:t>
            </a:r>
            <a:endParaRPr lang="en-GB" altLang="en-US" sz="480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88925" y="1098550"/>
            <a:ext cx="117348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“A sacrifice that bears God’s wrath and turns it to favour”</a:t>
            </a:r>
            <a:endParaRPr lang="en-GB" altLang="en-US" sz="36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6" name="Picture 8" descr="Image result for propitiation p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25" y="2163763"/>
            <a:ext cx="8520113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Image result for the Gospe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450" y="269875"/>
            <a:ext cx="4418013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54038" y="2967038"/>
            <a:ext cx="10936287" cy="3170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“For Christ did not send me to baptize, but </a:t>
            </a:r>
            <a:r>
              <a:rPr lang="en-GB" alt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 preach the gospel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—not with wisdom and eloquence, lest the cross of Christ be emptied of its power”.</a:t>
            </a:r>
          </a:p>
          <a:p>
            <a:pPr algn="just"/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Corinthians 1:17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213" y="266700"/>
            <a:ext cx="5153025" cy="385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11213" y="4724400"/>
            <a:ext cx="11164887" cy="14462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Romans 5:8, </a:t>
            </a:r>
          </a:p>
          <a:p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“While we were yet sinners, Christ died for us.”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92138" y="166688"/>
            <a:ext cx="788193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Jesus’ Message to Jerusalem.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66713" y="2878138"/>
            <a:ext cx="11285537" cy="26400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“O Jerusalem, Jerusalem, the city that kills the prophets and stones those who are sent to it! How often would I have gathered your children together as a hen gathers her brood under her wings, and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 were not willing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!”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Luke 13:34 (NRSV)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79463" y="1416050"/>
            <a:ext cx="55975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Jesus’ Compassion </a:t>
            </a:r>
            <a:endParaRPr lang="en-GB" altLang="en-US" sz="4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60363" y="1423988"/>
            <a:ext cx="11587162" cy="34782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Say to them, ‘As surely as I live, declares the Sovereign LORD, I take no pleasure in the death of the wicked, but rather that they turn from their ways and live. 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Turn! Turn from your evil ways!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 Why will you die, people of Israel?’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Ezekiel 33:11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4" name="Picture 6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225" y="303213"/>
            <a:ext cx="8521700" cy="637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3063" y="1614488"/>
            <a:ext cx="11550650" cy="34782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“See! Your house is left to you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desolate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; and assuredly, I say to you, you shall not see Me until </a:t>
            </a:r>
            <a:r>
              <a:rPr lang="en-GB" altLang="en-US" sz="4400" i="1">
                <a:latin typeface="Times New Roman" pitchFamily="18" charset="0"/>
                <a:cs typeface="Times New Roman" pitchFamily="18" charset="0"/>
              </a:rPr>
              <a:t>the time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 comes when you say, ‘Blessed is He who comes in the name of the LORD!’ ”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Luke 13:35 (NKJV)</a:t>
            </a:r>
            <a:endParaRPr lang="en-GB" altLang="en-US" sz="36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5000" y="333375"/>
            <a:ext cx="48974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b) Jesus’ prophecy. 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62088" y="5759450"/>
            <a:ext cx="9166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“See! Your house is left to you </a:t>
            </a: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desolate…”</a:t>
            </a:r>
            <a:endParaRPr lang="en-GB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Image result for jerusalem destroyed 70 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913" y="215900"/>
            <a:ext cx="5380037" cy="403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3063" y="4616450"/>
            <a:ext cx="11291887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What happened to Jerusalem will happen to any nation, any city, any church, or any individual who refuses to find shelter in Christ. </a:t>
            </a:r>
          </a:p>
        </p:txBody>
      </p:sp>
      <p:pic>
        <p:nvPicPr>
          <p:cNvPr id="15368" name="Picture 8" descr="Image result for jerusalem destroyed 70 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555625"/>
            <a:ext cx="5726113" cy="322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7" descr="Image result for seeking allah finding jesus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73063" y="544513"/>
            <a:ext cx="11550650" cy="280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“…I say to you, you shall not see Me until </a:t>
            </a:r>
            <a:r>
              <a:rPr lang="en-GB" altLang="en-US" sz="4400" i="1">
                <a:latin typeface="Times New Roman" pitchFamily="18" charset="0"/>
                <a:cs typeface="Times New Roman" pitchFamily="18" charset="0"/>
              </a:rPr>
              <a:t>the time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 comes when you say, ‘Blessed is He who comes in the name of the LORD!’ ”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Luke 13:35 (NKJV)</a:t>
            </a:r>
            <a:endParaRPr lang="en-GB" altLang="en-US" sz="36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28850" y="3894138"/>
            <a:ext cx="715168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Jesus’ Sorrow for Jerusalem 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5"/>
          <p:cNvSpPr>
            <a:spLocks noGrp="1"/>
          </p:cNvSpPr>
          <p:nvPr>
            <p:ph idx="1"/>
          </p:nvPr>
        </p:nvSpPr>
        <p:spPr>
          <a:xfrm>
            <a:off x="349250" y="1230313"/>
            <a:ext cx="11309350" cy="5314950"/>
          </a:xfrm>
          <a:solidFill>
            <a:schemeClr val="bg1"/>
          </a:solidFill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en-GB" altLang="en-US" sz="4200" b="1" baseline="30000" smtClean="0">
                <a:latin typeface="Times New Roman" pitchFamily="18" charset="0"/>
                <a:cs typeface="Times New Roman" pitchFamily="18" charset="0"/>
              </a:rPr>
              <a:t>31 </a:t>
            </a:r>
            <a:r>
              <a:rPr lang="en-GB" altLang="en-US" sz="4200" smtClean="0">
                <a:latin typeface="Times New Roman" pitchFamily="18" charset="0"/>
                <a:cs typeface="Times New Roman" pitchFamily="18" charset="0"/>
              </a:rPr>
              <a:t>At that very hour some Pharisees came and said to him, “Get away from here, for Herod wants to kill you.” </a:t>
            </a:r>
            <a:r>
              <a:rPr lang="en-GB" altLang="en-US" sz="4200" b="1" baseline="30000" smtClean="0">
                <a:latin typeface="Times New Roman" pitchFamily="18" charset="0"/>
                <a:cs typeface="Times New Roman" pitchFamily="18" charset="0"/>
              </a:rPr>
              <a:t>32 </a:t>
            </a:r>
            <a:r>
              <a:rPr lang="en-GB" altLang="en-US" sz="4200" smtClean="0">
                <a:latin typeface="Times New Roman" pitchFamily="18" charset="0"/>
                <a:cs typeface="Times New Roman" pitchFamily="18" charset="0"/>
              </a:rPr>
              <a:t>He said to them, “Go and tell that fox for me, ‘Listen, I am casting out demons and performing cures </a:t>
            </a:r>
            <a:r>
              <a:rPr lang="en-GB" altLang="en-US" sz="42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today and tomorrow, and on the third day I finish my work. </a:t>
            </a:r>
            <a:r>
              <a:rPr lang="en-GB" altLang="en-US" sz="4200" b="1" baseline="30000" smtClean="0">
                <a:latin typeface="Times New Roman" pitchFamily="18" charset="0"/>
                <a:cs typeface="Times New Roman" pitchFamily="18" charset="0"/>
              </a:rPr>
              <a:t>33 </a:t>
            </a:r>
            <a:r>
              <a:rPr lang="en-GB" altLang="en-US" sz="4200" smtClean="0">
                <a:latin typeface="Times New Roman" pitchFamily="18" charset="0"/>
                <a:cs typeface="Times New Roman" pitchFamily="18" charset="0"/>
              </a:rPr>
              <a:t>Yet today, tomorrow, and the next day I must be on my way, because it is impossible for a prophet to be killed outside of Jerusalem.’ </a:t>
            </a:r>
            <a:endParaRPr lang="en-GB" altLang="en-US" sz="420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3295650" y="220663"/>
            <a:ext cx="57007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Luke 13:31-35 (NRSV)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5"/>
          <p:cNvSpPr>
            <a:spLocks noGrp="1"/>
          </p:cNvSpPr>
          <p:nvPr>
            <p:ph idx="1"/>
          </p:nvPr>
        </p:nvSpPr>
        <p:spPr>
          <a:xfrm>
            <a:off x="349250" y="1230313"/>
            <a:ext cx="11309350" cy="5411787"/>
          </a:xfrm>
          <a:solidFill>
            <a:schemeClr val="bg1"/>
          </a:solidFill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en-GB" altLang="en-US" sz="4400" b="1" baseline="30000" smtClean="0">
                <a:latin typeface="Times New Roman" pitchFamily="18" charset="0"/>
                <a:cs typeface="Times New Roman" pitchFamily="18" charset="0"/>
              </a:rPr>
              <a:t>34 </a:t>
            </a:r>
            <a:r>
              <a:rPr lang="en-GB" altLang="en-US" sz="4400" smtClean="0">
                <a:latin typeface="Times New Roman" pitchFamily="18" charset="0"/>
                <a:cs typeface="Times New Roman" pitchFamily="18" charset="0"/>
              </a:rPr>
              <a:t>Jerusalem, Jerusalem, the city that kills the prophets and stones those who are sent to it! </a:t>
            </a:r>
            <a:r>
              <a:rPr lang="en-GB" altLang="en-US" sz="4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How often have I desired to gather your children together as a hen gathers her brood under her wings</a:t>
            </a:r>
            <a:r>
              <a:rPr lang="en-GB" altLang="en-US" sz="4400" smtClean="0">
                <a:latin typeface="Times New Roman" pitchFamily="18" charset="0"/>
                <a:cs typeface="Times New Roman" pitchFamily="18" charset="0"/>
              </a:rPr>
              <a:t>, and you were not willing! </a:t>
            </a:r>
            <a:r>
              <a:rPr lang="en-GB" altLang="en-US" sz="4400" b="1" baseline="30000" smtClean="0">
                <a:latin typeface="Times New Roman" pitchFamily="18" charset="0"/>
                <a:cs typeface="Times New Roman" pitchFamily="18" charset="0"/>
              </a:rPr>
              <a:t>35 </a:t>
            </a:r>
            <a:r>
              <a:rPr lang="en-GB" altLang="en-US" sz="4400" smtClean="0">
                <a:latin typeface="Times New Roman" pitchFamily="18" charset="0"/>
                <a:cs typeface="Times New Roman" pitchFamily="18" charset="0"/>
              </a:rPr>
              <a:t>See, your house is left to you. And I tell you, you will not see me until the time comes when you say, ‘Blessed is the one who comes in the name of the Lord.’”</a:t>
            </a:r>
            <a:endParaRPr lang="en-GB" altLang="en-US" sz="420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3295650" y="220663"/>
            <a:ext cx="57007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Luke 13:31-35 (NRSV)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14363" y="303213"/>
            <a:ext cx="4365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Let’s Pray…</a:t>
            </a:r>
            <a:endParaRPr lang="en-GB" altLang="en-US" sz="60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334963" y="2360613"/>
            <a:ext cx="11104562" cy="2597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400" b="1" baseline="30000">
                <a:latin typeface="Times New Roman" pitchFamily="18" charset="0"/>
                <a:cs typeface="Times New Roman" pitchFamily="18" charset="0"/>
              </a:rPr>
              <a:t>31 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At that very hour some Pharisees came and said to him, “Get away from here, for </a:t>
            </a:r>
            <a:r>
              <a:rPr lang="en-GB" altLang="en-US" sz="4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Herod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 wants to kill you.”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Luke 13:31 (NRSV)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54288" y="317500"/>
            <a:ext cx="71516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Jesus’ Sorrow for Jerusalem </a:t>
            </a:r>
            <a:endParaRPr lang="en-GB" altLang="en-US" sz="4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339850" y="1363663"/>
            <a:ext cx="98266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wanted to shut down His teaching.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31888" y="260350"/>
            <a:ext cx="7461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Jesus’ Message to His Enemies.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163888" y="1162050"/>
            <a:ext cx="4857750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Luke chapter 13:22-30</a:t>
            </a:r>
          </a:p>
        </p:txBody>
      </p:sp>
      <p:pic>
        <p:nvPicPr>
          <p:cNvPr id="7174" name="Picture 6" descr="Image result for Jesus narrow do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" y="2505075"/>
            <a:ext cx="441325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Image result for Faith and repenta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650" y="2206625"/>
            <a:ext cx="3698875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47725" y="5572125"/>
            <a:ext cx="10474325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“Strive to enter through the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narrow gate</a:t>
            </a: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, for many, I say to you, will seek to enter and will not be able”.</a:t>
            </a:r>
            <a:endParaRPr lang="en-GB" alt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nimBg="1" autoUpdateAnimBg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9425" y="266700"/>
            <a:ext cx="11104563" cy="1838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20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200" b="1" baseline="30000">
                <a:latin typeface="Times New Roman" pitchFamily="18" charset="0"/>
                <a:cs typeface="Times New Roman" pitchFamily="18" charset="0"/>
              </a:rPr>
              <a:t>31 </a:t>
            </a:r>
            <a:r>
              <a:rPr lang="en-GB" altLang="en-US" sz="4200">
                <a:latin typeface="Times New Roman" pitchFamily="18" charset="0"/>
                <a:cs typeface="Times New Roman" pitchFamily="18" charset="0"/>
              </a:rPr>
              <a:t>At that very hour some Pharisees came and said to him, “Get away from here, for </a:t>
            </a:r>
            <a:r>
              <a:rPr lang="en-GB" altLang="en-US" sz="42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Herod</a:t>
            </a:r>
            <a:r>
              <a:rPr lang="en-GB" altLang="en-US" sz="4200">
                <a:latin typeface="Times New Roman" pitchFamily="18" charset="0"/>
                <a:cs typeface="Times New Roman" pitchFamily="18" charset="0"/>
              </a:rPr>
              <a:t> wants to kill you.” </a:t>
            </a:r>
            <a:r>
              <a:rPr lang="en-GB" altLang="en-US" sz="4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Luke 13:31 (NRSV)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79425" y="2513013"/>
            <a:ext cx="88725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a) Jesus sent a Message to King Herod.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79425" y="3649663"/>
            <a:ext cx="11104563" cy="3128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200" b="1" baseline="3000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200">
                <a:latin typeface="Times New Roman" pitchFamily="18" charset="0"/>
                <a:cs typeface="Times New Roman" pitchFamily="18" charset="0"/>
              </a:rPr>
              <a:t>He said to them, “Go and tell that fox for me, ‘Listen, I am casting out demons and performing cures </a:t>
            </a:r>
            <a:r>
              <a:rPr lang="en-GB" altLang="en-US" sz="42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today and tomorrow, and on the third day I finish my work.</a:t>
            </a:r>
            <a:r>
              <a:rPr lang="en-GB" altLang="en-US" sz="4200" b="1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 algn="just">
              <a:buFont typeface="Arial" charset="0"/>
              <a:buNone/>
            </a:pPr>
            <a:r>
              <a:rPr lang="en-GB" altLang="en-US" sz="4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Luke 13:32 (NRSV)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61963" y="1352550"/>
            <a:ext cx="11104562" cy="49371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“To the Jew </a:t>
            </a:r>
            <a:r>
              <a:rPr lang="en-GB" altLang="en-US" sz="4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the Fox 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was a symbol of three things. </a:t>
            </a:r>
          </a:p>
          <a:p>
            <a:pPr algn="just">
              <a:buFont typeface="Arial" charset="0"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First it was regarded as the slyest of animals. Second, it was regarded as the most destructive (nuisance) of animals. </a:t>
            </a:r>
          </a:p>
          <a:p>
            <a:pPr algn="just">
              <a:buFont typeface="Arial" charset="0"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Third, it was the symbol of a worthless and insignificant man”</a:t>
            </a:r>
          </a:p>
          <a:p>
            <a:pPr algn="just">
              <a:buFont typeface="Arial" charset="0"/>
              <a:buNone/>
            </a:pPr>
            <a:r>
              <a:rPr lang="en-GB" altLang="en-US" sz="1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William Barclay, </a:t>
            </a:r>
            <a:r>
              <a:rPr lang="en-GB" altLang="en-US" sz="14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“The Daily Study Bible, The Gospel of Luke”, </a:t>
            </a:r>
            <a:r>
              <a:rPr lang="en-GB" altLang="en-US" sz="1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The Saint Andrew Press, Edinburgh, 1975, p186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476625" y="320675"/>
            <a:ext cx="50752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 and tell that fox… </a:t>
            </a:r>
            <a:endParaRPr lang="en-GB" altLang="en-US" sz="40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61963" y="404813"/>
            <a:ext cx="110680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“Behold, I cast out demons and perform cures…”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19163" y="1450975"/>
            <a:ext cx="98425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4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“…today and tomorrow, </a:t>
            </a:r>
          </a:p>
          <a:p>
            <a:pPr algn="ctr"/>
            <a:r>
              <a:rPr lang="en-GB" altLang="en-US" sz="4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and on the third day I finish my work”. </a:t>
            </a:r>
            <a:endParaRPr lang="en-GB" altLang="en-US" sz="4400"/>
          </a:p>
        </p:txBody>
      </p:sp>
      <p:pic>
        <p:nvPicPr>
          <p:cNvPr id="41986" name="Picture 2" descr="Image result for John 4: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263" y="3235325"/>
            <a:ext cx="4576762" cy="343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2473</TotalTime>
  <Words>470</Words>
  <Application>Microsoft Office PowerPoint</Application>
  <PresentationFormat>Custom</PresentationFormat>
  <Paragraphs>50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Arial</vt:lpstr>
      <vt:lpstr>Calibri Light</vt:lpstr>
      <vt:lpstr>Times New Roman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201</cp:revision>
  <dcterms:created xsi:type="dcterms:W3CDTF">2014-04-17T11:47:44Z</dcterms:created>
  <dcterms:modified xsi:type="dcterms:W3CDTF">2019-03-28T12:54:12Z</dcterms:modified>
</cp:coreProperties>
</file>