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318" r:id="rId3"/>
    <p:sldId id="315" r:id="rId4"/>
    <p:sldId id="269" r:id="rId5"/>
    <p:sldId id="305" r:id="rId6"/>
    <p:sldId id="306" r:id="rId7"/>
    <p:sldId id="319" r:id="rId8"/>
    <p:sldId id="322" r:id="rId9"/>
    <p:sldId id="309" r:id="rId10"/>
    <p:sldId id="297" r:id="rId11"/>
    <p:sldId id="286" r:id="rId12"/>
    <p:sldId id="271" r:id="rId13"/>
    <p:sldId id="272" r:id="rId14"/>
    <p:sldId id="323" r:id="rId15"/>
    <p:sldId id="324" r:id="rId16"/>
    <p:sldId id="325" r:id="rId17"/>
    <p:sldId id="320" r:id="rId18"/>
    <p:sldId id="316" r:id="rId19"/>
    <p:sldId id="308" r:id="rId20"/>
    <p:sldId id="307" r:id="rId21"/>
    <p:sldId id="317" r:id="rId22"/>
    <p:sldId id="321" r:id="rId2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6" d="100"/>
          <a:sy n="76" d="100"/>
        </p:scale>
        <p:origin x="-120" y="-7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A0C608A4-3465-43B1-8994-64E9D0D2AD72}" type="datetimeFigureOut">
              <a:rPr lang="en-GB" altLang="en-US"/>
              <a:pPr/>
              <a:t>05/03/2019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7EFC383-D292-46B8-AED8-918E09870B19}" type="slidenum">
              <a:rPr lang="en-GB" altLang="en-US"/>
              <a:pPr/>
              <a:t>‹#›</a:t>
            </a:fld>
            <a:endParaRPr lang="en-GB" altLang="en-US"/>
          </a:p>
        </p:txBody>
      </p:sp>
    </p:spTree>
    <p:extLst>
      <p:ext uri="{BB962C8B-B14F-4D97-AF65-F5344CB8AC3E}">
        <p14:creationId xmlns:p14="http://schemas.microsoft.com/office/powerpoint/2010/main" val="2690112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5B5046F-B2EC-4EBD-8E3D-FF149F7DAA56}" type="datetimeFigureOut">
              <a:rPr lang="en-GB" altLang="en-US"/>
              <a:pPr/>
              <a:t>05/03/2019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C114B3E-A51B-4A3F-B8A6-B025B4F978D4}" type="slidenum">
              <a:rPr lang="en-GB" altLang="en-US"/>
              <a:pPr/>
              <a:t>‹#›</a:t>
            </a:fld>
            <a:endParaRPr lang="en-GB" altLang="en-US"/>
          </a:p>
        </p:txBody>
      </p:sp>
    </p:spTree>
    <p:extLst>
      <p:ext uri="{BB962C8B-B14F-4D97-AF65-F5344CB8AC3E}">
        <p14:creationId xmlns:p14="http://schemas.microsoft.com/office/powerpoint/2010/main" val="792659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96F56EC5-0637-4BDA-AD0D-927F21962C9F}" type="datetimeFigureOut">
              <a:rPr lang="en-GB" altLang="en-US"/>
              <a:pPr/>
              <a:t>05/03/2019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AC8D019-3831-4B67-8C1C-73947C40C1A1}" type="slidenum">
              <a:rPr lang="en-GB" altLang="en-US"/>
              <a:pPr/>
              <a:t>‹#›</a:t>
            </a:fld>
            <a:endParaRPr lang="en-GB" altLang="en-US"/>
          </a:p>
        </p:txBody>
      </p:sp>
    </p:spTree>
    <p:extLst>
      <p:ext uri="{BB962C8B-B14F-4D97-AF65-F5344CB8AC3E}">
        <p14:creationId xmlns:p14="http://schemas.microsoft.com/office/powerpoint/2010/main" val="1060502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729AEBC5-BEC1-4274-A599-1F5F45217CB5}" type="datetimeFigureOut">
              <a:rPr lang="en-GB" altLang="en-US"/>
              <a:pPr/>
              <a:t>05/03/2019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B44D48A-C092-4D07-A145-E6E5129BE4B6}" type="slidenum">
              <a:rPr lang="en-GB" altLang="en-US"/>
              <a:pPr/>
              <a:t>‹#›</a:t>
            </a:fld>
            <a:endParaRPr lang="en-GB" altLang="en-US"/>
          </a:p>
        </p:txBody>
      </p:sp>
    </p:spTree>
    <p:extLst>
      <p:ext uri="{BB962C8B-B14F-4D97-AF65-F5344CB8AC3E}">
        <p14:creationId xmlns:p14="http://schemas.microsoft.com/office/powerpoint/2010/main" val="1355345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7A0945E-EB53-48A3-A234-0E6ED9D3C34B}" type="datetimeFigureOut">
              <a:rPr lang="en-GB" altLang="en-US"/>
              <a:pPr/>
              <a:t>05/03/2019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C86452C-B0BD-4957-A37C-DE85CDD88345}" type="slidenum">
              <a:rPr lang="en-GB" altLang="en-US"/>
              <a:pPr/>
              <a:t>‹#›</a:t>
            </a:fld>
            <a:endParaRPr lang="en-GB" altLang="en-US"/>
          </a:p>
        </p:txBody>
      </p:sp>
    </p:spTree>
    <p:extLst>
      <p:ext uri="{BB962C8B-B14F-4D97-AF65-F5344CB8AC3E}">
        <p14:creationId xmlns:p14="http://schemas.microsoft.com/office/powerpoint/2010/main" val="151283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F723D2F9-9FBD-498F-B341-F6C111B5227A}" type="datetimeFigureOut">
              <a:rPr lang="en-GB" altLang="en-US"/>
              <a:pPr/>
              <a:t>05/03/2019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AF919C3D-4BDC-41F1-AB93-216D70D3813A}" type="slidenum">
              <a:rPr lang="en-GB" altLang="en-US"/>
              <a:pPr/>
              <a:t>‹#›</a:t>
            </a:fld>
            <a:endParaRPr lang="en-GB" altLang="en-US"/>
          </a:p>
        </p:txBody>
      </p:sp>
    </p:spTree>
    <p:extLst>
      <p:ext uri="{BB962C8B-B14F-4D97-AF65-F5344CB8AC3E}">
        <p14:creationId xmlns:p14="http://schemas.microsoft.com/office/powerpoint/2010/main" val="1668426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6A4A4A70-B5F1-4885-930A-AE0C9542E12B}" type="datetimeFigureOut">
              <a:rPr lang="en-GB" altLang="en-US"/>
              <a:pPr/>
              <a:t>05/03/2019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3066FDF0-EB13-492C-93A4-BBA52F35BF1D}" type="slidenum">
              <a:rPr lang="en-GB" altLang="en-US"/>
              <a:pPr/>
              <a:t>‹#›</a:t>
            </a:fld>
            <a:endParaRPr lang="en-GB" altLang="en-US"/>
          </a:p>
        </p:txBody>
      </p:sp>
    </p:spTree>
    <p:extLst>
      <p:ext uri="{BB962C8B-B14F-4D97-AF65-F5344CB8AC3E}">
        <p14:creationId xmlns:p14="http://schemas.microsoft.com/office/powerpoint/2010/main" val="2739546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FB76B5FC-535B-4BCC-95B5-B7B0B8CAA0FD}" type="datetimeFigureOut">
              <a:rPr lang="en-GB" altLang="en-US"/>
              <a:pPr/>
              <a:t>05/03/2019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8322A514-7694-4C5A-BC8E-B39DC6B77841}" type="slidenum">
              <a:rPr lang="en-GB" altLang="en-US"/>
              <a:pPr/>
              <a:t>‹#›</a:t>
            </a:fld>
            <a:endParaRPr lang="en-GB" altLang="en-US"/>
          </a:p>
        </p:txBody>
      </p:sp>
    </p:spTree>
    <p:extLst>
      <p:ext uri="{BB962C8B-B14F-4D97-AF65-F5344CB8AC3E}">
        <p14:creationId xmlns:p14="http://schemas.microsoft.com/office/powerpoint/2010/main" val="2125192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1A596F9D-BBFF-432E-9818-F91B4F8669DC}" type="datetimeFigureOut">
              <a:rPr lang="en-GB" altLang="en-US"/>
              <a:pPr/>
              <a:t>05/03/2019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FE4A0303-D544-4D7B-BD46-8D6B0C078B6B}" type="slidenum">
              <a:rPr lang="en-GB" altLang="en-US"/>
              <a:pPr/>
              <a:t>‹#›</a:t>
            </a:fld>
            <a:endParaRPr lang="en-GB" altLang="en-US"/>
          </a:p>
        </p:txBody>
      </p:sp>
    </p:spTree>
    <p:extLst>
      <p:ext uri="{BB962C8B-B14F-4D97-AF65-F5344CB8AC3E}">
        <p14:creationId xmlns:p14="http://schemas.microsoft.com/office/powerpoint/2010/main" val="3626257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3EFD129-A40F-49C6-97BA-442CFB308759}" type="datetimeFigureOut">
              <a:rPr lang="en-GB" altLang="en-US"/>
              <a:pPr/>
              <a:t>05/03/2019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E85462E9-510A-4767-BA82-1EBDDF326B5A}" type="slidenum">
              <a:rPr lang="en-GB" altLang="en-US"/>
              <a:pPr/>
              <a:t>‹#›</a:t>
            </a:fld>
            <a:endParaRPr lang="en-GB" altLang="en-US"/>
          </a:p>
        </p:txBody>
      </p:sp>
    </p:spTree>
    <p:extLst>
      <p:ext uri="{BB962C8B-B14F-4D97-AF65-F5344CB8AC3E}">
        <p14:creationId xmlns:p14="http://schemas.microsoft.com/office/powerpoint/2010/main" val="3174478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89CD36F-9069-44E2-958B-ED3D0EC55D69}" type="datetimeFigureOut">
              <a:rPr lang="en-GB" altLang="en-US"/>
              <a:pPr/>
              <a:t>05/03/2019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261D1498-C7EF-4CCF-B7F2-5AA7B72B5B6D}" type="slidenum">
              <a:rPr lang="en-GB" altLang="en-US"/>
              <a:pPr/>
              <a:t>‹#›</a:t>
            </a:fld>
            <a:endParaRPr lang="en-GB" altLang="en-US"/>
          </a:p>
        </p:txBody>
      </p:sp>
    </p:spTree>
    <p:extLst>
      <p:ext uri="{BB962C8B-B14F-4D97-AF65-F5344CB8AC3E}">
        <p14:creationId xmlns:p14="http://schemas.microsoft.com/office/powerpoint/2010/main" val="2359809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88392AFF-734F-4838-9C2D-DEB4E475B9F9}" type="datetimeFigureOut">
              <a:rPr lang="en-GB" altLang="en-US"/>
              <a:pPr/>
              <a:t>05/03/2019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C05ED73D-4310-4C2E-9197-376A61222CF5}"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728913" y="501650"/>
            <a:ext cx="64357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solidFill>
                  <a:srgbClr val="FFFF00"/>
                </a:solidFill>
                <a:latin typeface="Times New Roman" pitchFamily="18" charset="0"/>
                <a:cs typeface="Times New Roman" pitchFamily="18" charset="0"/>
              </a:rPr>
              <a:t>The Mountain Top of Glory</a:t>
            </a:r>
            <a:endParaRPr lang="en-GB" altLang="en-US" sz="4000">
              <a:solidFill>
                <a:srgbClr val="FFFF00"/>
              </a:solidFill>
              <a:latin typeface="Times New Roman" pitchFamily="18" charset="0"/>
              <a:cs typeface="Times New Roman" pitchFamily="18" charset="0"/>
            </a:endParaRPr>
          </a:p>
        </p:txBody>
      </p:sp>
      <p:sp>
        <p:nvSpPr>
          <p:cNvPr id="2052" name="Rectangle 3"/>
          <p:cNvSpPr>
            <a:spLocks noChangeArrowheads="1"/>
          </p:cNvSpPr>
          <p:nvPr/>
        </p:nvSpPr>
        <p:spPr bwMode="auto">
          <a:xfrm>
            <a:off x="360363" y="1428750"/>
            <a:ext cx="11587162" cy="2047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“And the </a:t>
            </a:r>
            <a:r>
              <a:rPr lang="en-GB" altLang="en-US" sz="4400" b="1">
                <a:solidFill>
                  <a:srgbClr val="FF0000"/>
                </a:solidFill>
                <a:latin typeface="Times New Roman" pitchFamily="18" charset="0"/>
                <a:cs typeface="Times New Roman" pitchFamily="18" charset="0"/>
              </a:rPr>
              <a:t>glory of the LORD</a:t>
            </a:r>
            <a:r>
              <a:rPr lang="en-GB" altLang="en-US" sz="4400">
                <a:latin typeface="Times New Roman" pitchFamily="18" charset="0"/>
                <a:cs typeface="Times New Roman" pitchFamily="18" charset="0"/>
              </a:rPr>
              <a:t> will be revealed, and all people will see it together….” </a:t>
            </a:r>
          </a:p>
          <a:p>
            <a:pPr>
              <a:buFont typeface="Arial" charset="0"/>
              <a:buNone/>
            </a:pPr>
            <a:r>
              <a:rPr lang="en-GB" altLang="en-US" sz="4400" b="1">
                <a:solidFill>
                  <a:srgbClr val="000099"/>
                </a:solidFill>
                <a:latin typeface="Times New Roman" pitchFamily="18" charset="0"/>
                <a:cs typeface="Times New Roman" pitchFamily="18" charset="0"/>
              </a:rPr>
              <a:t>Isaiah 40:5 (NIV)</a:t>
            </a:r>
          </a:p>
        </p:txBody>
      </p:sp>
      <p:sp>
        <p:nvSpPr>
          <p:cNvPr id="2" name="Rectangle 1"/>
          <p:cNvSpPr>
            <a:spLocks noChangeArrowheads="1"/>
          </p:cNvSpPr>
          <p:nvPr/>
        </p:nvSpPr>
        <p:spPr bwMode="auto">
          <a:xfrm>
            <a:off x="360363" y="3687763"/>
            <a:ext cx="11587162"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The Son is the radiance of God’s glory</a:t>
            </a:r>
            <a:r>
              <a:rPr lang="en-GB" altLang="en-US" sz="4000">
                <a:latin typeface="Times New Roman" pitchFamily="18" charset="0"/>
                <a:cs typeface="Times New Roman" pitchFamily="18" charset="0"/>
              </a:rPr>
              <a:t> and the exact representation of his being, sustaining all things by his powerful word…”.</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Hebrews 1:3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2"/>
                                        </p:tgtEl>
                                        <p:attrNameLst>
                                          <p:attrName>style.visibility</p:attrName>
                                        </p:attrNameLst>
                                      </p:cBhvr>
                                      <p:to>
                                        <p:strVal val="visible"/>
                                      </p:to>
                                    </p:set>
                                    <p:animEffect transition="in" filter="fade">
                                      <p:cBhvr>
                                        <p:cTn id="14" dur="1000"/>
                                        <p:tgtEl>
                                          <p:spTgt spid="2052"/>
                                        </p:tgtEl>
                                      </p:cBhvr>
                                    </p:animEffect>
                                    <p:anim calcmode="lin" valueType="num">
                                      <p:cBhvr>
                                        <p:cTn id="15" dur="1000" fill="hold"/>
                                        <p:tgtEl>
                                          <p:spTgt spid="2052"/>
                                        </p:tgtEl>
                                        <p:attrNameLst>
                                          <p:attrName>ppt_x</p:attrName>
                                        </p:attrNameLst>
                                      </p:cBhvr>
                                      <p:tavLst>
                                        <p:tav tm="0">
                                          <p:val>
                                            <p:strVal val="#ppt_x"/>
                                          </p:val>
                                        </p:tav>
                                        <p:tav tm="100000">
                                          <p:val>
                                            <p:strVal val="#ppt_x"/>
                                          </p:val>
                                        </p:tav>
                                      </p:tavLst>
                                    </p:anim>
                                    <p:anim calcmode="lin" valueType="num">
                                      <p:cBhvr>
                                        <p:cTn id="16" dur="1000" fill="hold"/>
                                        <p:tgtEl>
                                          <p:spTgt spid="2052"/>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052" grpId="0" animBg="1"/>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41338" y="506413"/>
            <a:ext cx="11045825" cy="3575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“In life we miss so much because our minds are asleep…There is prejudice. We may be so set in our ideas that our minds are shut… A new idea knocks at the door but we are like sleepers who will not awake”. </a:t>
            </a:r>
          </a:p>
          <a:p>
            <a:pPr>
              <a:buFont typeface="Arial" charset="0"/>
              <a:buNone/>
            </a:pPr>
            <a:r>
              <a:rPr lang="en-GB" altLang="en-US" sz="1400" b="1">
                <a:solidFill>
                  <a:srgbClr val="000099"/>
                </a:solidFill>
                <a:latin typeface="Times New Roman" pitchFamily="18" charset="0"/>
                <a:cs typeface="Times New Roman" pitchFamily="18" charset="0"/>
              </a:rPr>
              <a:t>William Barclay, </a:t>
            </a:r>
            <a:r>
              <a:rPr lang="en-GB" altLang="en-US" sz="1400" b="1" i="1">
                <a:solidFill>
                  <a:srgbClr val="000099"/>
                </a:solidFill>
                <a:latin typeface="Times New Roman" pitchFamily="18" charset="0"/>
                <a:cs typeface="Times New Roman" pitchFamily="18" charset="0"/>
              </a:rPr>
              <a:t>“The Daily Study Bible, The Gospel of Luke”, </a:t>
            </a:r>
            <a:r>
              <a:rPr lang="en-GB" altLang="en-US" sz="1400" b="1">
                <a:solidFill>
                  <a:srgbClr val="000099"/>
                </a:solidFill>
                <a:latin typeface="Times New Roman" pitchFamily="18" charset="0"/>
                <a:cs typeface="Times New Roman" pitchFamily="18" charset="0"/>
              </a:rPr>
              <a:t>The saint Andrew Press, 1975, p124</a:t>
            </a:r>
          </a:p>
        </p:txBody>
      </p:sp>
      <p:sp>
        <p:nvSpPr>
          <p:cNvPr id="2" name="Rectangle 1"/>
          <p:cNvSpPr>
            <a:spLocks noChangeArrowheads="1"/>
          </p:cNvSpPr>
          <p:nvPr/>
        </p:nvSpPr>
        <p:spPr bwMode="auto">
          <a:xfrm>
            <a:off x="1508125" y="4808538"/>
            <a:ext cx="91122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dirty="0" smtClean="0">
                <a:solidFill>
                  <a:schemeClr val="bg1"/>
                </a:solidFill>
                <a:latin typeface="Times New Roman" pitchFamily="18" charset="0"/>
                <a:cs typeface="Times New Roman" pitchFamily="18" charset="0"/>
              </a:rPr>
              <a:t>Luke </a:t>
            </a:r>
            <a:r>
              <a:rPr lang="en-GB" altLang="en-US" sz="4000" dirty="0">
                <a:solidFill>
                  <a:schemeClr val="bg1"/>
                </a:solidFill>
                <a:latin typeface="Times New Roman" pitchFamily="18" charset="0"/>
                <a:cs typeface="Times New Roman" pitchFamily="18" charset="0"/>
              </a:rPr>
              <a:t>basically says: </a:t>
            </a:r>
          </a:p>
          <a:p>
            <a:pPr>
              <a:lnSpc>
                <a:spcPct val="100000"/>
              </a:lnSpc>
              <a:spcBef>
                <a:spcPct val="0"/>
              </a:spcBef>
              <a:buFontTx/>
              <a:buNone/>
            </a:pPr>
            <a:r>
              <a:rPr lang="en-GB" altLang="en-US" sz="4000" b="1" dirty="0">
                <a:solidFill>
                  <a:schemeClr val="bg1"/>
                </a:solidFill>
                <a:latin typeface="Times New Roman" pitchFamily="18" charset="0"/>
                <a:cs typeface="Times New Roman" pitchFamily="18" charset="0"/>
              </a:rPr>
              <a:t>“Peter didn’t know what he was saying.”</a:t>
            </a:r>
            <a:endParaRPr lang="en-GB" altLang="en-US" sz="40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92138" y="369888"/>
            <a:ext cx="78263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IV. God the Father’s Revelation</a:t>
            </a:r>
            <a:endParaRPr lang="en-GB" altLang="en-US" sz="44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463550" y="1951038"/>
            <a:ext cx="11285538" cy="37242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34 </a:t>
            </a:r>
            <a:r>
              <a:rPr lang="en-GB" altLang="en-US" sz="4000">
                <a:latin typeface="Times New Roman" pitchFamily="18" charset="0"/>
                <a:cs typeface="Times New Roman" pitchFamily="18" charset="0"/>
              </a:rPr>
              <a:t>As he was saying these things, a cloud came and overshadowed them, and they were afraid as they entered the cloud. </a:t>
            </a:r>
            <a:r>
              <a:rPr lang="en-GB" altLang="en-US" sz="4000" b="1" baseline="30000">
                <a:latin typeface="Times New Roman" pitchFamily="18" charset="0"/>
                <a:cs typeface="Times New Roman" pitchFamily="18" charset="0"/>
              </a:rPr>
              <a:t>35 </a:t>
            </a:r>
            <a:r>
              <a:rPr lang="en-GB" altLang="en-US" sz="4000">
                <a:latin typeface="Times New Roman" pitchFamily="18" charset="0"/>
                <a:cs typeface="Times New Roman" pitchFamily="18" charset="0"/>
              </a:rPr>
              <a:t>And a voice came out of the cloud, saying, “This is my Son, my Chosen One;</a:t>
            </a:r>
            <a:r>
              <a:rPr lang="en-GB" altLang="en-US" sz="4000" baseline="30000">
                <a:latin typeface="Times New Roman" pitchFamily="18" charset="0"/>
                <a:cs typeface="Times New Roman" pitchFamily="18" charset="0"/>
              </a:rPr>
              <a:t> </a:t>
            </a:r>
            <a:r>
              <a:rPr lang="en-GB" altLang="en-US" sz="4000">
                <a:latin typeface="Times New Roman" pitchFamily="18" charset="0"/>
                <a:cs typeface="Times New Roman" pitchFamily="18" charset="0"/>
              </a:rPr>
              <a:t>listen to him!”  </a:t>
            </a:r>
          </a:p>
          <a:p>
            <a:pPr algn="just">
              <a:lnSpc>
                <a:spcPct val="100000"/>
              </a:lnSpc>
              <a:spcBef>
                <a:spcPct val="0"/>
              </a:spcBef>
              <a:buFontTx/>
              <a:buNone/>
            </a:pPr>
            <a:r>
              <a:rPr lang="en-GB" altLang="en-US" sz="3600" b="1">
                <a:solidFill>
                  <a:srgbClr val="0000CC"/>
                </a:solidFill>
                <a:latin typeface="Times New Roman" pitchFamily="18" charset="0"/>
                <a:cs typeface="Times New Roman" pitchFamily="18" charset="0"/>
              </a:rPr>
              <a:t>Luke 9:34-35 (ESV)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76225" y="233363"/>
            <a:ext cx="11587163" cy="2738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1"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And when the voice had spoken, Jesus was found alone. And they kept silent and told no one in those days anything of what they had seen”. </a:t>
            </a:r>
          </a:p>
          <a:p>
            <a:pPr algn="just">
              <a:lnSpc>
                <a:spcPct val="100000"/>
              </a:lnSpc>
              <a:spcBef>
                <a:spcPct val="0"/>
              </a:spcBef>
              <a:buFontTx/>
              <a:buNone/>
            </a:pPr>
            <a:r>
              <a:rPr lang="en-GB" altLang="en-US" sz="4000" b="1">
                <a:solidFill>
                  <a:srgbClr val="000099"/>
                </a:solidFill>
                <a:latin typeface="Times New Roman" pitchFamily="18" charset="0"/>
                <a:cs typeface="Times New Roman" pitchFamily="18" charset="0"/>
              </a:rPr>
              <a:t>Luke 9:36</a:t>
            </a:r>
          </a:p>
        </p:txBody>
      </p:sp>
      <p:sp>
        <p:nvSpPr>
          <p:cNvPr id="2" name="Rectangle 1"/>
          <p:cNvSpPr>
            <a:spLocks noChangeArrowheads="1"/>
          </p:cNvSpPr>
          <p:nvPr/>
        </p:nvSpPr>
        <p:spPr bwMode="auto">
          <a:xfrm>
            <a:off x="315913" y="3195638"/>
            <a:ext cx="90201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chemeClr val="bg1"/>
                </a:solidFill>
                <a:latin typeface="Times New Roman" pitchFamily="18" charset="0"/>
                <a:cs typeface="Times New Roman" pitchFamily="18" charset="0"/>
              </a:rPr>
              <a:t>They saw Jesus glowing with the </a:t>
            </a:r>
            <a:r>
              <a:rPr lang="en-GB" altLang="en-US" sz="3600" b="1">
                <a:solidFill>
                  <a:schemeClr val="bg1"/>
                </a:solidFill>
                <a:latin typeface="Times New Roman" pitchFamily="18" charset="0"/>
                <a:cs typeface="Times New Roman" pitchFamily="18" charset="0"/>
              </a:rPr>
              <a:t>glory of God</a:t>
            </a:r>
            <a:r>
              <a:rPr lang="en-GB" altLang="en-US" sz="3600">
                <a:solidFill>
                  <a:schemeClr val="bg1"/>
                </a:solidFill>
                <a:latin typeface="Times New Roman" pitchFamily="18" charset="0"/>
                <a:cs typeface="Times New Roman" pitchFamily="18" charset="0"/>
              </a:rPr>
              <a:t>.</a:t>
            </a:r>
          </a:p>
        </p:txBody>
      </p:sp>
      <p:sp>
        <p:nvSpPr>
          <p:cNvPr id="3" name="Rectangle 2"/>
          <p:cNvSpPr>
            <a:spLocks noChangeArrowheads="1"/>
          </p:cNvSpPr>
          <p:nvPr/>
        </p:nvSpPr>
        <p:spPr bwMode="auto">
          <a:xfrm>
            <a:off x="468313" y="4062413"/>
            <a:ext cx="9302750"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They saw Moses and Elijah raised from the dead.</a:t>
            </a:r>
          </a:p>
        </p:txBody>
      </p:sp>
      <p:sp>
        <p:nvSpPr>
          <p:cNvPr id="5" name="Rectangle 4"/>
          <p:cNvSpPr>
            <a:spLocks noChangeArrowheads="1"/>
          </p:cNvSpPr>
          <p:nvPr/>
        </p:nvSpPr>
        <p:spPr bwMode="auto">
          <a:xfrm>
            <a:off x="468313" y="4953000"/>
            <a:ext cx="66817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chemeClr val="bg1"/>
                </a:solidFill>
                <a:latin typeface="Times New Roman" pitchFamily="18" charset="0"/>
                <a:cs typeface="Times New Roman" pitchFamily="18" charset="0"/>
              </a:rPr>
              <a:t>They saw the cloud of God’s glory.</a:t>
            </a:r>
          </a:p>
        </p:txBody>
      </p:sp>
      <p:sp>
        <p:nvSpPr>
          <p:cNvPr id="6" name="Rectangle 5"/>
          <p:cNvSpPr>
            <a:spLocks noChangeArrowheads="1"/>
          </p:cNvSpPr>
          <p:nvPr/>
        </p:nvSpPr>
        <p:spPr bwMode="auto">
          <a:xfrm>
            <a:off x="423863" y="5599113"/>
            <a:ext cx="11439525"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They had heard Moses and Elijah talking with Jesus about the crucifixion to come.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2" grpId="0"/>
      <p:bldP spid="3" grpId="0" animBg="1"/>
      <p:bldP spid="5"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19113" y="65088"/>
            <a:ext cx="11137900" cy="2530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And they had heard the voice of God the Father declare that Jesus was His beloved Son, the Chosen One whom they </a:t>
            </a:r>
            <a:r>
              <a:rPr lang="en-GB" altLang="en-US" sz="4400" b="1">
                <a:solidFill>
                  <a:srgbClr val="FF0000"/>
                </a:solidFill>
                <a:latin typeface="Times New Roman" pitchFamily="18" charset="0"/>
                <a:cs typeface="Times New Roman" pitchFamily="18" charset="0"/>
              </a:rPr>
              <a:t>must listen to and obey.</a:t>
            </a:r>
          </a:p>
        </p:txBody>
      </p:sp>
      <p:pic>
        <p:nvPicPr>
          <p:cNvPr id="13316" name="Picture 4" descr="Image result for mountain top experi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3063" y="2679700"/>
            <a:ext cx="5507037" cy="413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nodeType="clickEffect">
                                  <p:stCondLst>
                                    <p:cond delay="0"/>
                                  </p:stCondLst>
                                  <p:childTnLst>
                                    <p:set>
                                      <p:cBhvr>
                                        <p:cTn id="12" dur="1" fill="hold">
                                          <p:stCondLst>
                                            <p:cond delay="0"/>
                                          </p:stCondLst>
                                        </p:cTn>
                                        <p:tgtEl>
                                          <p:spTgt spid="13316"/>
                                        </p:tgtEl>
                                        <p:attrNameLst>
                                          <p:attrName>style.visibility</p:attrName>
                                        </p:attrNameLst>
                                      </p:cBhvr>
                                      <p:to>
                                        <p:strVal val="visible"/>
                                      </p:to>
                                    </p:set>
                                    <p:animEffect transition="in" filter="barn(inVertical)">
                                      <p:cBhvr>
                                        <p:cTn id="13"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1746" name="Picture 2" descr="Image result for Success mounta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900" y="355600"/>
            <a:ext cx="301307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338" y="355600"/>
            <a:ext cx="4017962"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6" descr="Rel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39175" y="355600"/>
            <a:ext cx="2911475" cy="304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420688" y="3725863"/>
            <a:ext cx="11129962"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200">
                <a:latin typeface="Times New Roman" pitchFamily="18" charset="0"/>
                <a:cs typeface="Times New Roman" pitchFamily="18" charset="0"/>
              </a:rPr>
              <a:t>“Remember your Creator in the days of your youth,</a:t>
            </a:r>
            <a:br>
              <a:rPr lang="en-GB" altLang="en-US" sz="3200">
                <a:latin typeface="Times New Roman" pitchFamily="18" charset="0"/>
                <a:cs typeface="Times New Roman" pitchFamily="18" charset="0"/>
              </a:rPr>
            </a:br>
            <a:r>
              <a:rPr lang="en-GB" altLang="en-US" sz="3200">
                <a:latin typeface="Times New Roman" pitchFamily="18" charset="0"/>
                <a:cs typeface="Times New Roman" pitchFamily="18" charset="0"/>
              </a:rPr>
              <a:t>before the days of trouble come and the years approach when you will say, “I find no pleasure in them”—</a:t>
            </a:r>
            <a:r>
              <a:rPr lang="en-GB" altLang="en-US" sz="3200" b="1" baseline="30000">
                <a:latin typeface="Times New Roman" pitchFamily="18" charset="0"/>
                <a:cs typeface="Times New Roman" pitchFamily="18" charset="0"/>
              </a:rPr>
              <a:t>8 </a:t>
            </a:r>
            <a:r>
              <a:rPr lang="en-GB" altLang="en-US" sz="3200">
                <a:latin typeface="Times New Roman" pitchFamily="18" charset="0"/>
                <a:cs typeface="Times New Roman" pitchFamily="18" charset="0"/>
              </a:rPr>
              <a:t>“Meaningless! Meaningless!” says the Teacher. “Everything is meaningless!”</a:t>
            </a:r>
          </a:p>
          <a:p>
            <a:pPr algn="just">
              <a:lnSpc>
                <a:spcPct val="100000"/>
              </a:lnSpc>
              <a:spcBef>
                <a:spcPct val="0"/>
              </a:spcBef>
              <a:buFontTx/>
              <a:buNone/>
            </a:pPr>
            <a:r>
              <a:rPr lang="en-GB" altLang="en-US" sz="3200" b="1">
                <a:solidFill>
                  <a:srgbClr val="000099"/>
                </a:solidFill>
                <a:latin typeface="Times New Roman" pitchFamily="18" charset="0"/>
                <a:cs typeface="Times New Roman" pitchFamily="18" charset="0"/>
              </a:rPr>
              <a:t>Ecclesiastes 12:1, 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nodeType="clickEffect">
                                  <p:stCondLst>
                                    <p:cond delay="0"/>
                                  </p:stCondLst>
                                  <p:childTnLst>
                                    <p:set>
                                      <p:cBhvr>
                                        <p:cTn id="10" dur="1" fill="hold">
                                          <p:stCondLst>
                                            <p:cond delay="0"/>
                                          </p:stCondLst>
                                        </p:cTn>
                                        <p:tgtEl>
                                          <p:spTgt spid="31748"/>
                                        </p:tgtEl>
                                        <p:attrNameLst>
                                          <p:attrName>style.visibility</p:attrName>
                                        </p:attrNameLst>
                                      </p:cBhvr>
                                      <p:to>
                                        <p:strVal val="visible"/>
                                      </p:to>
                                    </p:set>
                                    <p:animEffect transition="in" filter="barn(inVertical)">
                                      <p:cBhvr>
                                        <p:cTn id="11" dur="500"/>
                                        <p:tgtEl>
                                          <p:spTgt spid="3174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6" presetClass="entr" presetSubtype="16" fill="hold" nodeType="clickEffect">
                                  <p:stCondLst>
                                    <p:cond delay="0"/>
                                  </p:stCondLst>
                                  <p:childTnLst>
                                    <p:set>
                                      <p:cBhvr>
                                        <p:cTn id="15" dur="1" fill="hold">
                                          <p:stCondLst>
                                            <p:cond delay="0"/>
                                          </p:stCondLst>
                                        </p:cTn>
                                        <p:tgtEl>
                                          <p:spTgt spid="31750"/>
                                        </p:tgtEl>
                                        <p:attrNameLst>
                                          <p:attrName>style.visibility</p:attrName>
                                        </p:attrNameLst>
                                      </p:cBhvr>
                                      <p:to>
                                        <p:strVal val="visible"/>
                                      </p:to>
                                    </p:set>
                                    <p:animEffect transition="in" filter="circle(in)">
                                      <p:cBhvr>
                                        <p:cTn id="16" dur="2000"/>
                                        <p:tgtEl>
                                          <p:spTgt spid="3175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830263" y="320675"/>
            <a:ext cx="10720387" cy="3046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200" b="1" baseline="30000">
                <a:latin typeface="Times New Roman" pitchFamily="18" charset="0"/>
                <a:cs typeface="Times New Roman" pitchFamily="18" charset="0"/>
              </a:rPr>
              <a:t>13 </a:t>
            </a:r>
            <a:r>
              <a:rPr lang="en-GB" altLang="en-US" sz="3200">
                <a:latin typeface="Times New Roman" pitchFamily="18" charset="0"/>
                <a:cs typeface="Times New Roman" pitchFamily="18" charset="0"/>
              </a:rPr>
              <a:t>Now all has been heard; here is the conclusion of the matter:</a:t>
            </a:r>
            <a:br>
              <a:rPr lang="en-GB" altLang="en-US" sz="3200">
                <a:latin typeface="Times New Roman" pitchFamily="18" charset="0"/>
                <a:cs typeface="Times New Roman" pitchFamily="18" charset="0"/>
              </a:rPr>
            </a:br>
            <a:r>
              <a:rPr lang="en-GB" altLang="en-US" sz="3200" b="1">
                <a:solidFill>
                  <a:srgbClr val="FF0000"/>
                </a:solidFill>
                <a:latin typeface="Times New Roman" pitchFamily="18" charset="0"/>
                <a:cs typeface="Times New Roman" pitchFamily="18" charset="0"/>
              </a:rPr>
              <a:t>Fear God and keep his commandments</a:t>
            </a:r>
            <a:r>
              <a:rPr lang="en-GB" altLang="en-US" sz="3200">
                <a:latin typeface="Times New Roman" pitchFamily="18" charset="0"/>
                <a:cs typeface="Times New Roman" pitchFamily="18" charset="0"/>
              </a:rPr>
              <a:t>, for this is the duty of all mankind. </a:t>
            </a:r>
          </a:p>
          <a:p>
            <a:pPr algn="just">
              <a:lnSpc>
                <a:spcPct val="100000"/>
              </a:lnSpc>
              <a:spcBef>
                <a:spcPct val="0"/>
              </a:spcBef>
              <a:buFontTx/>
              <a:buNone/>
            </a:pPr>
            <a:r>
              <a:rPr lang="en-GB" altLang="en-US" sz="3200" b="1" baseline="30000">
                <a:latin typeface="Times New Roman" pitchFamily="18" charset="0"/>
                <a:cs typeface="Times New Roman" pitchFamily="18" charset="0"/>
              </a:rPr>
              <a:t>14 </a:t>
            </a:r>
            <a:r>
              <a:rPr lang="en-GB" altLang="en-US" sz="3200">
                <a:latin typeface="Times New Roman" pitchFamily="18" charset="0"/>
                <a:cs typeface="Times New Roman" pitchFamily="18" charset="0"/>
              </a:rPr>
              <a:t>For God will bring every deed into judgment, including every hidden thing, whether it is good or evil.</a:t>
            </a:r>
          </a:p>
          <a:p>
            <a:pPr algn="just">
              <a:lnSpc>
                <a:spcPct val="100000"/>
              </a:lnSpc>
              <a:spcBef>
                <a:spcPct val="0"/>
              </a:spcBef>
              <a:buFontTx/>
              <a:buNone/>
            </a:pPr>
            <a:r>
              <a:rPr lang="en-GB" altLang="en-US" sz="3200" b="1">
                <a:solidFill>
                  <a:srgbClr val="000099"/>
                </a:solidFill>
                <a:latin typeface="Times New Roman" pitchFamily="18" charset="0"/>
                <a:cs typeface="Times New Roman" pitchFamily="18" charset="0"/>
              </a:rPr>
              <a:t>Ecclesiastes 12:13-14 (NIV)</a:t>
            </a:r>
          </a:p>
        </p:txBody>
      </p:sp>
      <p:sp>
        <p:nvSpPr>
          <p:cNvPr id="3" name="Rectangle 2"/>
          <p:cNvSpPr>
            <a:spLocks noChangeArrowheads="1"/>
          </p:cNvSpPr>
          <p:nvPr/>
        </p:nvSpPr>
        <p:spPr bwMode="auto">
          <a:xfrm>
            <a:off x="1431925" y="3844925"/>
            <a:ext cx="9131300" cy="2555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Look to Me, and be saved</a:t>
            </a:r>
            <a:r>
              <a:rPr lang="en-GB" altLang="en-US" sz="4000">
                <a:latin typeface="Times New Roman" pitchFamily="18" charset="0"/>
                <a:cs typeface="Times New Roman" pitchFamily="18" charset="0"/>
              </a:rPr>
              <a:t>,</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All you ends of the earth!</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For I </a:t>
            </a:r>
            <a:r>
              <a:rPr lang="en-GB" altLang="en-US" sz="4000" i="1">
                <a:latin typeface="Times New Roman" pitchFamily="18" charset="0"/>
                <a:cs typeface="Times New Roman" pitchFamily="18" charset="0"/>
              </a:rPr>
              <a:t>am</a:t>
            </a:r>
            <a:r>
              <a:rPr lang="en-GB" altLang="en-US" sz="4000">
                <a:latin typeface="Times New Roman" pitchFamily="18" charset="0"/>
                <a:cs typeface="Times New Roman" pitchFamily="18" charset="0"/>
              </a:rPr>
              <a:t> God, and </a:t>
            </a:r>
            <a:r>
              <a:rPr lang="en-GB" altLang="en-US" sz="4000" i="1">
                <a:latin typeface="Times New Roman" pitchFamily="18" charset="0"/>
                <a:cs typeface="Times New Roman" pitchFamily="18" charset="0"/>
              </a:rPr>
              <a:t>there is</a:t>
            </a:r>
            <a:r>
              <a:rPr lang="en-GB" altLang="en-US" sz="4000">
                <a:latin typeface="Times New Roman" pitchFamily="18" charset="0"/>
                <a:cs typeface="Times New Roman" pitchFamily="18" charset="0"/>
              </a:rPr>
              <a:t> no other.</a:t>
            </a:r>
          </a:p>
          <a:p>
            <a:pPr algn="ctr">
              <a:lnSpc>
                <a:spcPct val="100000"/>
              </a:lnSpc>
              <a:spcBef>
                <a:spcPct val="0"/>
              </a:spcBef>
              <a:buFontTx/>
              <a:buNone/>
            </a:pPr>
            <a:r>
              <a:rPr lang="en-GB" altLang="en-US" sz="4000" b="1">
                <a:solidFill>
                  <a:srgbClr val="000099"/>
                </a:solidFill>
                <a:latin typeface="Times New Roman" pitchFamily="18" charset="0"/>
                <a:cs typeface="Times New Roman" pitchFamily="18" charset="0"/>
              </a:rPr>
              <a:t>Isaiah 45:22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798513" y="522288"/>
            <a:ext cx="11010900" cy="4986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5400">
                <a:latin typeface="Times New Roman" pitchFamily="18" charset="0"/>
                <a:cs typeface="Times New Roman" pitchFamily="18" charset="0"/>
              </a:rPr>
              <a:t>And we all, who with unveiled faces contemplate the Lord’s glory, are being </a:t>
            </a:r>
            <a:r>
              <a:rPr lang="en-GB" altLang="en-US" sz="5400" b="1">
                <a:solidFill>
                  <a:srgbClr val="FF0000"/>
                </a:solidFill>
                <a:latin typeface="Times New Roman" pitchFamily="18" charset="0"/>
                <a:cs typeface="Times New Roman" pitchFamily="18" charset="0"/>
              </a:rPr>
              <a:t>transformed into His image </a:t>
            </a:r>
            <a:r>
              <a:rPr lang="en-GB" altLang="en-US" sz="5400">
                <a:latin typeface="Times New Roman" pitchFamily="18" charset="0"/>
                <a:cs typeface="Times New Roman" pitchFamily="18" charset="0"/>
              </a:rPr>
              <a:t>with ever-increasing glory, which comes from the Lord, who is the Spirit.</a:t>
            </a:r>
          </a:p>
          <a:p>
            <a:pPr>
              <a:lnSpc>
                <a:spcPct val="100000"/>
              </a:lnSpc>
              <a:spcBef>
                <a:spcPct val="0"/>
              </a:spcBef>
              <a:buFontTx/>
              <a:buNone/>
            </a:pPr>
            <a:r>
              <a:rPr lang="en-GB" altLang="en-US" sz="4800" b="1">
                <a:solidFill>
                  <a:srgbClr val="000099"/>
                </a:solidFill>
                <a:latin typeface="Times New Roman" pitchFamily="18" charset="0"/>
                <a:cs typeface="Times New Roman" pitchFamily="18" charset="0"/>
              </a:rPr>
              <a:t>2 Corinthians 3:18 (NIVUK)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88925" y="1349375"/>
            <a:ext cx="115506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We need to visit “the mountaintop” to have  communion with God that will transform us.</a:t>
            </a:r>
            <a:endParaRPr lang="en-GB" altLang="en-US" sz="40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616325" y="233363"/>
            <a:ext cx="47974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FF"/>
                </a:solidFill>
                <a:latin typeface="Times New Roman" pitchFamily="18" charset="0"/>
                <a:cs typeface="Times New Roman" pitchFamily="18" charset="0"/>
              </a:rPr>
              <a:t>To see God’s glory:</a:t>
            </a:r>
            <a:endParaRPr lang="en-GB" altLang="en-US" sz="4400">
              <a:latin typeface="Times New Roman" pitchFamily="18" charset="0"/>
              <a:cs typeface="Times New Roman" pitchFamily="18" charset="0"/>
            </a:endParaRPr>
          </a:p>
        </p:txBody>
      </p:sp>
      <p:pic>
        <p:nvPicPr>
          <p:cNvPr id="14342" name="Picture 6" descr="Image result for prayer mounta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2960688"/>
            <a:ext cx="5273675"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8" descr="Image result for listen only to Go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6275" y="2852738"/>
            <a:ext cx="3465513" cy="370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nodeType="clickEffect">
                                  <p:stCondLst>
                                    <p:cond delay="0"/>
                                  </p:stCondLst>
                                  <p:childTnLst>
                                    <p:set>
                                      <p:cBhvr>
                                        <p:cTn id="17" dur="1" fill="hold">
                                          <p:stCondLst>
                                            <p:cond delay="0"/>
                                          </p:stCondLst>
                                        </p:cTn>
                                        <p:tgtEl>
                                          <p:spTgt spid="14342"/>
                                        </p:tgtEl>
                                        <p:attrNameLst>
                                          <p:attrName>style.visibility</p:attrName>
                                        </p:attrNameLst>
                                      </p:cBhvr>
                                      <p:to>
                                        <p:strVal val="visible"/>
                                      </p:to>
                                    </p:set>
                                    <p:animEffect transition="in" filter="fade">
                                      <p:cBhvr>
                                        <p:cTn id="18" dur="1000"/>
                                        <p:tgtEl>
                                          <p:spTgt spid="14342"/>
                                        </p:tgtEl>
                                      </p:cBhvr>
                                    </p:animEffect>
                                    <p:anim calcmode="lin" valueType="num">
                                      <p:cBhvr>
                                        <p:cTn id="19" dur="1000" fill="hold"/>
                                        <p:tgtEl>
                                          <p:spTgt spid="14342"/>
                                        </p:tgtEl>
                                        <p:attrNameLst>
                                          <p:attrName>ppt_x</p:attrName>
                                        </p:attrNameLst>
                                      </p:cBhvr>
                                      <p:tavLst>
                                        <p:tav tm="0">
                                          <p:val>
                                            <p:strVal val="#ppt_x"/>
                                          </p:val>
                                        </p:tav>
                                        <p:tav tm="100000">
                                          <p:val>
                                            <p:strVal val="#ppt_x"/>
                                          </p:val>
                                        </p:tav>
                                      </p:tavLst>
                                    </p:anim>
                                    <p:anim calcmode="lin" valueType="num">
                                      <p:cBhvr>
                                        <p:cTn id="20" dur="1000" fill="hold"/>
                                        <p:tgtEl>
                                          <p:spTgt spid="14342"/>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nodeType="clickEffect">
                                  <p:stCondLst>
                                    <p:cond delay="0"/>
                                  </p:stCondLst>
                                  <p:childTnLst>
                                    <p:set>
                                      <p:cBhvr>
                                        <p:cTn id="24" dur="1" fill="hold">
                                          <p:stCondLst>
                                            <p:cond delay="0"/>
                                          </p:stCondLst>
                                        </p:cTn>
                                        <p:tgtEl>
                                          <p:spTgt spid="14344"/>
                                        </p:tgtEl>
                                        <p:attrNameLst>
                                          <p:attrName>style.visibility</p:attrName>
                                        </p:attrNameLst>
                                      </p:cBhvr>
                                      <p:to>
                                        <p:strVal val="visible"/>
                                      </p:to>
                                    </p:set>
                                    <p:animEffect transition="in" filter="wipe(down)">
                                      <p:cBhvr>
                                        <p:cTn id="25" dur="500"/>
                                        <p:tgtEl>
                                          <p:spTgt spid="14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07963" y="277813"/>
            <a:ext cx="6096000" cy="15700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200" b="1">
                <a:latin typeface="Times New Roman" pitchFamily="18" charset="0"/>
                <a:cs typeface="Times New Roman" pitchFamily="18" charset="0"/>
              </a:rPr>
              <a:t>Maize the Lord! Mexican woman says Jesus appeared to her on homemade corn tortilla</a:t>
            </a:r>
          </a:p>
        </p:txBody>
      </p:sp>
      <p:pic>
        <p:nvPicPr>
          <p:cNvPr id="15364" name="Picture 4" descr="A woman in the southern Mexican city ofÂ Tlalixtac de Cabrera, Oaxaca state, said that the burn marks on this tortilla were an appearance of Jesus Chri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113" y="2170113"/>
            <a:ext cx="6038850" cy="336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6767513" y="250825"/>
            <a:ext cx="4814887"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600" b="1">
                <a:latin typeface="Times New Roman" pitchFamily="18" charset="0"/>
                <a:cs typeface="Times New Roman" pitchFamily="18" charset="0"/>
              </a:rPr>
              <a:t>Spruce almighty! </a:t>
            </a:r>
          </a:p>
          <a:p>
            <a:pPr algn="ctr">
              <a:lnSpc>
                <a:spcPct val="100000"/>
              </a:lnSpc>
              <a:spcBef>
                <a:spcPct val="0"/>
              </a:spcBef>
              <a:buFontTx/>
              <a:buNone/>
            </a:pPr>
            <a:r>
              <a:rPr lang="en-GB" altLang="en-US" sz="3600" b="1">
                <a:latin typeface="Times New Roman" pitchFamily="18" charset="0"/>
                <a:cs typeface="Times New Roman" pitchFamily="18" charset="0"/>
              </a:rPr>
              <a:t>Is this the Virgin Mary </a:t>
            </a:r>
          </a:p>
          <a:p>
            <a:pPr algn="ctr">
              <a:lnSpc>
                <a:spcPct val="100000"/>
              </a:lnSpc>
              <a:spcBef>
                <a:spcPct val="0"/>
              </a:spcBef>
              <a:buFontTx/>
              <a:buNone/>
            </a:pPr>
            <a:r>
              <a:rPr lang="en-GB" altLang="en-US" sz="3600" b="1">
                <a:latin typeface="Times New Roman" pitchFamily="18" charset="0"/>
                <a:cs typeface="Times New Roman" pitchFamily="18" charset="0"/>
              </a:rPr>
              <a:t>on a tree trunk?</a:t>
            </a:r>
          </a:p>
        </p:txBody>
      </p:sp>
      <p:pic>
        <p:nvPicPr>
          <p:cNvPr id="15366" name="Picture 6" descr="Holy oak: Devout Catholics flocked to this tree in West New York, New Jersey to look upon what is said to be the likeness of Our Lady de Guadalupe, Mexico's version of the Virgin Ma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3675" y="2244725"/>
            <a:ext cx="5262563"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nodeType="clickEffect">
                                  <p:stCondLst>
                                    <p:cond delay="0"/>
                                  </p:stCondLst>
                                  <p:childTnLst>
                                    <p:set>
                                      <p:cBhvr>
                                        <p:cTn id="13" dur="1" fill="hold">
                                          <p:stCondLst>
                                            <p:cond delay="0"/>
                                          </p:stCondLst>
                                        </p:cTn>
                                        <p:tgtEl>
                                          <p:spTgt spid="15364"/>
                                        </p:tgtEl>
                                        <p:attrNameLst>
                                          <p:attrName>style.visibility</p:attrName>
                                        </p:attrNameLst>
                                      </p:cBhvr>
                                      <p:to>
                                        <p:strVal val="visible"/>
                                      </p:to>
                                    </p:set>
                                    <p:animEffect transition="in" filter="barn(inVertical)">
                                      <p:cBhvr>
                                        <p:cTn id="14" dur="500"/>
                                        <p:tgtEl>
                                          <p:spTgt spid="1536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15366"/>
                                        </p:tgtEl>
                                        <p:attrNameLst>
                                          <p:attrName>style.visibility</p:attrName>
                                        </p:attrNameLst>
                                      </p:cBhvr>
                                      <p:to>
                                        <p:strVal val="visible"/>
                                      </p:to>
                                    </p:set>
                                    <p:animEffect transition="in" filter="wipe(down)">
                                      <p:cBhvr>
                                        <p:cTn id="24" dur="5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482" name="AutoShape 7" descr="Image result for seeking allah finding jesus"/>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sp>
        <p:nvSpPr>
          <p:cNvPr id="7" name="Rectangle 6"/>
          <p:cNvSpPr>
            <a:spLocks noChangeArrowheads="1"/>
          </p:cNvSpPr>
          <p:nvPr/>
        </p:nvSpPr>
        <p:spPr bwMode="auto">
          <a:xfrm>
            <a:off x="3616325" y="233363"/>
            <a:ext cx="47974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FF"/>
                </a:solidFill>
                <a:latin typeface="Times New Roman" pitchFamily="18" charset="0"/>
                <a:cs typeface="Times New Roman" pitchFamily="18" charset="0"/>
              </a:rPr>
              <a:t>To see God’s glory:</a:t>
            </a:r>
            <a:endParaRPr lang="en-GB" altLang="en-US" sz="4400">
              <a:latin typeface="Times New Roman" pitchFamily="18" charset="0"/>
              <a:cs typeface="Times New Roman" pitchFamily="18" charset="0"/>
            </a:endParaRPr>
          </a:p>
        </p:txBody>
      </p:sp>
      <p:sp>
        <p:nvSpPr>
          <p:cNvPr id="20484" name="AutoShape 8" descr="Image result for Word of God"/>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sp>
        <p:nvSpPr>
          <p:cNvPr id="20485" name="AutoShape 10" descr="Image result for Word of God"/>
          <p:cNvSpPr>
            <a:spLocks noChangeAspect="1" noChangeArrowheads="1"/>
          </p:cNvSpPr>
          <p:nvPr/>
        </p:nvSpPr>
        <p:spPr bwMode="auto">
          <a:xfrm>
            <a:off x="449263"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16396" name="Picture 12" descr="Image result for Word of Go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3738" y="1238250"/>
            <a:ext cx="5180012" cy="267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296863" y="4110038"/>
            <a:ext cx="113855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The first lesson we learn from today’s story is: </a:t>
            </a:r>
          </a:p>
          <a:p>
            <a:pPr algn="just">
              <a:lnSpc>
                <a:spcPct val="100000"/>
              </a:lnSpc>
              <a:spcBef>
                <a:spcPct val="0"/>
              </a:spcBef>
              <a:buFontTx/>
              <a:buNone/>
            </a:pPr>
            <a:r>
              <a:rPr lang="en-GB" altLang="en-US" sz="4000">
                <a:latin typeface="Times New Roman" pitchFamily="18" charset="0"/>
                <a:cs typeface="Times New Roman" pitchFamily="18" charset="0"/>
              </a:rPr>
              <a:t>We need to visit “the mountaintop” </a:t>
            </a:r>
            <a:r>
              <a:rPr lang="en-GB" altLang="en-US" sz="4000" b="1">
                <a:latin typeface="Times New Roman" pitchFamily="18" charset="0"/>
                <a:cs typeface="Times New Roman" pitchFamily="18" charset="0"/>
              </a:rPr>
              <a:t>to have communion with God (Prayer and worship) that will change us.</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6396"/>
                                        </p:tgtEl>
                                        <p:attrNameLst>
                                          <p:attrName>style.visibility</p:attrName>
                                        </p:attrNameLst>
                                      </p:cBhvr>
                                      <p:to>
                                        <p:strVal val="visible"/>
                                      </p:to>
                                    </p:set>
                                    <p:animEffect transition="in" filter="wipe(down)">
                                      <p:cBhvr>
                                        <p:cTn id="12" dur="500"/>
                                        <p:tgtEl>
                                          <p:spTgt spid="163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963738" y="236538"/>
            <a:ext cx="8380412"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5400" b="1">
                <a:solidFill>
                  <a:srgbClr val="FFFF00"/>
                </a:solidFill>
                <a:latin typeface="Times New Roman" pitchFamily="18" charset="0"/>
                <a:cs typeface="Times New Roman" pitchFamily="18" charset="0"/>
              </a:rPr>
              <a:t>The Mountain Top of Glory</a:t>
            </a:r>
            <a:endParaRPr lang="en-GB" altLang="en-US" sz="5400">
              <a:solidFill>
                <a:srgbClr val="FFFF00"/>
              </a:solidFill>
              <a:latin typeface="Times New Roman" pitchFamily="18" charset="0"/>
              <a:cs typeface="Times New Roman" pitchFamily="18" charset="0"/>
            </a:endParaRPr>
          </a:p>
        </p:txBody>
      </p:sp>
      <p:sp>
        <p:nvSpPr>
          <p:cNvPr id="2052" name="Rectangle 3"/>
          <p:cNvSpPr>
            <a:spLocks noChangeArrowheads="1"/>
          </p:cNvSpPr>
          <p:nvPr/>
        </p:nvSpPr>
        <p:spPr bwMode="auto">
          <a:xfrm>
            <a:off x="360363" y="2390775"/>
            <a:ext cx="11587162" cy="265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As he was praying, the appearance of his face changed, and his clothes became as bright as a flash of lightning.”</a:t>
            </a:r>
          </a:p>
          <a:p>
            <a:pPr algn="just">
              <a:buFont typeface="Arial" charset="0"/>
              <a:buNone/>
            </a:pPr>
            <a:r>
              <a:rPr lang="en-GB" altLang="en-US" sz="4400" b="1">
                <a:solidFill>
                  <a:srgbClr val="000099"/>
                </a:solidFill>
                <a:latin typeface="Times New Roman" pitchFamily="18" charset="0"/>
                <a:cs typeface="Times New Roman" pitchFamily="18" charset="0"/>
              </a:rPr>
              <a:t>Luke 9:29 (NIV)</a:t>
            </a:r>
          </a:p>
        </p:txBody>
      </p:sp>
      <p:sp>
        <p:nvSpPr>
          <p:cNvPr id="4" name="Rectangle 3"/>
          <p:cNvSpPr>
            <a:spLocks noChangeArrowheads="1"/>
          </p:cNvSpPr>
          <p:nvPr/>
        </p:nvSpPr>
        <p:spPr bwMode="auto">
          <a:xfrm>
            <a:off x="3121025" y="1343025"/>
            <a:ext cx="491648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1">
                <a:solidFill>
                  <a:schemeClr val="bg1"/>
                </a:solidFill>
                <a:latin typeface="Times New Roman" pitchFamily="18" charset="0"/>
                <a:cs typeface="Times New Roman" pitchFamily="18" charset="0"/>
              </a:rPr>
              <a:t>Luke 9:28-39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52"/>
                                        </p:tgtEl>
                                        <p:attrNameLst>
                                          <p:attrName>style.visibility</p:attrName>
                                        </p:attrNameLst>
                                      </p:cBhvr>
                                      <p:to>
                                        <p:strVal val="visible"/>
                                      </p:to>
                                    </p:set>
                                    <p:animEffect transition="in" filter="fade">
                                      <p:cBhvr>
                                        <p:cTn id="19" dur="1000"/>
                                        <p:tgtEl>
                                          <p:spTgt spid="2052"/>
                                        </p:tgtEl>
                                      </p:cBhvr>
                                    </p:animEffect>
                                    <p:anim calcmode="lin" valueType="num">
                                      <p:cBhvr>
                                        <p:cTn id="20" dur="1000" fill="hold"/>
                                        <p:tgtEl>
                                          <p:spTgt spid="2052"/>
                                        </p:tgtEl>
                                        <p:attrNameLst>
                                          <p:attrName>ppt_x</p:attrName>
                                        </p:attrNameLst>
                                      </p:cBhvr>
                                      <p:tavLst>
                                        <p:tav tm="0">
                                          <p:val>
                                            <p:strVal val="#ppt_x"/>
                                          </p:val>
                                        </p:tav>
                                        <p:tav tm="100000">
                                          <p:val>
                                            <p:strVal val="#ppt_x"/>
                                          </p:val>
                                        </p:tav>
                                      </p:tavLst>
                                    </p:anim>
                                    <p:anim calcmode="lin" valueType="num">
                                      <p:cBhvr>
                                        <p:cTn id="21" dur="1000" fill="hold"/>
                                        <p:tgtEl>
                                          <p:spTgt spid="20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052" grpId="0" animBg="1"/>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88925" y="1349375"/>
            <a:ext cx="115506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II. We need to leave “the mountaintop” and serve.</a:t>
            </a:r>
            <a:endParaRPr lang="en-GB" altLang="en-US" sz="40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616325" y="233363"/>
            <a:ext cx="47974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FF"/>
                </a:solidFill>
                <a:latin typeface="Times New Roman" pitchFamily="18" charset="0"/>
                <a:cs typeface="Times New Roman" pitchFamily="18" charset="0"/>
              </a:rPr>
              <a:t>To see God’s glory:</a:t>
            </a:r>
            <a:endParaRPr lang="en-GB" altLang="en-US" sz="4400">
              <a:latin typeface="Times New Roman" pitchFamily="18" charset="0"/>
              <a:cs typeface="Times New Roman" pitchFamily="18" charset="0"/>
            </a:endParaRPr>
          </a:p>
        </p:txBody>
      </p:sp>
      <p:sp>
        <p:nvSpPr>
          <p:cNvPr id="7" name="Rectangle 6"/>
          <p:cNvSpPr>
            <a:spLocks noChangeArrowheads="1"/>
          </p:cNvSpPr>
          <p:nvPr/>
        </p:nvSpPr>
        <p:spPr bwMode="auto">
          <a:xfrm>
            <a:off x="1512888" y="2378075"/>
            <a:ext cx="90947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Our time with God in Prayer &amp; Worship</a:t>
            </a:r>
          </a:p>
          <a:p>
            <a:pPr algn="ctr">
              <a:lnSpc>
                <a:spcPct val="100000"/>
              </a:lnSpc>
              <a:spcBef>
                <a:spcPct val="0"/>
              </a:spcBef>
              <a:buFontTx/>
              <a:buNone/>
            </a:pPr>
            <a:r>
              <a:rPr lang="en-GB" altLang="en-US" sz="4000" b="1">
                <a:solidFill>
                  <a:schemeClr val="bg1"/>
                </a:solidFill>
                <a:latin typeface="Times New Roman" pitchFamily="18" charset="0"/>
                <a:cs typeface="Times New Roman" pitchFamily="18" charset="0"/>
              </a:rPr>
              <a:t>equips for the valley.</a:t>
            </a:r>
            <a:endParaRPr lang="en-GB" altLang="en-US" sz="4000">
              <a:solidFill>
                <a:schemeClr val="bg1"/>
              </a:solidFill>
              <a:latin typeface="Times New Roman" pitchFamily="18" charset="0"/>
              <a:cs typeface="Times New Roman" pitchFamily="18" charset="0"/>
            </a:endParaRPr>
          </a:p>
        </p:txBody>
      </p:sp>
      <p:sp>
        <p:nvSpPr>
          <p:cNvPr id="8" name="Rectangle 7"/>
          <p:cNvSpPr>
            <a:spLocks noChangeArrowheads="1"/>
          </p:cNvSpPr>
          <p:nvPr/>
        </p:nvSpPr>
        <p:spPr bwMode="auto">
          <a:xfrm>
            <a:off x="288925" y="4741863"/>
            <a:ext cx="11164888"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US" altLang="en-US" sz="4000">
                <a:latin typeface="Times New Roman" pitchFamily="18" charset="0"/>
                <a:cs typeface="Times New Roman" pitchFamily="18" charset="0"/>
              </a:rPr>
              <a:t>Jesus answered, “It is written: </a:t>
            </a:r>
          </a:p>
          <a:p>
            <a:pPr>
              <a:lnSpc>
                <a:spcPct val="100000"/>
              </a:lnSpc>
              <a:spcBef>
                <a:spcPct val="0"/>
              </a:spcBef>
              <a:buFontTx/>
              <a:buNone/>
            </a:pPr>
            <a:r>
              <a:rPr lang="en-US" altLang="en-US" sz="4000">
                <a:latin typeface="Times New Roman" pitchFamily="18" charset="0"/>
                <a:cs typeface="Times New Roman" pitchFamily="18" charset="0"/>
              </a:rPr>
              <a:t>“</a:t>
            </a:r>
            <a:r>
              <a:rPr lang="en-US" altLang="en-US" sz="4000" b="1">
                <a:solidFill>
                  <a:srgbClr val="FF0000"/>
                </a:solidFill>
                <a:latin typeface="Times New Roman" pitchFamily="18" charset="0"/>
                <a:cs typeface="Times New Roman" pitchFamily="18" charset="0"/>
              </a:rPr>
              <a:t>Worship</a:t>
            </a:r>
            <a:r>
              <a:rPr lang="en-US" altLang="en-US" sz="4000">
                <a:latin typeface="Times New Roman" pitchFamily="18" charset="0"/>
                <a:cs typeface="Times New Roman" pitchFamily="18" charset="0"/>
              </a:rPr>
              <a:t> the Lord your God and </a:t>
            </a:r>
            <a:r>
              <a:rPr lang="en-US" altLang="en-US" sz="4000" b="1">
                <a:solidFill>
                  <a:srgbClr val="FF0000"/>
                </a:solidFill>
                <a:latin typeface="Times New Roman" pitchFamily="18" charset="0"/>
                <a:cs typeface="Times New Roman" pitchFamily="18" charset="0"/>
              </a:rPr>
              <a:t>serve</a:t>
            </a:r>
            <a:r>
              <a:rPr lang="en-US" altLang="en-US" sz="4000">
                <a:latin typeface="Times New Roman" pitchFamily="18" charset="0"/>
                <a:cs typeface="Times New Roman" pitchFamily="18" charset="0"/>
              </a:rPr>
              <a:t> him only”. Luke 4:8 (NIV)</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335088" y="327025"/>
            <a:ext cx="9167812"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600">
                <a:latin typeface="Times New Roman" pitchFamily="18" charset="0"/>
                <a:cs typeface="Times New Roman" pitchFamily="18" charset="0"/>
              </a:rPr>
              <a:t>Lord, </a:t>
            </a:r>
            <a:r>
              <a:rPr lang="en-GB" altLang="en-US" sz="3600" b="1">
                <a:solidFill>
                  <a:srgbClr val="FF0000"/>
                </a:solidFill>
                <a:latin typeface="Times New Roman" pitchFamily="18" charset="0"/>
                <a:cs typeface="Times New Roman" pitchFamily="18" charset="0"/>
              </a:rPr>
              <a:t>the light of your love is shining</a:t>
            </a:r>
            <a:r>
              <a:rPr lang="en-GB" altLang="en-US" sz="3600">
                <a:latin typeface="Times New Roman" pitchFamily="18" charset="0"/>
                <a:cs typeface="Times New Roman" pitchFamily="18" charset="0"/>
              </a:rPr>
              <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In the midst of the darkness, shining</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Jesus, Light of the world, shine upon us.</a:t>
            </a:r>
          </a:p>
        </p:txBody>
      </p:sp>
      <p:sp>
        <p:nvSpPr>
          <p:cNvPr id="3" name="Rectangle 2"/>
          <p:cNvSpPr>
            <a:spLocks noChangeArrowheads="1"/>
          </p:cNvSpPr>
          <p:nvPr/>
        </p:nvSpPr>
        <p:spPr bwMode="auto">
          <a:xfrm>
            <a:off x="1095375" y="2413000"/>
            <a:ext cx="9925050" cy="3970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600">
                <a:latin typeface="Times New Roman" pitchFamily="18" charset="0"/>
                <a:cs typeface="Times New Roman" pitchFamily="18" charset="0"/>
              </a:rPr>
              <a:t>Shine, Jesus, shine</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Fill this land with </a:t>
            </a:r>
            <a:r>
              <a:rPr lang="en-GB" altLang="en-US" sz="3600" b="1">
                <a:solidFill>
                  <a:srgbClr val="FF0000"/>
                </a:solidFill>
                <a:latin typeface="Times New Roman" pitchFamily="18" charset="0"/>
                <a:cs typeface="Times New Roman" pitchFamily="18" charset="0"/>
              </a:rPr>
              <a:t>the Father's glory</a:t>
            </a:r>
            <a:br>
              <a:rPr lang="en-GB" altLang="en-US" sz="3600" b="1">
                <a:solidFill>
                  <a:srgbClr val="FF0000"/>
                </a:solidFill>
                <a:latin typeface="Times New Roman" pitchFamily="18" charset="0"/>
                <a:cs typeface="Times New Roman" pitchFamily="18" charset="0"/>
              </a:rPr>
            </a:br>
            <a:r>
              <a:rPr lang="en-GB" altLang="en-US" sz="3600">
                <a:latin typeface="Times New Roman" pitchFamily="18" charset="0"/>
                <a:cs typeface="Times New Roman" pitchFamily="18" charset="0"/>
              </a:rPr>
              <a:t>Blaze, Spirit, blaze</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Set our hearts on fire</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Flow, river, flow</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Flood the nations with grace and mercy</a:t>
            </a:r>
            <a:br>
              <a:rPr lang="en-GB" altLang="en-US" sz="3600">
                <a:latin typeface="Times New Roman" pitchFamily="18" charset="0"/>
                <a:cs typeface="Times New Roman" pitchFamily="18" charset="0"/>
              </a:rPr>
            </a:br>
            <a:r>
              <a:rPr lang="en-GB" altLang="en-US" sz="3600" b="1">
                <a:solidFill>
                  <a:srgbClr val="000099"/>
                </a:solidFill>
                <a:latin typeface="Times New Roman" pitchFamily="18" charset="0"/>
                <a:cs typeface="Times New Roman" pitchFamily="18" charset="0"/>
              </a:rPr>
              <a:t>Send forth your word Lord</a:t>
            </a:r>
            <a:r>
              <a:rPr lang="en-GB" altLang="en-US" sz="3600">
                <a:latin typeface="Times New Roman" pitchFamily="18" charset="0"/>
                <a:cs typeface="Times New Roman" pitchFamily="18" charset="0"/>
              </a:rPr>
              <a:t>, </a:t>
            </a:r>
            <a:r>
              <a:rPr lang="en-GB" altLang="en-US" sz="3600" b="1">
                <a:solidFill>
                  <a:srgbClr val="FF0000"/>
                </a:solidFill>
                <a:latin typeface="Times New Roman" pitchFamily="18" charset="0"/>
                <a:cs typeface="Times New Roman" pitchFamily="18" charset="0"/>
              </a:rPr>
              <a:t>and let there be light.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9" name="Picture 4" descr="Image result for mountain top experi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0188" y="80963"/>
            <a:ext cx="5507037" cy="413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985838" y="4892675"/>
            <a:ext cx="10167937"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Shine, Jesus, shine</a:t>
            </a:r>
            <a:br>
              <a:rPr lang="en-GB" altLang="en-US" sz="4400" b="1">
                <a:solidFill>
                  <a:schemeClr val="bg1"/>
                </a:solidFill>
                <a:latin typeface="Times New Roman" pitchFamily="18" charset="0"/>
                <a:cs typeface="Times New Roman" pitchFamily="18" charset="0"/>
              </a:rPr>
            </a:br>
            <a:r>
              <a:rPr lang="en-GB" altLang="en-US" sz="4400" b="1">
                <a:solidFill>
                  <a:schemeClr val="bg1"/>
                </a:solidFill>
                <a:latin typeface="Times New Roman" pitchFamily="18" charset="0"/>
                <a:cs typeface="Times New Roman" pitchFamily="18" charset="0"/>
              </a:rPr>
              <a:t>Fill this land with the Father's glory.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987425" y="458788"/>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601913" y="322263"/>
            <a:ext cx="68643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chemeClr val="bg1"/>
                </a:solidFill>
                <a:latin typeface="Times New Roman" pitchFamily="18" charset="0"/>
                <a:cs typeface="Times New Roman" pitchFamily="18" charset="0"/>
              </a:rPr>
              <a:t>The Mountain Top of Glory</a:t>
            </a:r>
            <a:endParaRPr lang="en-GB" altLang="en-US" sz="4400">
              <a:solidFill>
                <a:schemeClr val="bg1"/>
              </a:solidFill>
              <a:latin typeface="Times New Roman" pitchFamily="18" charset="0"/>
              <a:cs typeface="Times New Roman" pitchFamily="18" charset="0"/>
            </a:endParaRPr>
          </a:p>
        </p:txBody>
      </p:sp>
      <p:sp>
        <p:nvSpPr>
          <p:cNvPr id="6148" name="Rectangle 3"/>
          <p:cNvSpPr>
            <a:spLocks noChangeArrowheads="1"/>
          </p:cNvSpPr>
          <p:nvPr/>
        </p:nvSpPr>
        <p:spPr bwMode="auto">
          <a:xfrm>
            <a:off x="334963" y="2360613"/>
            <a:ext cx="11104562" cy="265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About eight days after Jesus said this, he took Peter, John and James with him and went up onto a mountain to pray.</a:t>
            </a:r>
          </a:p>
          <a:p>
            <a:pPr algn="just">
              <a:buFont typeface="Arial" charset="0"/>
              <a:buNone/>
            </a:pPr>
            <a:r>
              <a:rPr lang="en-GB" altLang="en-US" sz="4400" b="1">
                <a:solidFill>
                  <a:srgbClr val="FF0000"/>
                </a:solidFill>
                <a:latin typeface="Times New Roman" pitchFamily="18" charset="0"/>
                <a:cs typeface="Times New Roman" pitchFamily="18" charset="0"/>
              </a:rPr>
              <a:t>Luke 9:28 (NIV)</a:t>
            </a:r>
          </a:p>
        </p:txBody>
      </p:sp>
      <p:sp>
        <p:nvSpPr>
          <p:cNvPr id="4" name="Rectangle 3"/>
          <p:cNvSpPr>
            <a:spLocks noChangeArrowheads="1"/>
          </p:cNvSpPr>
          <p:nvPr/>
        </p:nvSpPr>
        <p:spPr bwMode="auto">
          <a:xfrm>
            <a:off x="635000" y="1258888"/>
            <a:ext cx="62023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 Jesus’ Transformation.</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148"/>
                                        </p:tgtEl>
                                        <p:attrNameLst>
                                          <p:attrName>style.visibility</p:attrName>
                                        </p:attrNameLst>
                                      </p:cBhvr>
                                      <p:to>
                                        <p:strVal val="visible"/>
                                      </p:to>
                                    </p:set>
                                    <p:animEffect transition="in" filter="barn(inVertical)">
                                      <p:cBhvr>
                                        <p:cTn id="17"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148"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174" name="Picture 6" descr="Image result for two or three witnesses according to the la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320675"/>
            <a:ext cx="7929563" cy="594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625" y="1517650"/>
            <a:ext cx="405765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74"/>
                                        </p:tgtEl>
                                        <p:attrNameLst>
                                          <p:attrName>style.visibility</p:attrName>
                                        </p:attrNameLst>
                                      </p:cBhvr>
                                      <p:to>
                                        <p:strVal val="visible"/>
                                      </p:to>
                                    </p:set>
                                    <p:anim calcmode="lin" valueType="num">
                                      <p:cBhvr additive="base">
                                        <p:cTn id="7" dur="500" fill="hold"/>
                                        <p:tgtEl>
                                          <p:spTgt spid="7174"/>
                                        </p:tgtEl>
                                        <p:attrNameLst>
                                          <p:attrName>ppt_x</p:attrName>
                                        </p:attrNameLst>
                                      </p:cBhvr>
                                      <p:tavLst>
                                        <p:tav tm="0">
                                          <p:val>
                                            <p:strVal val="#ppt_x"/>
                                          </p:val>
                                        </p:tav>
                                        <p:tav tm="100000">
                                          <p:val>
                                            <p:strVal val="#ppt_x"/>
                                          </p:val>
                                        </p:tav>
                                      </p:tavLst>
                                    </p:anim>
                                    <p:anim calcmode="lin" valueType="num">
                                      <p:cBhvr additive="base">
                                        <p:cTn id="8" dur="500" fill="hold"/>
                                        <p:tgtEl>
                                          <p:spTgt spid="71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3"/>
          <p:cNvSpPr>
            <a:spLocks noChangeArrowheads="1"/>
          </p:cNvSpPr>
          <p:nvPr/>
        </p:nvSpPr>
        <p:spPr bwMode="auto">
          <a:xfrm>
            <a:off x="265113" y="273050"/>
            <a:ext cx="11585575" cy="265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baseline="30000">
                <a:latin typeface="Times New Roman" pitchFamily="18" charset="0"/>
                <a:cs typeface="Times New Roman" pitchFamily="18" charset="0"/>
              </a:rPr>
              <a:t>“</a:t>
            </a:r>
            <a:r>
              <a:rPr lang="en-GB" altLang="en-US" sz="4400">
                <a:latin typeface="Times New Roman" pitchFamily="18" charset="0"/>
                <a:cs typeface="Times New Roman" pitchFamily="18" charset="0"/>
              </a:rPr>
              <a:t>As he was praying, the appearance of his face changed, and his clothes became as bright as a flash of lightning.”</a:t>
            </a:r>
          </a:p>
          <a:p>
            <a:pPr algn="just">
              <a:buFont typeface="Arial" charset="0"/>
              <a:buNone/>
            </a:pPr>
            <a:r>
              <a:rPr lang="en-GB" altLang="en-US" sz="4400" b="1">
                <a:solidFill>
                  <a:srgbClr val="000099"/>
                </a:solidFill>
                <a:latin typeface="Times New Roman" pitchFamily="18" charset="0"/>
                <a:cs typeface="Times New Roman" pitchFamily="18" charset="0"/>
              </a:rPr>
              <a:t>Luke 9:29 (NIV)</a:t>
            </a:r>
          </a:p>
        </p:txBody>
      </p:sp>
      <p:sp>
        <p:nvSpPr>
          <p:cNvPr id="2" name="Rectangle 1"/>
          <p:cNvSpPr>
            <a:spLocks noChangeArrowheads="1"/>
          </p:cNvSpPr>
          <p:nvPr/>
        </p:nvSpPr>
        <p:spPr bwMode="auto">
          <a:xfrm>
            <a:off x="265113" y="3227388"/>
            <a:ext cx="114601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Accord SF" pitchFamily="34" charset="0"/>
              </a:rPr>
              <a:t>‘His clothing became white and gleaming’</a:t>
            </a:r>
            <a:endParaRPr lang="en-GB" altLang="en-US" sz="4000">
              <a:solidFill>
                <a:schemeClr val="bg1"/>
              </a:solidFill>
              <a:latin typeface="Accord SF" pitchFamily="34" charset="0"/>
            </a:endParaRPr>
          </a:p>
        </p:txBody>
      </p:sp>
      <p:sp>
        <p:nvSpPr>
          <p:cNvPr id="5" name="Rectangle 4"/>
          <p:cNvSpPr>
            <a:spLocks noChangeArrowheads="1"/>
          </p:cNvSpPr>
          <p:nvPr/>
        </p:nvSpPr>
        <p:spPr bwMode="auto">
          <a:xfrm>
            <a:off x="265113" y="4108450"/>
            <a:ext cx="11585575"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The Son is the radiance of God’s glory</a:t>
            </a:r>
            <a:r>
              <a:rPr lang="en-GB" altLang="en-US" sz="4000">
                <a:latin typeface="Times New Roman" pitchFamily="18" charset="0"/>
                <a:cs typeface="Times New Roman" pitchFamily="18" charset="0"/>
              </a:rPr>
              <a:t> and the exact representation of his being,…”</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Hebrews 1:3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8" name="Rectangle 3"/>
          <p:cNvSpPr>
            <a:spLocks noChangeArrowheads="1"/>
          </p:cNvSpPr>
          <p:nvPr/>
        </p:nvSpPr>
        <p:spPr bwMode="auto">
          <a:xfrm>
            <a:off x="334963" y="1819275"/>
            <a:ext cx="11104562" cy="3267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baseline="30000">
                <a:latin typeface="Times New Roman" pitchFamily="18" charset="0"/>
                <a:cs typeface="Times New Roman" pitchFamily="18" charset="0"/>
              </a:rPr>
              <a:t>30 </a:t>
            </a:r>
            <a:r>
              <a:rPr lang="en-GB" altLang="en-US" sz="4400">
                <a:latin typeface="Times New Roman" pitchFamily="18" charset="0"/>
                <a:cs typeface="Times New Roman" pitchFamily="18" charset="0"/>
              </a:rPr>
              <a:t>And behold, two men were talking with him, Moses and Elijah, </a:t>
            </a:r>
            <a:r>
              <a:rPr lang="en-GB" altLang="en-US" sz="4400" b="1" baseline="30000">
                <a:latin typeface="Times New Roman" pitchFamily="18" charset="0"/>
                <a:cs typeface="Times New Roman" pitchFamily="18" charset="0"/>
              </a:rPr>
              <a:t>31 </a:t>
            </a:r>
            <a:r>
              <a:rPr lang="en-GB" altLang="en-US" sz="4400">
                <a:latin typeface="Times New Roman" pitchFamily="18" charset="0"/>
                <a:cs typeface="Times New Roman" pitchFamily="18" charset="0"/>
              </a:rPr>
              <a:t>who appeared in glory and spoke of his departure, which he was about to accomplish at Jerusalem.</a:t>
            </a:r>
          </a:p>
          <a:p>
            <a:pPr algn="just">
              <a:buFont typeface="Arial" charset="0"/>
              <a:buNone/>
            </a:pPr>
            <a:r>
              <a:rPr lang="en-GB" altLang="en-US" sz="4400" b="1">
                <a:solidFill>
                  <a:srgbClr val="FF0000"/>
                </a:solidFill>
                <a:latin typeface="Times New Roman" pitchFamily="18" charset="0"/>
                <a:cs typeface="Times New Roman" pitchFamily="18" charset="0"/>
              </a:rPr>
              <a:t>Luke 9:30-31 (ESV)</a:t>
            </a:r>
          </a:p>
        </p:txBody>
      </p:sp>
      <p:sp>
        <p:nvSpPr>
          <p:cNvPr id="4" name="Rectangle 3"/>
          <p:cNvSpPr>
            <a:spLocks noChangeArrowheads="1"/>
          </p:cNvSpPr>
          <p:nvPr/>
        </p:nvSpPr>
        <p:spPr bwMode="auto">
          <a:xfrm>
            <a:off x="254000" y="368300"/>
            <a:ext cx="1169828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US" altLang="en-US" sz="4400" b="1">
                <a:solidFill>
                  <a:srgbClr val="FFFF00"/>
                </a:solidFill>
                <a:latin typeface="Times New Roman" pitchFamily="18" charset="0"/>
                <a:cs typeface="Times New Roman" pitchFamily="18" charset="0"/>
              </a:rPr>
              <a:t>II. The Saints’ Association. (Saints’ get-together)</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barn(inVertical)">
                                      <p:cBhvr>
                                        <p:cTn id="12"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8" name="Rectangle 3"/>
          <p:cNvSpPr>
            <a:spLocks noChangeArrowheads="1"/>
          </p:cNvSpPr>
          <p:nvPr/>
        </p:nvSpPr>
        <p:spPr bwMode="auto">
          <a:xfrm>
            <a:off x="431800" y="1470025"/>
            <a:ext cx="11104563" cy="3544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“Both law and prophecy pointed forward to Calvary; ..both Moses and Elijah had received a special revelation of the grace of God; and God was to manifest </a:t>
            </a:r>
            <a:r>
              <a:rPr lang="en-GB" altLang="en-US" sz="4400">
                <a:solidFill>
                  <a:srgbClr val="FF0000"/>
                </a:solidFill>
                <a:latin typeface="Times New Roman" pitchFamily="18" charset="0"/>
                <a:cs typeface="Times New Roman" pitchFamily="18" charset="0"/>
              </a:rPr>
              <a:t>His grace supremely in the death of His Son</a:t>
            </a:r>
            <a:r>
              <a:rPr lang="en-GB" altLang="en-US" sz="4400">
                <a:latin typeface="Times New Roman" pitchFamily="18" charset="0"/>
                <a:cs typeface="Times New Roman" pitchFamily="18" charset="0"/>
              </a:rPr>
              <a:t>”</a:t>
            </a:r>
          </a:p>
          <a:p>
            <a:pPr algn="just">
              <a:buFont typeface="Arial" charset="0"/>
              <a:buNone/>
            </a:pPr>
            <a:r>
              <a:rPr lang="en-GB" altLang="en-US" sz="2000" b="1">
                <a:solidFill>
                  <a:srgbClr val="000099"/>
                </a:solidFill>
                <a:latin typeface="Times New Roman" pitchFamily="18" charset="0"/>
                <a:cs typeface="Times New Roman" pitchFamily="18" charset="0"/>
              </a:rPr>
              <a:t>Charles R. Erdman, </a:t>
            </a:r>
            <a:r>
              <a:rPr lang="en-GB" altLang="en-US" sz="2000" b="1" i="1">
                <a:solidFill>
                  <a:srgbClr val="000099"/>
                </a:solidFill>
                <a:latin typeface="Times New Roman" pitchFamily="18" charset="0"/>
                <a:cs typeface="Times New Roman" pitchFamily="18" charset="0"/>
              </a:rPr>
              <a:t>“The Gospel of Luke”, </a:t>
            </a:r>
            <a:r>
              <a:rPr lang="en-GB" altLang="en-US" sz="2000" b="1">
                <a:solidFill>
                  <a:srgbClr val="000099"/>
                </a:solidFill>
                <a:latin typeface="Times New Roman" pitchFamily="18" charset="0"/>
                <a:cs typeface="Times New Roman" pitchFamily="18" charset="0"/>
              </a:rPr>
              <a:t>p.98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arn(inVertical)">
                                      <p:cBhvr>
                                        <p:cTn id="7"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20688" y="1373188"/>
            <a:ext cx="11177587" cy="2370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“But Peter and those with him were heavy with sleep; and when they were fully awake, they saw His glory and the two men who stood with Him.” </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Luke 9:32 </a:t>
            </a:r>
            <a:endParaRPr lang="en-GB" altLang="en-US" sz="4000">
              <a:latin typeface="Times New Roman" pitchFamily="18" charset="0"/>
              <a:cs typeface="Times New Roman" pitchFamily="18" charset="0"/>
            </a:endParaRPr>
          </a:p>
        </p:txBody>
      </p:sp>
      <p:sp>
        <p:nvSpPr>
          <p:cNvPr id="3" name="Rectangle 2"/>
          <p:cNvSpPr>
            <a:spLocks noChangeArrowheads="1"/>
          </p:cNvSpPr>
          <p:nvPr/>
        </p:nvSpPr>
        <p:spPr bwMode="auto">
          <a:xfrm>
            <a:off x="852488" y="368300"/>
            <a:ext cx="72326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US" altLang="en-US" sz="4400" b="1">
                <a:solidFill>
                  <a:srgbClr val="FFFF00"/>
                </a:solidFill>
                <a:latin typeface="Times New Roman" pitchFamily="18" charset="0"/>
                <a:cs typeface="Times New Roman" pitchFamily="18" charset="0"/>
              </a:rPr>
              <a:t>III. The Sleepers’ Suggestion.</a:t>
            </a:r>
            <a:endParaRPr lang="en-GB" altLang="en-US" sz="44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1881188" y="4375150"/>
            <a:ext cx="7289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When they were fully awake, </a:t>
            </a:r>
          </a:p>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they saw His glory. </a:t>
            </a:r>
            <a:endParaRPr lang="en-GB" altLang="en-US" sz="4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2449</TotalTime>
  <Words>610</Words>
  <Application>Microsoft Office PowerPoint</Application>
  <PresentationFormat>Custom</PresentationFormat>
  <Paragraphs>70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Arial</vt:lpstr>
      <vt:lpstr>Calibri Light</vt:lpstr>
      <vt:lpstr>Times New Roman</vt:lpstr>
      <vt:lpstr>Accord SF</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201</cp:revision>
  <dcterms:created xsi:type="dcterms:W3CDTF">2014-04-17T11:47:44Z</dcterms:created>
  <dcterms:modified xsi:type="dcterms:W3CDTF">2019-03-05T15:47:57Z</dcterms:modified>
</cp:coreProperties>
</file>