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14" r:id="rId3"/>
    <p:sldId id="304" r:id="rId4"/>
    <p:sldId id="315" r:id="rId5"/>
    <p:sldId id="269" r:id="rId6"/>
    <p:sldId id="305" r:id="rId7"/>
    <p:sldId id="306" r:id="rId8"/>
    <p:sldId id="309" r:id="rId9"/>
    <p:sldId id="297" r:id="rId10"/>
    <p:sldId id="286" r:id="rId11"/>
    <p:sldId id="271" r:id="rId12"/>
    <p:sldId id="272" r:id="rId13"/>
    <p:sldId id="307" r:id="rId14"/>
    <p:sldId id="316" r:id="rId15"/>
    <p:sldId id="308" r:id="rId16"/>
    <p:sldId id="317"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showGuides="1">
      <p:cViewPr varScale="1">
        <p:scale>
          <a:sx n="76" d="100"/>
          <a:sy n="76" d="100"/>
        </p:scale>
        <p:origin x="-120" y="-7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25FA5EDE-93A3-44DF-AF31-B379A7635445}" type="datetimeFigureOut">
              <a:rPr lang="en-GB" altLang="en-US"/>
              <a:pPr/>
              <a:t>19/02/2019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1702056-6E32-4134-A196-9AC8218E8991}" type="slidenum">
              <a:rPr lang="en-GB" altLang="en-US"/>
              <a:pPr/>
              <a:t>‹#›</a:t>
            </a:fld>
            <a:endParaRPr lang="en-GB" altLang="en-US"/>
          </a:p>
        </p:txBody>
      </p:sp>
    </p:spTree>
    <p:extLst>
      <p:ext uri="{BB962C8B-B14F-4D97-AF65-F5344CB8AC3E}">
        <p14:creationId xmlns:p14="http://schemas.microsoft.com/office/powerpoint/2010/main" val="251966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CA961A85-AD1C-42F3-8416-EFB7C459F130}" type="datetimeFigureOut">
              <a:rPr lang="en-GB" altLang="en-US"/>
              <a:pPr/>
              <a:t>19/02/2019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BD03EFF-189C-4FC7-A1BF-9E1028C630E5}" type="slidenum">
              <a:rPr lang="en-GB" altLang="en-US"/>
              <a:pPr/>
              <a:t>‹#›</a:t>
            </a:fld>
            <a:endParaRPr lang="en-GB" altLang="en-US"/>
          </a:p>
        </p:txBody>
      </p:sp>
    </p:spTree>
    <p:extLst>
      <p:ext uri="{BB962C8B-B14F-4D97-AF65-F5344CB8AC3E}">
        <p14:creationId xmlns:p14="http://schemas.microsoft.com/office/powerpoint/2010/main" val="208477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354E8FB-5ED9-4923-87ED-BDB71DD2C646}" type="datetimeFigureOut">
              <a:rPr lang="en-GB" altLang="en-US"/>
              <a:pPr/>
              <a:t>19/02/2019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284036C-943B-48B1-8CA7-DB84E43EAE2E}" type="slidenum">
              <a:rPr lang="en-GB" altLang="en-US"/>
              <a:pPr/>
              <a:t>‹#›</a:t>
            </a:fld>
            <a:endParaRPr lang="en-GB" altLang="en-US"/>
          </a:p>
        </p:txBody>
      </p:sp>
    </p:spTree>
    <p:extLst>
      <p:ext uri="{BB962C8B-B14F-4D97-AF65-F5344CB8AC3E}">
        <p14:creationId xmlns:p14="http://schemas.microsoft.com/office/powerpoint/2010/main" val="110344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B4F71A4-1939-4892-A893-2AEF84ED5F71}" type="datetimeFigureOut">
              <a:rPr lang="en-GB" altLang="en-US"/>
              <a:pPr/>
              <a:t>19/02/2019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A4F77E2-641A-4608-8ED5-3EC5755F0740}" type="slidenum">
              <a:rPr lang="en-GB" altLang="en-US"/>
              <a:pPr/>
              <a:t>‹#›</a:t>
            </a:fld>
            <a:endParaRPr lang="en-GB" altLang="en-US"/>
          </a:p>
        </p:txBody>
      </p:sp>
    </p:spTree>
    <p:extLst>
      <p:ext uri="{BB962C8B-B14F-4D97-AF65-F5344CB8AC3E}">
        <p14:creationId xmlns:p14="http://schemas.microsoft.com/office/powerpoint/2010/main" val="23619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6693B12-7967-495C-81C0-32119D19818E}" type="datetimeFigureOut">
              <a:rPr lang="en-GB" altLang="en-US"/>
              <a:pPr/>
              <a:t>19/02/2019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218726F-3648-40EB-9FFC-106B009E1908}" type="slidenum">
              <a:rPr lang="en-GB" altLang="en-US"/>
              <a:pPr/>
              <a:t>‹#›</a:t>
            </a:fld>
            <a:endParaRPr lang="en-GB" altLang="en-US"/>
          </a:p>
        </p:txBody>
      </p:sp>
    </p:spTree>
    <p:extLst>
      <p:ext uri="{BB962C8B-B14F-4D97-AF65-F5344CB8AC3E}">
        <p14:creationId xmlns:p14="http://schemas.microsoft.com/office/powerpoint/2010/main" val="202267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E8CDDD61-FBAC-4DD0-8336-A2991A788E5B}" type="datetimeFigureOut">
              <a:rPr lang="en-GB" altLang="en-US"/>
              <a:pPr/>
              <a:t>19/02/2019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713B3F0C-AED4-4245-9DB2-ED1F35C26A73}" type="slidenum">
              <a:rPr lang="en-GB" altLang="en-US"/>
              <a:pPr/>
              <a:t>‹#›</a:t>
            </a:fld>
            <a:endParaRPr lang="en-GB" altLang="en-US"/>
          </a:p>
        </p:txBody>
      </p:sp>
    </p:spTree>
    <p:extLst>
      <p:ext uri="{BB962C8B-B14F-4D97-AF65-F5344CB8AC3E}">
        <p14:creationId xmlns:p14="http://schemas.microsoft.com/office/powerpoint/2010/main" val="320738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F03E9EDF-B05C-4FF7-8733-40D28E8E3BBC}" type="datetimeFigureOut">
              <a:rPr lang="en-GB" altLang="en-US"/>
              <a:pPr/>
              <a:t>19/02/2019</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EC098C13-C0F6-4032-8244-67DE5C589362}" type="slidenum">
              <a:rPr lang="en-GB" altLang="en-US"/>
              <a:pPr/>
              <a:t>‹#›</a:t>
            </a:fld>
            <a:endParaRPr lang="en-GB" altLang="en-US"/>
          </a:p>
        </p:txBody>
      </p:sp>
    </p:spTree>
    <p:extLst>
      <p:ext uri="{BB962C8B-B14F-4D97-AF65-F5344CB8AC3E}">
        <p14:creationId xmlns:p14="http://schemas.microsoft.com/office/powerpoint/2010/main" val="311013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23F77C09-488A-4BF3-AA90-326DE193B2EF}" type="datetimeFigureOut">
              <a:rPr lang="en-GB" altLang="en-US"/>
              <a:pPr/>
              <a:t>19/02/2019</a:t>
            </a:fld>
            <a:endParaRPr lang="en-GB" altLang="en-US"/>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fld id="{8F77D15D-1032-4FCD-ACCC-12AD746AB0ED}" type="slidenum">
              <a:rPr lang="en-GB" altLang="en-US"/>
              <a:pPr/>
              <a:t>‹#›</a:t>
            </a:fld>
            <a:endParaRPr lang="en-GB" altLang="en-US"/>
          </a:p>
        </p:txBody>
      </p:sp>
    </p:spTree>
    <p:extLst>
      <p:ext uri="{BB962C8B-B14F-4D97-AF65-F5344CB8AC3E}">
        <p14:creationId xmlns:p14="http://schemas.microsoft.com/office/powerpoint/2010/main" val="258566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50994DF-D32C-49D6-9F89-37DBE22ADF68}" type="datetimeFigureOut">
              <a:rPr lang="en-GB" altLang="en-US"/>
              <a:pPr/>
              <a:t>19/02/2019</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fld id="{6E0F7F9B-EA6C-411D-AA7C-F2930CC42E3D}" type="slidenum">
              <a:rPr lang="en-GB" altLang="en-US"/>
              <a:pPr/>
              <a:t>‹#›</a:t>
            </a:fld>
            <a:endParaRPr lang="en-GB" altLang="en-US"/>
          </a:p>
        </p:txBody>
      </p:sp>
    </p:spTree>
    <p:extLst>
      <p:ext uri="{BB962C8B-B14F-4D97-AF65-F5344CB8AC3E}">
        <p14:creationId xmlns:p14="http://schemas.microsoft.com/office/powerpoint/2010/main" val="213486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8031F5-177A-438E-8B9C-1247A2A54AA2}" type="datetimeFigureOut">
              <a:rPr lang="en-GB" altLang="en-US"/>
              <a:pPr/>
              <a:t>19/02/2019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DF90CAF3-AE92-4C86-BD3A-E7CD94067279}" type="slidenum">
              <a:rPr lang="en-GB" altLang="en-US"/>
              <a:pPr/>
              <a:t>‹#›</a:t>
            </a:fld>
            <a:endParaRPr lang="en-GB" altLang="en-US"/>
          </a:p>
        </p:txBody>
      </p:sp>
    </p:spTree>
    <p:extLst>
      <p:ext uri="{BB962C8B-B14F-4D97-AF65-F5344CB8AC3E}">
        <p14:creationId xmlns:p14="http://schemas.microsoft.com/office/powerpoint/2010/main" val="354671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A4BF09A-98E4-4F87-BE42-9A98D74BD164}" type="datetimeFigureOut">
              <a:rPr lang="en-GB" altLang="en-US"/>
              <a:pPr/>
              <a:t>19/02/2019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F75A9064-27F4-42AC-8D81-554C536E9C69}" type="slidenum">
              <a:rPr lang="en-GB" altLang="en-US"/>
              <a:pPr/>
              <a:t>‹#›</a:t>
            </a:fld>
            <a:endParaRPr lang="en-GB" altLang="en-US"/>
          </a:p>
        </p:txBody>
      </p:sp>
    </p:spTree>
    <p:extLst>
      <p:ext uri="{BB962C8B-B14F-4D97-AF65-F5344CB8AC3E}">
        <p14:creationId xmlns:p14="http://schemas.microsoft.com/office/powerpoint/2010/main" val="181739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385C048B-25FB-426F-A13B-00282364F2FE}" type="datetimeFigureOut">
              <a:rPr lang="en-GB" altLang="en-US"/>
              <a:pPr/>
              <a:t>19/02/2019</a:t>
            </a:fld>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22F5389-51EA-4CFC-8793-9141CB27AAE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5" descr="Image result for Experiencing God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04788"/>
            <a:ext cx="107203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475038" y="4868863"/>
            <a:ext cx="5265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FFFF00"/>
                </a:solidFill>
                <a:latin typeface="Times New Roman" pitchFamily="18" charset="0"/>
                <a:cs typeface="Times New Roman" pitchFamily="18" charset="0"/>
              </a:rPr>
              <a:t>God, what is your will?</a:t>
            </a:r>
          </a:p>
        </p:txBody>
      </p:sp>
      <p:sp>
        <p:nvSpPr>
          <p:cNvPr id="2052" name="Rectangle 3"/>
          <p:cNvSpPr>
            <a:spLocks noChangeArrowheads="1"/>
          </p:cNvSpPr>
          <p:nvPr/>
        </p:nvSpPr>
        <p:spPr bwMode="auto">
          <a:xfrm>
            <a:off x="982663" y="5843588"/>
            <a:ext cx="1053147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latin typeface="Times New Roman" pitchFamily="18" charset="0"/>
                <a:cs typeface="Times New Roman" pitchFamily="18" charset="0"/>
              </a:rPr>
              <a:t>God I want your will more than I want my will.</a:t>
            </a:r>
            <a:endParaRPr lang="en-GB" alt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49250" y="3930650"/>
            <a:ext cx="11514138"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a:latin typeface="Times New Roman" pitchFamily="18" charset="0"/>
                <a:cs typeface="Times New Roman" pitchFamily="18" charset="0"/>
              </a:rPr>
              <a:t>Jesus replied, “</a:t>
            </a:r>
            <a:r>
              <a:rPr lang="en-GB" altLang="en-US" sz="4000" b="1">
                <a:solidFill>
                  <a:srgbClr val="FF0000"/>
                </a:solidFill>
                <a:latin typeface="Times New Roman" pitchFamily="18" charset="0"/>
                <a:cs typeface="Times New Roman" pitchFamily="18" charset="0"/>
              </a:rPr>
              <a:t>Anyone who loves me will obey my teaching. </a:t>
            </a:r>
            <a:r>
              <a:rPr lang="en-GB" altLang="en-US" sz="4000">
                <a:latin typeface="Times New Roman" pitchFamily="18" charset="0"/>
                <a:cs typeface="Times New Roman" pitchFamily="18" charset="0"/>
              </a:rPr>
              <a:t>My Father will love them, and we will come to them and make our home with them”</a:t>
            </a:r>
          </a:p>
          <a:p>
            <a:pPr>
              <a:lnSpc>
                <a:spcPct val="100000"/>
              </a:lnSpc>
              <a:spcBef>
                <a:spcPct val="0"/>
              </a:spcBef>
              <a:buFontTx/>
              <a:buNone/>
            </a:pPr>
            <a:r>
              <a:rPr lang="en-GB" altLang="en-US" sz="4000" b="1">
                <a:latin typeface="Times New Roman" pitchFamily="18" charset="0"/>
                <a:cs typeface="Times New Roman" pitchFamily="18" charset="0"/>
              </a:rPr>
              <a:t>John 14:23 (NIV)</a:t>
            </a:r>
          </a:p>
        </p:txBody>
      </p:sp>
      <p:sp>
        <p:nvSpPr>
          <p:cNvPr id="2" name="Rectangle 1"/>
          <p:cNvSpPr>
            <a:spLocks noChangeArrowheads="1"/>
          </p:cNvSpPr>
          <p:nvPr/>
        </p:nvSpPr>
        <p:spPr bwMode="auto">
          <a:xfrm>
            <a:off x="592138" y="935038"/>
            <a:ext cx="10455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II. Jesus needs to be our example to follow.</a:t>
            </a:r>
            <a:endParaRPr lang="en-GB" altLang="en-US" sz="440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1985963" y="287338"/>
            <a:ext cx="80248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chemeClr val="bg1"/>
                </a:solidFill>
                <a:latin typeface="Times New Roman" pitchFamily="18" charset="0"/>
                <a:cs typeface="Times New Roman" pitchFamily="18" charset="0"/>
              </a:rPr>
              <a:t>How do I know that I really know God?</a:t>
            </a:r>
            <a:endParaRPr lang="en-GB" altLang="en-US" sz="3600">
              <a:solidFill>
                <a:schemeClr val="bg1"/>
              </a:solidFill>
              <a:latin typeface="Times New Roman" pitchFamily="18" charset="0"/>
              <a:cs typeface="Times New Roman" pitchFamily="18" charset="0"/>
            </a:endParaRPr>
          </a:p>
        </p:txBody>
      </p:sp>
      <p:sp>
        <p:nvSpPr>
          <p:cNvPr id="5" name="Rectangle 4"/>
          <p:cNvSpPr>
            <a:spLocks noChangeArrowheads="1"/>
          </p:cNvSpPr>
          <p:nvPr/>
        </p:nvSpPr>
        <p:spPr bwMode="auto">
          <a:xfrm>
            <a:off x="463550" y="1951038"/>
            <a:ext cx="11285538"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3600">
                <a:latin typeface="Times New Roman" pitchFamily="18" charset="0"/>
                <a:cs typeface="Times New Roman" pitchFamily="18" charset="0"/>
              </a:rPr>
              <a:t>“Now by this we know that we know Him, if we keep His commandments”.</a:t>
            </a:r>
          </a:p>
          <a:p>
            <a:pPr>
              <a:lnSpc>
                <a:spcPct val="100000"/>
              </a:lnSpc>
              <a:spcBef>
                <a:spcPct val="0"/>
              </a:spcBef>
              <a:buFontTx/>
              <a:buNone/>
            </a:pPr>
            <a:r>
              <a:rPr lang="en-GB" altLang="en-US" sz="3600" b="1">
                <a:solidFill>
                  <a:srgbClr val="0000CC"/>
                </a:solidFill>
                <a:latin typeface="Times New Roman" pitchFamily="18" charset="0"/>
                <a:cs typeface="Times New Roman" pitchFamily="18" charset="0"/>
              </a:rPr>
              <a:t>1 John 2:3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76225" y="233363"/>
            <a:ext cx="11587163"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1" baseline="30000">
                <a:latin typeface="Times New Roman" pitchFamily="18" charset="0"/>
                <a:cs typeface="Times New Roman" pitchFamily="18" charset="0"/>
              </a:rPr>
              <a:t>4 </a:t>
            </a:r>
            <a:r>
              <a:rPr lang="en-GB" altLang="en-US" sz="4000">
                <a:latin typeface="Times New Roman" pitchFamily="18" charset="0"/>
                <a:cs typeface="Times New Roman" pitchFamily="18" charset="0"/>
              </a:rPr>
              <a:t>He who says, “I know Him,” and does not keep His commandments, is a liar, and the truth is not in him. </a:t>
            </a:r>
            <a:r>
              <a:rPr lang="en-GB" altLang="en-US" sz="4000" b="1" baseline="30000">
                <a:latin typeface="Times New Roman" pitchFamily="18" charset="0"/>
                <a:cs typeface="Times New Roman" pitchFamily="18" charset="0"/>
              </a:rPr>
              <a:t>5 </a:t>
            </a:r>
            <a:r>
              <a:rPr lang="en-GB" altLang="en-US" sz="4000">
                <a:latin typeface="Times New Roman" pitchFamily="18" charset="0"/>
                <a:cs typeface="Times New Roman" pitchFamily="18" charset="0"/>
              </a:rPr>
              <a:t>But whoever keeps His word, truly the love of God is perfected in him. By this we know that we are in Him.</a:t>
            </a:r>
          </a:p>
          <a:p>
            <a:pPr algn="just">
              <a:lnSpc>
                <a:spcPct val="100000"/>
              </a:lnSpc>
              <a:spcBef>
                <a:spcPct val="0"/>
              </a:spcBef>
              <a:buFontTx/>
              <a:buNone/>
            </a:pPr>
            <a:r>
              <a:rPr lang="en-GB" altLang="en-US" sz="4000" b="1">
                <a:solidFill>
                  <a:srgbClr val="000099"/>
                </a:solidFill>
                <a:latin typeface="Times New Roman" pitchFamily="18" charset="0"/>
                <a:cs typeface="Times New Roman" pitchFamily="18" charset="0"/>
              </a:rPr>
              <a:t>1 John 2:4-5 (NKJV)</a:t>
            </a:r>
          </a:p>
        </p:txBody>
      </p:sp>
      <p:pic>
        <p:nvPicPr>
          <p:cNvPr id="12292" name="Picture 4" descr="Image result for leg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4140200"/>
            <a:ext cx="37973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486275" y="4148138"/>
            <a:ext cx="73771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u="sng">
                <a:solidFill>
                  <a:srgbClr val="FFFF00"/>
                </a:solidFill>
                <a:latin typeface="Times New Roman" pitchFamily="18" charset="0"/>
                <a:cs typeface="Times New Roman" pitchFamily="18" charset="0"/>
              </a:rPr>
              <a:t>Legalism</a:t>
            </a:r>
            <a:r>
              <a:rPr lang="en-GB" altLang="en-US" sz="4000" b="1">
                <a:solidFill>
                  <a:schemeClr val="bg1"/>
                </a:solidFill>
                <a:latin typeface="Times New Roman" pitchFamily="18" charset="0"/>
                <a:cs typeface="Times New Roman" pitchFamily="18" charset="0"/>
              </a:rPr>
              <a:t>:</a:t>
            </a:r>
          </a:p>
          <a:p>
            <a:pPr>
              <a:lnSpc>
                <a:spcPct val="100000"/>
              </a:lnSpc>
              <a:spcBef>
                <a:spcPct val="0"/>
              </a:spcBef>
              <a:buFontTx/>
              <a:buNone/>
            </a:pPr>
            <a:r>
              <a:rPr lang="en-GB" altLang="en-US" sz="4000" b="1">
                <a:solidFill>
                  <a:schemeClr val="bg1"/>
                </a:solidFill>
                <a:latin typeface="Times New Roman" pitchFamily="18" charset="0"/>
                <a:cs typeface="Times New Roman" pitchFamily="18" charset="0"/>
              </a:rPr>
              <a:t>is the misguided attempt to earn our salvation </a:t>
            </a:r>
          </a:p>
          <a:p>
            <a:pPr>
              <a:lnSpc>
                <a:spcPct val="100000"/>
              </a:lnSpc>
              <a:spcBef>
                <a:spcPct val="0"/>
              </a:spcBef>
              <a:buFontTx/>
              <a:buNone/>
            </a:pPr>
            <a:r>
              <a:rPr lang="en-GB" altLang="en-US" sz="4000" b="1">
                <a:solidFill>
                  <a:schemeClr val="bg1"/>
                </a:solidFill>
                <a:latin typeface="Times New Roman" pitchFamily="18" charset="0"/>
                <a:cs typeface="Times New Roman" pitchFamily="18" charset="0"/>
              </a:rPr>
              <a:t>by obedience of the law. </a:t>
            </a:r>
            <a:endParaRPr lang="en-GB" altLang="en-US" sz="4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arn(inVertical)">
                                      <p:cBhvr>
                                        <p:cTn id="12" dur="5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519113" y="787400"/>
            <a:ext cx="11137900" cy="382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“But if you look closely into the perfect law that sets people free, and keep on paying attention to it and do not simply listen and then forget it, but put it into practice—you will be blessed by God in what you do”.</a:t>
            </a:r>
          </a:p>
          <a:p>
            <a:pPr algn="just">
              <a:buFont typeface="Arial" charset="0"/>
              <a:buNone/>
            </a:pPr>
            <a:r>
              <a:rPr lang="en-GB" altLang="en-US" sz="4000" b="1">
                <a:solidFill>
                  <a:srgbClr val="000099"/>
                </a:solidFill>
                <a:latin typeface="Times New Roman" pitchFamily="18" charset="0"/>
                <a:cs typeface="Times New Roman" pitchFamily="18" charset="0"/>
              </a:rPr>
              <a:t>James 1:25 (GNT)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612775" y="354013"/>
            <a:ext cx="105965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III. The Certainty of Christian Assurance.  </a:t>
            </a:r>
            <a:endParaRPr lang="en-GB" altLang="en-US" sz="4400">
              <a:solidFill>
                <a:srgbClr val="FFFF00"/>
              </a:solidFill>
              <a:latin typeface="Times New Roman" pitchFamily="18" charset="0"/>
              <a:cs typeface="Times New Roman" pitchFamily="18" charset="0"/>
            </a:endParaRPr>
          </a:p>
        </p:txBody>
      </p:sp>
      <p:sp>
        <p:nvSpPr>
          <p:cNvPr id="2" name="Rectangle 1"/>
          <p:cNvSpPr>
            <a:spLocks noChangeArrowheads="1"/>
          </p:cNvSpPr>
          <p:nvPr/>
        </p:nvSpPr>
        <p:spPr bwMode="auto">
          <a:xfrm>
            <a:off x="288925" y="1311275"/>
            <a:ext cx="11550650" cy="204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“He who says he </a:t>
            </a:r>
            <a:r>
              <a:rPr lang="en-GB" altLang="en-US" sz="4400" b="1">
                <a:solidFill>
                  <a:srgbClr val="FF0000"/>
                </a:solidFill>
                <a:latin typeface="Times New Roman" pitchFamily="18" charset="0"/>
                <a:cs typeface="Times New Roman" pitchFamily="18" charset="0"/>
              </a:rPr>
              <a:t>abides </a:t>
            </a:r>
            <a:r>
              <a:rPr lang="en-GB" altLang="en-US" sz="4400">
                <a:latin typeface="Times New Roman" pitchFamily="18" charset="0"/>
                <a:cs typeface="Times New Roman" pitchFamily="18" charset="0"/>
              </a:rPr>
              <a:t>in Him ought himself also to walk just as He walked”.</a:t>
            </a:r>
          </a:p>
          <a:p>
            <a:pPr algn="just">
              <a:buFont typeface="Arial" charset="0"/>
              <a:buNone/>
            </a:pPr>
            <a:r>
              <a:rPr lang="en-GB" altLang="en-US" sz="4400" b="1">
                <a:solidFill>
                  <a:srgbClr val="000099"/>
                </a:solidFill>
                <a:latin typeface="Times New Roman" pitchFamily="18" charset="0"/>
                <a:cs typeface="Times New Roman" pitchFamily="18" charset="0"/>
              </a:rPr>
              <a:t>1 John 2:6 (NKJV)</a:t>
            </a:r>
          </a:p>
        </p:txBody>
      </p:sp>
      <p:sp>
        <p:nvSpPr>
          <p:cNvPr id="3" name="Rectangle 2"/>
          <p:cNvSpPr>
            <a:spLocks noChangeArrowheads="1"/>
          </p:cNvSpPr>
          <p:nvPr/>
        </p:nvSpPr>
        <p:spPr bwMode="auto">
          <a:xfrm>
            <a:off x="288925" y="3648075"/>
            <a:ext cx="11550650"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3600" b="1" baseline="30000">
                <a:latin typeface="Times New Roman" pitchFamily="18" charset="0"/>
                <a:cs typeface="Times New Roman" pitchFamily="18" charset="0"/>
              </a:rPr>
              <a:t>4 </a:t>
            </a:r>
            <a:r>
              <a:rPr lang="en-GB" altLang="en-US" sz="3600" b="1">
                <a:solidFill>
                  <a:srgbClr val="FF0000"/>
                </a:solidFill>
                <a:latin typeface="Times New Roman" pitchFamily="18" charset="0"/>
                <a:cs typeface="Times New Roman" pitchFamily="18" charset="0"/>
              </a:rPr>
              <a:t>Abide in Me</a:t>
            </a:r>
            <a:r>
              <a:rPr lang="en-GB" altLang="en-US" sz="3600">
                <a:latin typeface="Times New Roman" pitchFamily="18" charset="0"/>
                <a:cs typeface="Times New Roman" pitchFamily="18" charset="0"/>
              </a:rPr>
              <a:t>, and I in you. As the branch cannot bear fruit of itself, unless it abides in the vine, neither can you, unless you abide in Me.</a:t>
            </a:r>
            <a:r>
              <a:rPr lang="en-GB" altLang="en-US" sz="3600" b="1" baseline="30000">
                <a:latin typeface="Times New Roman" pitchFamily="18" charset="0"/>
                <a:cs typeface="Times New Roman" pitchFamily="18" charset="0"/>
              </a:rPr>
              <a:t>5 </a:t>
            </a:r>
            <a:r>
              <a:rPr lang="en-GB" altLang="en-US" sz="3600">
                <a:latin typeface="Times New Roman" pitchFamily="18" charset="0"/>
                <a:cs typeface="Times New Roman" pitchFamily="18" charset="0"/>
              </a:rPr>
              <a:t>“I am the vine, you </a:t>
            </a:r>
            <a:r>
              <a:rPr lang="en-GB" altLang="en-US" sz="3600" i="1">
                <a:latin typeface="Times New Roman" pitchFamily="18" charset="0"/>
                <a:cs typeface="Times New Roman" pitchFamily="18" charset="0"/>
              </a:rPr>
              <a:t>are</a:t>
            </a:r>
            <a:r>
              <a:rPr lang="en-GB" altLang="en-US" sz="3600">
                <a:latin typeface="Times New Roman" pitchFamily="18" charset="0"/>
                <a:cs typeface="Times New Roman" pitchFamily="18" charset="0"/>
              </a:rPr>
              <a:t> the branches. He who abides in Me, and I in him, bears much fruit; for without Me you can do nothing. </a:t>
            </a:r>
            <a:r>
              <a:rPr lang="en-GB" altLang="en-US" sz="3600" b="1">
                <a:latin typeface="Times New Roman" pitchFamily="18" charset="0"/>
                <a:cs typeface="Times New Roman" pitchFamily="18" charset="0"/>
              </a:rPr>
              <a:t>John 15:4-5 (NKJV)</a:t>
            </a:r>
            <a:endParaRPr lang="en-GB" altLang="en-US" sz="3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09588" y="685800"/>
            <a:ext cx="10642600" cy="4735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“Assurance of salvation, in the subjective sense, comes by examining one’s life to see if there is evidence of the Spirit’s working in one’s attitudes. Such spiritual dispositions manifest themselves in corresponding acts of “love, joy, peace,” and so forth, in submission to the commands of Scripture”</a:t>
            </a:r>
          </a:p>
          <a:p>
            <a:pPr>
              <a:buFont typeface="Arial" charset="0"/>
              <a:buNone/>
            </a:pPr>
            <a:r>
              <a:rPr lang="en-GB" altLang="en-US" sz="1800" b="1">
                <a:solidFill>
                  <a:srgbClr val="000099"/>
                </a:solidFill>
                <a:latin typeface="Times New Roman" pitchFamily="18" charset="0"/>
                <a:cs typeface="Times New Roman" pitchFamily="18" charset="0"/>
              </a:rPr>
              <a:t>John MacArthur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5" name="Picture 5"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725" y="2087563"/>
            <a:ext cx="48895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7413" y="1098550"/>
            <a:ext cx="3105337" cy="707886"/>
          </a:xfrm>
          <a:prstGeom prst="rect">
            <a:avLst/>
          </a:prstGeom>
        </p:spPr>
        <p:txBody>
          <a:bodyPr wrap="none">
            <a:spAutoFit/>
          </a:bodyPr>
          <a:lstStyle/>
          <a:p>
            <a:pPr>
              <a:defRPr/>
            </a:pPr>
            <a:r>
              <a:rPr lang="en-GB" sz="4000" b="1" dirty="0" smtClean="0">
                <a:solidFill>
                  <a:srgbClr val="FFFF00"/>
                </a:solidFill>
                <a:latin typeface="Times New Roman" panose="02020603050405020304" pitchFamily="18" charset="0"/>
                <a:cs typeface="Times New Roman" panose="02020603050405020304" pitchFamily="18" charset="0"/>
              </a:rPr>
              <a:t>Cyril </a:t>
            </a:r>
            <a:r>
              <a:rPr lang="en-GB" sz="4000" b="1" dirty="0" err="1" smtClean="0">
                <a:solidFill>
                  <a:srgbClr val="FFFF00"/>
                </a:solidFill>
                <a:latin typeface="Times New Roman" panose="02020603050405020304" pitchFamily="18" charset="0"/>
                <a:cs typeface="Times New Roman" panose="02020603050405020304" pitchFamily="18" charset="0"/>
              </a:rPr>
              <a:t>Prabhu</a:t>
            </a:r>
            <a:endParaRPr lang="en-GB" sz="4000" b="1"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7900988" y="1103313"/>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FFFF00"/>
                </a:solidFill>
                <a:latin typeface="Times New Roman" pitchFamily="18" charset="0"/>
                <a:cs typeface="Times New Roman" pitchFamily="18" charset="0"/>
              </a:rPr>
              <a:t>Nabeel Qureshi</a:t>
            </a:r>
          </a:p>
        </p:txBody>
      </p:sp>
      <p:sp>
        <p:nvSpPr>
          <p:cNvPr id="16389" name="AutoShape 7" descr="Image result for seeking allah finding jesus"/>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endParaRPr lang="en-GB" altLang="en-US" sz="1800"/>
          </a:p>
        </p:txBody>
      </p:sp>
      <p:pic>
        <p:nvPicPr>
          <p:cNvPr id="15369" name="Picture 9" descr="Image result for seeking allah finding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00" y="2016125"/>
            <a:ext cx="24098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365"/>
                                        </p:tgtEl>
                                        <p:attrNameLst>
                                          <p:attrName>style.visibility</p:attrName>
                                        </p:attrNameLst>
                                      </p:cBhvr>
                                      <p:to>
                                        <p:strVal val="visible"/>
                                      </p:to>
                                    </p:set>
                                    <p:animEffect transition="in" filter="fade">
                                      <p:cBhvr>
                                        <p:cTn id="14" dur="1000"/>
                                        <p:tgtEl>
                                          <p:spTgt spid="15365"/>
                                        </p:tgtEl>
                                      </p:cBhvr>
                                    </p:animEffect>
                                    <p:anim calcmode="lin" valueType="num">
                                      <p:cBhvr>
                                        <p:cTn id="15" dur="1000" fill="hold"/>
                                        <p:tgtEl>
                                          <p:spTgt spid="15365"/>
                                        </p:tgtEl>
                                        <p:attrNameLst>
                                          <p:attrName>ppt_x</p:attrName>
                                        </p:attrNameLst>
                                      </p:cBhvr>
                                      <p:tavLst>
                                        <p:tav tm="0">
                                          <p:val>
                                            <p:strVal val="#ppt_x"/>
                                          </p:val>
                                        </p:tav>
                                        <p:tav tm="100000">
                                          <p:val>
                                            <p:strVal val="#ppt_x"/>
                                          </p:val>
                                        </p:tav>
                                      </p:tavLst>
                                    </p:anim>
                                    <p:anim calcmode="lin" valueType="num">
                                      <p:cBhvr>
                                        <p:cTn id="16"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5369"/>
                                        </p:tgtEl>
                                        <p:attrNameLst>
                                          <p:attrName>style.visibility</p:attrName>
                                        </p:attrNameLst>
                                      </p:cBhvr>
                                      <p:to>
                                        <p:strVal val="visible"/>
                                      </p:to>
                                    </p:set>
                                    <p:animEffect transition="in" filter="wipe(down)">
                                      <p:cBhvr>
                                        <p:cTn id="28"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5" descr="Image result for Experiencing God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177800"/>
            <a:ext cx="7235825"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868363" y="3509963"/>
            <a:ext cx="9967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b="1">
                <a:solidFill>
                  <a:schemeClr val="bg1"/>
                </a:solidFill>
                <a:latin typeface="Times New Roman" pitchFamily="18" charset="0"/>
                <a:cs typeface="Times New Roman" pitchFamily="18" charset="0"/>
              </a:rPr>
              <a:t>How do I know that I really know God?</a:t>
            </a:r>
            <a:endParaRPr lang="en-GB" altLang="en-US" sz="4400">
              <a:solidFill>
                <a:schemeClr val="bg1"/>
              </a:solidFill>
              <a:latin typeface="Times New Roman" pitchFamily="18" charset="0"/>
              <a:cs typeface="Times New Roman" pitchFamily="18" charset="0"/>
            </a:endParaRPr>
          </a:p>
        </p:txBody>
      </p:sp>
      <p:sp>
        <p:nvSpPr>
          <p:cNvPr id="6" name="Rectangle 5"/>
          <p:cNvSpPr>
            <a:spLocks noChangeArrowheads="1"/>
          </p:cNvSpPr>
          <p:nvPr/>
        </p:nvSpPr>
        <p:spPr bwMode="auto">
          <a:xfrm>
            <a:off x="419100" y="4211638"/>
            <a:ext cx="10502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FFFF00"/>
                </a:solidFill>
                <a:latin typeface="Times New Roman" pitchFamily="18" charset="0"/>
                <a:cs typeface="Times New Roman" pitchFamily="18" charset="0"/>
              </a:rPr>
              <a:t>I. We need to know that Jesus is our advocate.</a:t>
            </a:r>
            <a:endParaRPr lang="en-GB" altLang="en-US" sz="4000">
              <a:solidFill>
                <a:srgbClr val="FFFF00"/>
              </a:solidFill>
              <a:latin typeface="Times New Roman" pitchFamily="18" charset="0"/>
              <a:cs typeface="Times New Roman" pitchFamily="18" charset="0"/>
            </a:endParaRPr>
          </a:p>
        </p:txBody>
      </p:sp>
      <p:sp>
        <p:nvSpPr>
          <p:cNvPr id="7" name="Rectangle 6"/>
          <p:cNvSpPr>
            <a:spLocks noChangeArrowheads="1"/>
          </p:cNvSpPr>
          <p:nvPr/>
        </p:nvSpPr>
        <p:spPr bwMode="auto">
          <a:xfrm>
            <a:off x="225425" y="5045075"/>
            <a:ext cx="10455275"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0000CC"/>
                </a:solidFill>
                <a:latin typeface="Times New Roman" pitchFamily="18" charset="0"/>
                <a:cs typeface="Times New Roman" pitchFamily="18" charset="0"/>
              </a:rPr>
              <a:t>II. Jesus needs to be our example to follow.</a:t>
            </a:r>
            <a:endParaRPr lang="en-GB" altLang="en-US" sz="4400">
              <a:solidFill>
                <a:srgbClr val="0000CC"/>
              </a:solidFill>
              <a:latin typeface="Times New Roman" pitchFamily="18" charset="0"/>
              <a:cs typeface="Times New Roman" pitchFamily="18" charset="0"/>
            </a:endParaRPr>
          </a:p>
        </p:txBody>
      </p:sp>
      <p:sp>
        <p:nvSpPr>
          <p:cNvPr id="8" name="Rectangle 7"/>
          <p:cNvSpPr>
            <a:spLocks noChangeArrowheads="1"/>
          </p:cNvSpPr>
          <p:nvPr/>
        </p:nvSpPr>
        <p:spPr bwMode="auto">
          <a:xfrm>
            <a:off x="225425" y="5961063"/>
            <a:ext cx="10596563"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C00000"/>
                </a:solidFill>
                <a:latin typeface="Times New Roman" pitchFamily="18" charset="0"/>
                <a:cs typeface="Times New Roman" pitchFamily="18" charset="0"/>
              </a:rPr>
              <a:t>III. The Certainty of Christian Assurance.  </a:t>
            </a:r>
            <a:endParaRPr lang="en-GB" altLang="en-US" sz="440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600200" y="73025"/>
            <a:ext cx="9156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b="1">
                <a:solidFill>
                  <a:srgbClr val="FFFF00"/>
                </a:solidFill>
                <a:latin typeface="Times New Roman" pitchFamily="18" charset="0"/>
                <a:cs typeface="Times New Roman" pitchFamily="18" charset="0"/>
              </a:rPr>
              <a:t>Experiencing God through obedience</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3" y="909638"/>
            <a:ext cx="6237287" cy="498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1697038" y="6119813"/>
            <a:ext cx="8024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chemeClr val="bg1"/>
                </a:solidFill>
                <a:latin typeface="Times New Roman" pitchFamily="18" charset="0"/>
                <a:cs typeface="Times New Roman" pitchFamily="18" charset="0"/>
              </a:rPr>
              <a:t>How do I know that I really know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Content Placeholder 5"/>
          <p:cNvSpPr>
            <a:spLocks noGrp="1"/>
          </p:cNvSpPr>
          <p:nvPr>
            <p:ph idx="1"/>
          </p:nvPr>
        </p:nvSpPr>
        <p:spPr>
          <a:xfrm>
            <a:off x="349250" y="1435100"/>
            <a:ext cx="11309350" cy="4894263"/>
          </a:xfrm>
          <a:solidFill>
            <a:schemeClr val="bg1"/>
          </a:solidFill>
        </p:spPr>
        <p:txBody>
          <a:bodyPr/>
          <a:lstStyle/>
          <a:p>
            <a:pPr marL="0" indent="0" algn="just">
              <a:buFont typeface="Arial" charset="0"/>
              <a:buNone/>
            </a:pPr>
            <a:r>
              <a:rPr lang="en-GB" altLang="en-US" sz="4400" smtClean="0">
                <a:latin typeface="Times New Roman" pitchFamily="18" charset="0"/>
                <a:cs typeface="Times New Roman" pitchFamily="18" charset="0"/>
              </a:rPr>
              <a:t>My little children, these things I write to you, so that you may not sin. And if anyone sins, we have an Advocate with the Father, Jesus Christ the righteous. </a:t>
            </a:r>
            <a:r>
              <a:rPr lang="en-GB" altLang="en-US" sz="4400" b="1" baseline="30000" smtClean="0">
                <a:latin typeface="Times New Roman" pitchFamily="18" charset="0"/>
                <a:cs typeface="Times New Roman" pitchFamily="18" charset="0"/>
              </a:rPr>
              <a:t>2 </a:t>
            </a:r>
            <a:r>
              <a:rPr lang="en-GB" altLang="en-US" sz="4400" b="1" smtClean="0">
                <a:latin typeface="Times New Roman" pitchFamily="18" charset="0"/>
                <a:cs typeface="Times New Roman" pitchFamily="18" charset="0"/>
              </a:rPr>
              <a:t>And He Himself is the </a:t>
            </a:r>
            <a:r>
              <a:rPr lang="en-GB" altLang="en-US" sz="4400" b="1" smtClean="0">
                <a:solidFill>
                  <a:srgbClr val="FF0000"/>
                </a:solidFill>
                <a:latin typeface="Times New Roman" pitchFamily="18" charset="0"/>
                <a:cs typeface="Times New Roman" pitchFamily="18" charset="0"/>
              </a:rPr>
              <a:t>propitiation</a:t>
            </a:r>
            <a:r>
              <a:rPr lang="en-GB" altLang="en-US" sz="4400" smtClean="0">
                <a:latin typeface="Times New Roman" pitchFamily="18" charset="0"/>
                <a:cs typeface="Times New Roman" pitchFamily="18" charset="0"/>
              </a:rPr>
              <a:t> for our sins, and not for ours only but also for the whole world. </a:t>
            </a:r>
            <a:r>
              <a:rPr lang="en-GB" altLang="en-US" sz="4400" b="1" baseline="30000" smtClean="0">
                <a:latin typeface="Times New Roman" pitchFamily="18" charset="0"/>
                <a:cs typeface="Times New Roman" pitchFamily="18" charset="0"/>
              </a:rPr>
              <a:t>3 </a:t>
            </a:r>
            <a:r>
              <a:rPr lang="en-GB" altLang="en-US" sz="4400" b="1" smtClean="0">
                <a:latin typeface="Times New Roman" pitchFamily="18" charset="0"/>
                <a:cs typeface="Times New Roman" pitchFamily="18" charset="0"/>
              </a:rPr>
              <a:t>Now by this we know that we know Him, if </a:t>
            </a:r>
            <a:r>
              <a:rPr lang="en-GB" altLang="en-US" sz="4400" b="1" smtClean="0">
                <a:solidFill>
                  <a:srgbClr val="0000CC"/>
                </a:solidFill>
                <a:latin typeface="Times New Roman" pitchFamily="18" charset="0"/>
                <a:cs typeface="Times New Roman" pitchFamily="18" charset="0"/>
              </a:rPr>
              <a:t>we keep His commandments.</a:t>
            </a:r>
            <a:r>
              <a:rPr lang="en-GB" altLang="en-US" sz="4400" smtClean="0">
                <a:solidFill>
                  <a:srgbClr val="0000CC"/>
                </a:solidFill>
                <a:latin typeface="Times New Roman" pitchFamily="18" charset="0"/>
                <a:cs typeface="Times New Roman" pitchFamily="18" charset="0"/>
              </a:rPr>
              <a:t> </a:t>
            </a:r>
          </a:p>
        </p:txBody>
      </p:sp>
      <p:sp>
        <p:nvSpPr>
          <p:cNvPr id="4099" name="Rectangle 2"/>
          <p:cNvSpPr>
            <a:spLocks noChangeArrowheads="1"/>
          </p:cNvSpPr>
          <p:nvPr/>
        </p:nvSpPr>
        <p:spPr bwMode="auto">
          <a:xfrm>
            <a:off x="4029075" y="220663"/>
            <a:ext cx="31638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1 John 2:1-6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Content Placeholder 5"/>
          <p:cNvSpPr>
            <a:spLocks noGrp="1"/>
          </p:cNvSpPr>
          <p:nvPr>
            <p:ph idx="1"/>
          </p:nvPr>
        </p:nvSpPr>
        <p:spPr>
          <a:xfrm>
            <a:off x="515938" y="444500"/>
            <a:ext cx="10972800" cy="4994275"/>
          </a:xfrm>
          <a:solidFill>
            <a:schemeClr val="bg1"/>
          </a:solidFill>
        </p:spPr>
        <p:txBody>
          <a:bodyPr/>
          <a:lstStyle/>
          <a:p>
            <a:pPr marL="0" indent="0" algn="just">
              <a:buFont typeface="Arial" charset="0"/>
              <a:buNone/>
            </a:pPr>
            <a:r>
              <a:rPr lang="en-GB" altLang="en-US" sz="4400" b="1" baseline="30000" smtClean="0">
                <a:latin typeface="Times New Roman" pitchFamily="18" charset="0"/>
                <a:cs typeface="Times New Roman" pitchFamily="18" charset="0"/>
              </a:rPr>
              <a:t>4 </a:t>
            </a:r>
            <a:r>
              <a:rPr lang="en-GB" altLang="en-US" sz="4400" smtClean="0">
                <a:latin typeface="Times New Roman" pitchFamily="18" charset="0"/>
                <a:cs typeface="Times New Roman" pitchFamily="18" charset="0"/>
              </a:rPr>
              <a:t>He who says, “I know Him,” and does not keep His commandments, is a liar, and the truth is not in him. </a:t>
            </a:r>
            <a:r>
              <a:rPr lang="en-GB" altLang="en-US" sz="4400" b="1" baseline="30000" smtClean="0">
                <a:latin typeface="Times New Roman" pitchFamily="18" charset="0"/>
                <a:cs typeface="Times New Roman" pitchFamily="18" charset="0"/>
              </a:rPr>
              <a:t>5 </a:t>
            </a:r>
            <a:r>
              <a:rPr lang="en-GB" altLang="en-US" sz="4400" smtClean="0">
                <a:latin typeface="Times New Roman" pitchFamily="18" charset="0"/>
                <a:cs typeface="Times New Roman" pitchFamily="18" charset="0"/>
              </a:rPr>
              <a:t>But whoever keeps His word, truly the love of God is perfected in him. By this we know that we are in Him. </a:t>
            </a:r>
            <a:r>
              <a:rPr lang="en-GB" altLang="en-US" sz="4400" b="1" baseline="30000" smtClean="0">
                <a:latin typeface="Times New Roman" pitchFamily="18" charset="0"/>
                <a:cs typeface="Times New Roman" pitchFamily="18" charset="0"/>
              </a:rPr>
              <a:t>6 </a:t>
            </a:r>
            <a:r>
              <a:rPr lang="en-GB" altLang="en-US" sz="4400" smtClean="0">
                <a:latin typeface="Times New Roman" pitchFamily="18" charset="0"/>
                <a:cs typeface="Times New Roman" pitchFamily="18" charset="0"/>
              </a:rPr>
              <a:t>He who says he abides in Him </a:t>
            </a:r>
            <a:r>
              <a:rPr lang="en-GB" altLang="en-US" sz="4400" smtClean="0">
                <a:solidFill>
                  <a:srgbClr val="0000CC"/>
                </a:solidFill>
                <a:latin typeface="Times New Roman" pitchFamily="18" charset="0"/>
                <a:cs typeface="Times New Roman" pitchFamily="18" charset="0"/>
              </a:rPr>
              <a:t>ought himself also to walk just as He walked.</a:t>
            </a:r>
          </a:p>
          <a:p>
            <a:pPr marL="0" indent="0" algn="just">
              <a:buFont typeface="Arial" charset="0"/>
              <a:buNone/>
            </a:pPr>
            <a:r>
              <a:rPr lang="en-GB" altLang="en-US" sz="4400" b="1" smtClean="0">
                <a:solidFill>
                  <a:srgbClr val="FF0000"/>
                </a:solidFill>
                <a:latin typeface="Times New Roman" pitchFamily="18" charset="0"/>
                <a:cs typeface="Times New Roman" pitchFamily="18" charset="0"/>
              </a:rPr>
              <a:t>1 John 2:1-6 (NKJV)</a:t>
            </a:r>
            <a:endParaRPr lang="en-US" altLang="en-US" sz="4400" b="1" smtClean="0">
              <a:solidFill>
                <a:srgbClr val="FF0000"/>
              </a:solidFill>
              <a:latin typeface="Times New Roman" pitchFamily="18" charset="0"/>
              <a:cs typeface="Times New Roman" pitchFamily="18" charset="0"/>
            </a:endParaRPr>
          </a:p>
        </p:txBody>
      </p:sp>
      <p:sp>
        <p:nvSpPr>
          <p:cNvPr id="3" name="Rectangle 2"/>
          <p:cNvSpPr>
            <a:spLocks noChangeArrowheads="1"/>
          </p:cNvSpPr>
          <p:nvPr/>
        </p:nvSpPr>
        <p:spPr bwMode="auto">
          <a:xfrm>
            <a:off x="3778250" y="5632450"/>
            <a:ext cx="4365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6000" b="1">
                <a:solidFill>
                  <a:schemeClr val="bg1"/>
                </a:solidFill>
                <a:latin typeface="Times New Roman" pitchFamily="18" charset="0"/>
                <a:cs typeface="Times New Roman" pitchFamily="18" charset="0"/>
              </a:rPr>
              <a:t>Let’s Pray…</a:t>
            </a:r>
            <a:endParaRPr lang="en-GB" altLang="en-US" sz="60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301750" y="165100"/>
            <a:ext cx="99679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b="1">
                <a:solidFill>
                  <a:schemeClr val="bg1"/>
                </a:solidFill>
                <a:latin typeface="Times New Roman" pitchFamily="18" charset="0"/>
                <a:cs typeface="Times New Roman" pitchFamily="18" charset="0"/>
              </a:rPr>
              <a:t>How do I know that I really know God?</a:t>
            </a:r>
            <a:endParaRPr lang="en-GB" altLang="en-US" sz="4400">
              <a:solidFill>
                <a:schemeClr val="bg1"/>
              </a:solidFill>
              <a:latin typeface="Times New Roman" pitchFamily="18" charset="0"/>
              <a:cs typeface="Times New Roman" pitchFamily="18" charset="0"/>
            </a:endParaRPr>
          </a:p>
        </p:txBody>
      </p:sp>
      <p:sp>
        <p:nvSpPr>
          <p:cNvPr id="6148" name="Rectangle 3"/>
          <p:cNvSpPr>
            <a:spLocks noChangeArrowheads="1"/>
          </p:cNvSpPr>
          <p:nvPr/>
        </p:nvSpPr>
        <p:spPr bwMode="auto">
          <a:xfrm>
            <a:off x="334963" y="2360613"/>
            <a:ext cx="11104562" cy="3816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“My little children, these things I write to you, so that you may not sin. And if anyone sins, we have an </a:t>
            </a:r>
            <a:r>
              <a:rPr lang="en-GB" altLang="en-US" sz="4400" b="1">
                <a:solidFill>
                  <a:srgbClr val="C00000"/>
                </a:solidFill>
                <a:latin typeface="Times New Roman" pitchFamily="18" charset="0"/>
                <a:cs typeface="Times New Roman" pitchFamily="18" charset="0"/>
              </a:rPr>
              <a:t>Advocate</a:t>
            </a:r>
            <a:r>
              <a:rPr lang="en-GB" altLang="en-US" sz="4400">
                <a:latin typeface="Times New Roman" pitchFamily="18" charset="0"/>
                <a:cs typeface="Times New Roman" pitchFamily="18" charset="0"/>
              </a:rPr>
              <a:t> with the Father, Jesus Christ the righteous. </a:t>
            </a:r>
            <a:r>
              <a:rPr lang="en-GB" altLang="en-US" sz="4400" b="1" baseline="30000">
                <a:latin typeface="Times New Roman" pitchFamily="18" charset="0"/>
                <a:cs typeface="Times New Roman" pitchFamily="18" charset="0"/>
              </a:rPr>
              <a:t>2 </a:t>
            </a:r>
            <a:r>
              <a:rPr lang="en-GB" altLang="en-US" sz="4400" b="1">
                <a:latin typeface="Times New Roman" pitchFamily="18" charset="0"/>
                <a:cs typeface="Times New Roman" pitchFamily="18" charset="0"/>
              </a:rPr>
              <a:t>And He Himself is the </a:t>
            </a:r>
            <a:r>
              <a:rPr lang="en-GB" altLang="en-US" sz="4400" b="1">
                <a:solidFill>
                  <a:srgbClr val="FF0000"/>
                </a:solidFill>
                <a:latin typeface="Times New Roman" pitchFamily="18" charset="0"/>
                <a:cs typeface="Times New Roman" pitchFamily="18" charset="0"/>
              </a:rPr>
              <a:t>propitiation</a:t>
            </a:r>
            <a:r>
              <a:rPr lang="en-GB" altLang="en-US" sz="4400">
                <a:latin typeface="Times New Roman" pitchFamily="18" charset="0"/>
                <a:cs typeface="Times New Roman" pitchFamily="18" charset="0"/>
              </a:rPr>
              <a:t> for our sins,…”</a:t>
            </a:r>
          </a:p>
          <a:p>
            <a:pPr>
              <a:lnSpc>
                <a:spcPct val="100000"/>
              </a:lnSpc>
              <a:spcBef>
                <a:spcPct val="0"/>
              </a:spcBef>
              <a:buFontTx/>
              <a:buNone/>
            </a:pPr>
            <a:r>
              <a:rPr lang="en-GB" altLang="en-US" sz="4400" b="1">
                <a:solidFill>
                  <a:srgbClr val="FF0000"/>
                </a:solidFill>
                <a:latin typeface="Times New Roman" pitchFamily="18" charset="0"/>
                <a:cs typeface="Times New Roman" pitchFamily="18" charset="0"/>
              </a:rPr>
              <a:t>1 John 2:1-2 (NKJV)</a:t>
            </a:r>
          </a:p>
        </p:txBody>
      </p:sp>
      <p:sp>
        <p:nvSpPr>
          <p:cNvPr id="4" name="Rectangle 3"/>
          <p:cNvSpPr>
            <a:spLocks noChangeArrowheads="1"/>
          </p:cNvSpPr>
          <p:nvPr/>
        </p:nvSpPr>
        <p:spPr bwMode="auto">
          <a:xfrm>
            <a:off x="635000" y="1258888"/>
            <a:ext cx="10502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FFFF00"/>
                </a:solidFill>
                <a:latin typeface="Times New Roman" pitchFamily="18" charset="0"/>
                <a:cs typeface="Times New Roman" pitchFamily="18" charset="0"/>
              </a:rPr>
              <a:t>I. We need to know that Jesus is our advocate.</a:t>
            </a:r>
            <a:endParaRPr lang="en-GB" altLang="en-US" sz="400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arn(inVertical)">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8"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633788" y="260350"/>
            <a:ext cx="45227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b="1">
                <a:solidFill>
                  <a:srgbClr val="FFFF00"/>
                </a:solidFill>
                <a:latin typeface="Arial Black" pitchFamily="34" charset="0"/>
              </a:rPr>
              <a:t>Propitiation. </a:t>
            </a:r>
            <a:endParaRPr lang="en-GB" altLang="en-US" sz="4800">
              <a:solidFill>
                <a:srgbClr val="FFFF00"/>
              </a:solidFill>
              <a:latin typeface="Arial Black" pitchFamily="34" charset="0"/>
            </a:endParaRPr>
          </a:p>
        </p:txBody>
      </p:sp>
      <p:sp>
        <p:nvSpPr>
          <p:cNvPr id="3" name="Rectangle 2"/>
          <p:cNvSpPr>
            <a:spLocks noChangeArrowheads="1"/>
          </p:cNvSpPr>
          <p:nvPr/>
        </p:nvSpPr>
        <p:spPr bwMode="auto">
          <a:xfrm>
            <a:off x="288925" y="1098550"/>
            <a:ext cx="117348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latin typeface="Times New Roman" pitchFamily="18" charset="0"/>
                <a:cs typeface="Times New Roman" pitchFamily="18" charset="0"/>
              </a:rPr>
              <a:t>“A sacrifice that bears God’s wrath and turns it to favour”</a:t>
            </a:r>
            <a:endParaRPr lang="en-GB" altLang="en-US" sz="3600">
              <a:latin typeface="Times New Roman" pitchFamily="18" charset="0"/>
              <a:cs typeface="Times New Roman" pitchFamily="18" charset="0"/>
            </a:endParaRPr>
          </a:p>
        </p:txBody>
      </p:sp>
      <p:pic>
        <p:nvPicPr>
          <p:cNvPr id="7176" name="Picture 8" descr="Image result for propitiation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2428875"/>
            <a:ext cx="7223125"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wipe(down)">
                                      <p:cBhvr>
                                        <p:cTn id="19"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09575" y="455613"/>
            <a:ext cx="11404600" cy="5888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3800">
                <a:latin typeface="Times New Roman" pitchFamily="18" charset="0"/>
                <a:cs typeface="Times New Roman" pitchFamily="18" charset="0"/>
              </a:rPr>
              <a:t>“God justice must be satisfied. Every sin ever committed by every person who has ever lived will be punished in one or two ways.</a:t>
            </a:r>
          </a:p>
          <a:p>
            <a:pPr>
              <a:buFont typeface="Arial" charset="0"/>
              <a:buNone/>
            </a:pPr>
            <a:r>
              <a:rPr lang="en-GB" altLang="en-US" sz="3800">
                <a:latin typeface="Times New Roman" pitchFamily="18" charset="0"/>
                <a:cs typeface="Times New Roman" pitchFamily="18" charset="0"/>
              </a:rPr>
              <a:t>Either God’s wrath will be satisfied when all unrepentant and unbelieving sinners suffer eternally in hell (Matthew 13;42; 25:41, 46; 2 Thessalonians 1:9; Revelations 20:15), or for all who, by the convicting and regenerating power of the Spirit, repent and believe savingly in Jesus, God’s wrath is satisfied by the punishment of Christ Himself on the cross (John 3:14-18).”</a:t>
            </a:r>
          </a:p>
          <a:p>
            <a:pPr>
              <a:buFont typeface="Arial" charset="0"/>
              <a:buNone/>
            </a:pPr>
            <a:r>
              <a:rPr lang="en-GB" altLang="en-US" sz="2000" b="1" i="1">
                <a:solidFill>
                  <a:srgbClr val="000099"/>
                </a:solidFill>
                <a:latin typeface="Times New Roman" pitchFamily="18" charset="0"/>
                <a:cs typeface="Times New Roman" pitchFamily="18" charset="0"/>
              </a:rPr>
              <a:t>The MacArthur New Testament Commentary (1-3 John) p. 48 </a:t>
            </a:r>
            <a:endParaRPr lang="en-GB" altLang="en-US" sz="3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20688" y="555625"/>
            <a:ext cx="11177587" cy="5016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1" baseline="30000">
                <a:latin typeface="Times New Roman" pitchFamily="18" charset="0"/>
                <a:cs typeface="Times New Roman" pitchFamily="18" charset="0"/>
              </a:rPr>
              <a:t>23 </a:t>
            </a:r>
            <a:r>
              <a:rPr lang="en-GB" altLang="en-US" sz="4000">
                <a:latin typeface="Times New Roman" pitchFamily="18" charset="0"/>
                <a:cs typeface="Times New Roman" pitchFamily="18" charset="0"/>
              </a:rPr>
              <a:t>for all have sinned and fall short of the glory of God, </a:t>
            </a:r>
            <a:r>
              <a:rPr lang="en-GB" altLang="en-US" sz="4000" b="1" baseline="30000">
                <a:latin typeface="Times New Roman" pitchFamily="18" charset="0"/>
                <a:cs typeface="Times New Roman" pitchFamily="18" charset="0"/>
              </a:rPr>
              <a:t>24 </a:t>
            </a:r>
            <a:r>
              <a:rPr lang="en-GB" altLang="en-US" sz="4000">
                <a:latin typeface="Times New Roman" pitchFamily="18" charset="0"/>
                <a:cs typeface="Times New Roman" pitchFamily="18" charset="0"/>
              </a:rPr>
              <a:t>being justified </a:t>
            </a:r>
            <a:r>
              <a:rPr lang="en-GB" altLang="en-US" sz="4000" b="1">
                <a:solidFill>
                  <a:srgbClr val="C00000"/>
                </a:solidFill>
                <a:latin typeface="Times New Roman" pitchFamily="18" charset="0"/>
                <a:cs typeface="Times New Roman" pitchFamily="18" charset="0"/>
              </a:rPr>
              <a:t>freely by His grace</a:t>
            </a:r>
            <a:r>
              <a:rPr lang="en-GB" altLang="en-US" sz="4000">
                <a:latin typeface="Times New Roman" pitchFamily="18" charset="0"/>
                <a:cs typeface="Times New Roman" pitchFamily="18" charset="0"/>
              </a:rPr>
              <a:t> through the redemption that is in Christ Jesus, </a:t>
            </a:r>
            <a:r>
              <a:rPr lang="en-GB" altLang="en-US" sz="4000" b="1" baseline="30000">
                <a:latin typeface="Times New Roman" pitchFamily="18" charset="0"/>
                <a:cs typeface="Times New Roman" pitchFamily="18" charset="0"/>
              </a:rPr>
              <a:t>25 </a:t>
            </a:r>
            <a:r>
              <a:rPr lang="en-GB" altLang="en-US" sz="4000">
                <a:latin typeface="Times New Roman" pitchFamily="18" charset="0"/>
                <a:cs typeface="Times New Roman" pitchFamily="18" charset="0"/>
              </a:rPr>
              <a:t>whom God set forth </a:t>
            </a:r>
            <a:r>
              <a:rPr lang="en-GB" altLang="en-US" sz="4000" i="1">
                <a:latin typeface="Times New Roman" pitchFamily="18" charset="0"/>
                <a:cs typeface="Times New Roman" pitchFamily="18" charset="0"/>
              </a:rPr>
              <a:t>as</a:t>
            </a:r>
            <a:r>
              <a:rPr lang="en-GB" altLang="en-US" sz="4000">
                <a:latin typeface="Times New Roman" pitchFamily="18" charset="0"/>
                <a:cs typeface="Times New Roman" pitchFamily="18" charset="0"/>
              </a:rPr>
              <a:t> a </a:t>
            </a:r>
            <a:r>
              <a:rPr lang="en-GB" altLang="en-US" sz="4000" b="1">
                <a:solidFill>
                  <a:srgbClr val="FF0000"/>
                </a:solidFill>
                <a:latin typeface="Times New Roman" pitchFamily="18" charset="0"/>
                <a:cs typeface="Times New Roman" pitchFamily="18" charset="0"/>
              </a:rPr>
              <a:t>propitiation by His blood</a:t>
            </a:r>
            <a:r>
              <a:rPr lang="en-GB" altLang="en-US" sz="4000">
                <a:latin typeface="Times New Roman" pitchFamily="18" charset="0"/>
                <a:cs typeface="Times New Roman" pitchFamily="18" charset="0"/>
              </a:rPr>
              <a:t>, through faith, to demonstrate His righteousness, because in His forbearance God had passed over the sins that were previously committed,</a:t>
            </a:r>
          </a:p>
          <a:p>
            <a:pPr>
              <a:lnSpc>
                <a:spcPct val="100000"/>
              </a:lnSpc>
              <a:spcBef>
                <a:spcPct val="0"/>
              </a:spcBef>
              <a:buFontTx/>
              <a:buNone/>
            </a:pPr>
            <a:r>
              <a:rPr lang="en-GB" altLang="en-US" sz="4000" b="1">
                <a:solidFill>
                  <a:srgbClr val="000099"/>
                </a:solidFill>
                <a:latin typeface="Times New Roman" pitchFamily="18" charset="0"/>
                <a:cs typeface="Times New Roman" pitchFamily="18" charset="0"/>
              </a:rPr>
              <a:t>Romans 3:23-25 (NKJV)</a:t>
            </a:r>
            <a:endParaRPr lang="en-GB" alt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541338" y="627063"/>
            <a:ext cx="11045825" cy="4402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1" baseline="30000">
                <a:latin typeface="Times New Roman" pitchFamily="18" charset="0"/>
                <a:cs typeface="Times New Roman" pitchFamily="18" charset="0"/>
              </a:rPr>
              <a:t>8 </a:t>
            </a:r>
            <a:r>
              <a:rPr lang="en-GB" altLang="en-US" sz="4000" b="1">
                <a:solidFill>
                  <a:srgbClr val="FF0000"/>
                </a:solidFill>
                <a:latin typeface="Times New Roman" pitchFamily="18" charset="0"/>
                <a:cs typeface="Times New Roman" pitchFamily="18" charset="0"/>
              </a:rPr>
              <a:t>If we </a:t>
            </a:r>
            <a:r>
              <a:rPr lang="en-GB" altLang="en-US" sz="4000">
                <a:latin typeface="Times New Roman" pitchFamily="18" charset="0"/>
                <a:cs typeface="Times New Roman" pitchFamily="18" charset="0"/>
              </a:rPr>
              <a:t>say that we have no sin, we deceive ourselves, and the truth is not in us. </a:t>
            </a:r>
            <a:r>
              <a:rPr lang="en-GB" altLang="en-US" sz="4000" b="1" baseline="30000">
                <a:latin typeface="Times New Roman" pitchFamily="18" charset="0"/>
                <a:cs typeface="Times New Roman" pitchFamily="18" charset="0"/>
              </a:rPr>
              <a:t>9 </a:t>
            </a:r>
            <a:r>
              <a:rPr lang="en-GB" altLang="en-US" sz="4000">
                <a:latin typeface="Times New Roman" pitchFamily="18" charset="0"/>
                <a:cs typeface="Times New Roman" pitchFamily="18" charset="0"/>
              </a:rPr>
              <a:t>If we confess our sins, He is faithful and just to forgive us </a:t>
            </a:r>
            <a:r>
              <a:rPr lang="en-GB" altLang="en-US" sz="4000" i="1">
                <a:latin typeface="Times New Roman" pitchFamily="18" charset="0"/>
                <a:cs typeface="Times New Roman" pitchFamily="18" charset="0"/>
              </a:rPr>
              <a:t>our </a:t>
            </a:r>
            <a:r>
              <a:rPr lang="en-GB" altLang="en-US" sz="4000">
                <a:latin typeface="Times New Roman" pitchFamily="18" charset="0"/>
                <a:cs typeface="Times New Roman" pitchFamily="18" charset="0"/>
              </a:rPr>
              <a:t>sins and to cleanse us from all unrighteousness. </a:t>
            </a:r>
            <a:r>
              <a:rPr lang="en-GB" altLang="en-US" sz="4000" b="1" baseline="30000">
                <a:latin typeface="Times New Roman" pitchFamily="18" charset="0"/>
                <a:cs typeface="Times New Roman" pitchFamily="18" charset="0"/>
              </a:rPr>
              <a:t>10 </a:t>
            </a:r>
            <a:r>
              <a:rPr lang="en-GB" altLang="en-US" sz="4000">
                <a:latin typeface="Times New Roman" pitchFamily="18" charset="0"/>
                <a:cs typeface="Times New Roman" pitchFamily="18" charset="0"/>
              </a:rPr>
              <a:t>If we say that we have not sinned, we make Him a liar, and His word is not in us.</a:t>
            </a:r>
          </a:p>
          <a:p>
            <a:pPr algn="just">
              <a:lnSpc>
                <a:spcPct val="100000"/>
              </a:lnSpc>
              <a:spcBef>
                <a:spcPct val="0"/>
              </a:spcBef>
              <a:buFontTx/>
              <a:buNone/>
            </a:pPr>
            <a:r>
              <a:rPr lang="en-GB" altLang="en-US" sz="4000" b="1" i="1">
                <a:latin typeface="Times New Roman" pitchFamily="18" charset="0"/>
                <a:cs typeface="Times New Roman" pitchFamily="18" charset="0"/>
              </a:rPr>
              <a:t>1 John 1:8-10 (NKJV)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2192</TotalTime>
  <Words>469</Words>
  <Application>Microsoft Office PowerPoint</Application>
  <PresentationFormat>Custom</PresentationFormat>
  <Paragraphs>47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Calibri Light</vt:lpstr>
      <vt:lpstr>Times New Roman</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182</cp:revision>
  <dcterms:created xsi:type="dcterms:W3CDTF">2014-04-17T11:47:44Z</dcterms:created>
  <dcterms:modified xsi:type="dcterms:W3CDTF">2019-02-19T15:27:14Z</dcterms:modified>
</cp:coreProperties>
</file>