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3" r:id="rId7"/>
    <p:sldId id="266" r:id="rId8"/>
    <p:sldId id="267" r:id="rId9"/>
    <p:sldId id="268" r:id="rId10"/>
    <p:sldId id="269" r:id="rId11"/>
    <p:sldId id="265" r:id="rId12"/>
    <p:sldId id="273" r:id="rId13"/>
    <p:sldId id="272" r:id="rId14"/>
    <p:sldId id="274" r:id="rId15"/>
    <p:sldId id="275" r:id="rId16"/>
    <p:sldId id="276" r:id="rId17"/>
    <p:sldId id="277" r:id="rId18"/>
    <p:sldId id="270"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1C1C"/>
    <a:srgbClr val="0E720E"/>
    <a:srgbClr val="1C1C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showGuides="1">
      <p:cViewPr>
        <p:scale>
          <a:sx n="75" d="100"/>
          <a:sy n="75" d="100"/>
        </p:scale>
        <p:origin x="-660" y="-648"/>
      </p:cViewPr>
      <p:guideLst>
        <p:guide orient="horz" pos="411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1FA35C9-9AE5-4EE5-96A6-C1BDFC422261}" type="datetimeFigureOut">
              <a:rPr lang="en-GB" smtClean="0"/>
              <a:t>05/02/2019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1325360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FA35C9-9AE5-4EE5-96A6-C1BDFC422261}" type="datetimeFigureOut">
              <a:rPr lang="en-GB" smtClean="0"/>
              <a:t>05/02/2019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1670688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FA35C9-9AE5-4EE5-96A6-C1BDFC422261}" type="datetimeFigureOut">
              <a:rPr lang="en-GB" smtClean="0"/>
              <a:t>05/02/2019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2487475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FA35C9-9AE5-4EE5-96A6-C1BDFC422261}" type="datetimeFigureOut">
              <a:rPr lang="en-GB" smtClean="0"/>
              <a:t>05/02/2019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2261214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FA35C9-9AE5-4EE5-96A6-C1BDFC422261}" type="datetimeFigureOut">
              <a:rPr lang="en-GB" smtClean="0"/>
              <a:t>05/02/2019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3425529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1FA35C9-9AE5-4EE5-96A6-C1BDFC422261}" type="datetimeFigureOut">
              <a:rPr lang="en-GB" smtClean="0"/>
              <a:t>05/02/2019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103034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1FA35C9-9AE5-4EE5-96A6-C1BDFC422261}" type="datetimeFigureOut">
              <a:rPr lang="en-GB" smtClean="0"/>
              <a:t>05/02/2019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356475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1FA35C9-9AE5-4EE5-96A6-C1BDFC422261}" type="datetimeFigureOut">
              <a:rPr lang="en-GB" smtClean="0"/>
              <a:t>05/02/2019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3585526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A35C9-9AE5-4EE5-96A6-C1BDFC422261}" type="datetimeFigureOut">
              <a:rPr lang="en-GB" smtClean="0"/>
              <a:t>05/02/2019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503157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FA35C9-9AE5-4EE5-96A6-C1BDFC422261}" type="datetimeFigureOut">
              <a:rPr lang="en-GB" smtClean="0"/>
              <a:t>05/02/2019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70908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FA35C9-9AE5-4EE5-96A6-C1BDFC422261}" type="datetimeFigureOut">
              <a:rPr lang="en-GB" smtClean="0"/>
              <a:t>05/02/2019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2B13D4-B46A-4054-9A86-4323A8A74916}" type="slidenum">
              <a:rPr lang="en-GB" smtClean="0"/>
              <a:t>‹#›</a:t>
            </a:fld>
            <a:endParaRPr lang="en-GB"/>
          </a:p>
        </p:txBody>
      </p:sp>
    </p:spTree>
    <p:extLst>
      <p:ext uri="{BB962C8B-B14F-4D97-AF65-F5344CB8AC3E}">
        <p14:creationId xmlns:p14="http://schemas.microsoft.com/office/powerpoint/2010/main" val="733362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FA35C9-9AE5-4EE5-96A6-C1BDFC422261}" type="datetimeFigureOut">
              <a:rPr lang="en-GB" smtClean="0"/>
              <a:t>05/02/2019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B13D4-B46A-4054-9A86-4323A8A74916}" type="slidenum">
              <a:rPr lang="en-GB" smtClean="0"/>
              <a:t>‹#›</a:t>
            </a:fld>
            <a:endParaRPr lang="en-GB"/>
          </a:p>
        </p:txBody>
      </p:sp>
    </p:spTree>
    <p:extLst>
      <p:ext uri="{BB962C8B-B14F-4D97-AF65-F5344CB8AC3E}">
        <p14:creationId xmlns:p14="http://schemas.microsoft.com/office/powerpoint/2010/main" val="3713362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0" y="1178769"/>
            <a:ext cx="9144000" cy="923330"/>
          </a:xfrm>
          <a:prstGeom prst="rect">
            <a:avLst/>
          </a:prstGeom>
          <a:noFill/>
        </p:spPr>
        <p:txBody>
          <a:bodyPr wrap="square" rtlCol="0">
            <a:spAutoFit/>
          </a:bodyPr>
          <a:lstStyle/>
          <a:p>
            <a:pPr algn="ctr"/>
            <a:r>
              <a:rPr lang="en-GB" sz="5400" b="1" dirty="0" smtClean="0">
                <a:solidFill>
                  <a:srgbClr val="FFFF00"/>
                </a:solidFill>
                <a:effectLst>
                  <a:outerShdw blurRad="38100" dist="38100" dir="2700000" algn="tl">
                    <a:srgbClr val="000000">
                      <a:alpha val="43137"/>
                    </a:srgbClr>
                  </a:outerShdw>
                </a:effectLst>
                <a:latin typeface="Centry Welsh" panose="020B0500000000000000" pitchFamily="34" charset="0"/>
              </a:rPr>
              <a:t>Wow, I’m free to serve</a:t>
            </a:r>
            <a:endParaRPr lang="en-GB" sz="5400" b="1" dirty="0">
              <a:solidFill>
                <a:srgbClr val="FFFF00"/>
              </a:solidFill>
              <a:effectLst>
                <a:outerShdw blurRad="38100" dist="38100" dir="2700000" algn="tl">
                  <a:srgbClr val="000000">
                    <a:alpha val="43137"/>
                  </a:srgbClr>
                </a:outerShdw>
              </a:effectLst>
              <a:latin typeface="Centry Welsh" panose="020B0500000000000000" pitchFamily="34" charset="0"/>
            </a:endParaRPr>
          </a:p>
        </p:txBody>
      </p:sp>
      <p:sp>
        <p:nvSpPr>
          <p:cNvPr id="3" name="TextBox 2"/>
          <p:cNvSpPr txBox="1"/>
          <p:nvPr/>
        </p:nvSpPr>
        <p:spPr>
          <a:xfrm>
            <a:off x="1187624" y="3523655"/>
            <a:ext cx="6768752" cy="769441"/>
          </a:xfrm>
          <a:prstGeom prst="rect">
            <a:avLst/>
          </a:prstGeom>
          <a:noFill/>
        </p:spPr>
        <p:txBody>
          <a:bodyPr wrap="square" rtlCol="0">
            <a:spAutoFit/>
          </a:bodyPr>
          <a:lstStyle/>
          <a:p>
            <a:pPr algn="ctr"/>
            <a:r>
              <a:rPr lang="en-GB" sz="4400" dirty="0" smtClean="0">
                <a:solidFill>
                  <a:schemeClr val="bg1"/>
                </a:solidFill>
                <a:latin typeface="Centry Welsh" panose="020B0500000000000000" pitchFamily="34" charset="0"/>
              </a:rPr>
              <a:t>Psalm 119:41-48</a:t>
            </a:r>
            <a:endParaRPr lang="en-GB" sz="4400" dirty="0">
              <a:solidFill>
                <a:schemeClr val="bg1"/>
              </a:solidFill>
              <a:latin typeface="Centry Welsh" panose="020B0500000000000000" pitchFamily="34" charset="0"/>
            </a:endParaRPr>
          </a:p>
        </p:txBody>
      </p:sp>
    </p:spTree>
    <p:extLst>
      <p:ext uri="{BB962C8B-B14F-4D97-AF65-F5344CB8AC3E}">
        <p14:creationId xmlns:p14="http://schemas.microsoft.com/office/powerpoint/2010/main" val="663714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640960" cy="3108543"/>
          </a:xfrm>
          <a:prstGeom prst="rect">
            <a:avLst/>
          </a:prstGeom>
          <a:noFill/>
        </p:spPr>
        <p:txBody>
          <a:bodyPr wrap="square" rtlCol="0">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“There is therefore now no condemnation for those who are in Christ Jesus.”</a:t>
            </a:r>
          </a:p>
          <a:p>
            <a:endParaRPr lang="en-GB" sz="3200" dirty="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Romans 8:1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149264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332656"/>
            <a:ext cx="7920880" cy="4016484"/>
          </a:xfrm>
          <a:prstGeom prst="rect">
            <a:avLst/>
          </a:prstGeom>
          <a:noFill/>
        </p:spPr>
        <p:txBody>
          <a:bodyPr wrap="square" rtlCol="0">
            <a:spAutoFit/>
          </a:bodyPr>
          <a:lstStyle/>
          <a:p>
            <a:pPr marL="742950" indent="-742950">
              <a:spcBef>
                <a:spcPts val="1800"/>
              </a:spcBef>
              <a:buAutoNum type="arabicPeriod"/>
            </a:pPr>
            <a:r>
              <a:rPr lang="en-GB" sz="4000" dirty="0" smtClean="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Psalm 119 is a richly woven tapestry on the subject of God’s law</a:t>
            </a:r>
            <a:endParaRPr lang="en-GB" sz="4000" i="1" dirty="0" smtClean="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endParaRPr>
          </a:p>
          <a:p>
            <a:pPr marL="742950" indent="-742950">
              <a:spcBef>
                <a:spcPts val="1800"/>
              </a:spcBef>
              <a:buAutoNum type="arabicPeriod"/>
            </a:pPr>
            <a:r>
              <a:rPr lang="en-GB" sz="40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The steadfast love of God runs through the tapestry (and the rest of Scripture)</a:t>
            </a:r>
          </a:p>
        </p:txBody>
      </p:sp>
    </p:spTree>
    <p:extLst>
      <p:ext uri="{BB962C8B-B14F-4D97-AF65-F5344CB8AC3E}">
        <p14:creationId xmlns:p14="http://schemas.microsoft.com/office/powerpoint/2010/main" val="25276196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34625"/>
            <a:ext cx="8640960" cy="1938992"/>
          </a:xfrm>
          <a:prstGeom prst="rect">
            <a:avLst/>
          </a:prstGeom>
          <a:noFill/>
        </p:spPr>
        <p:txBody>
          <a:bodyPr wrap="square" rtlCol="0">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“We love because he first loved us.” </a:t>
            </a:r>
          </a:p>
          <a:p>
            <a:pPr algn="r"/>
            <a:r>
              <a:rPr lang="en-GB" sz="3200" i="1" dirty="0" smtClean="0">
                <a:latin typeface="Tahoma" panose="020B0604030504040204" pitchFamily="34" charset="0"/>
                <a:ea typeface="Tahoma" panose="020B0604030504040204" pitchFamily="34" charset="0"/>
                <a:cs typeface="Tahoma" panose="020B0604030504040204" pitchFamily="34" charset="0"/>
              </a:rPr>
              <a:t>1 John 4:19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739978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34625"/>
            <a:ext cx="8640960" cy="6678751"/>
          </a:xfrm>
          <a:prstGeom prst="rect">
            <a:avLst/>
          </a:prstGeom>
          <a:noFill/>
        </p:spPr>
        <p:txBody>
          <a:bodyPr wrap="square" rtlCol="0">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“We love because he first loved us. If anyone says, “I love God”, and hates his brother, he is a liar; for he who does not love his brother whom he has seen cannot love God whom he has not seen. And this commandment we have from him: whoever loves God must also love his brother.”</a:t>
            </a:r>
            <a:endParaRPr lang="en-GB" sz="3200" dirty="0" smtClean="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1 John 4:19-21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308025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710620"/>
            <a:ext cx="8640960" cy="1938992"/>
          </a:xfrm>
          <a:prstGeom prst="rect">
            <a:avLst/>
          </a:prstGeom>
          <a:noFill/>
        </p:spPr>
        <p:txBody>
          <a:bodyPr wrap="square" rtlCol="0">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“If you love me, you will keep my commandments.”</a:t>
            </a:r>
          </a:p>
          <a:p>
            <a:pPr algn="r"/>
            <a:r>
              <a:rPr lang="en-GB" sz="3200" i="1" dirty="0" smtClean="0">
                <a:latin typeface="Tahoma" panose="020B0604030504040204" pitchFamily="34" charset="0"/>
                <a:ea typeface="Tahoma" panose="020B0604030504040204" pitchFamily="34" charset="0"/>
                <a:cs typeface="Tahoma" panose="020B0604030504040204" pitchFamily="34" charset="0"/>
              </a:rPr>
              <a:t>John 14:15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285857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710620"/>
            <a:ext cx="8640960" cy="4647426"/>
          </a:xfrm>
          <a:prstGeom prst="rect">
            <a:avLst/>
          </a:prstGeom>
          <a:noFill/>
        </p:spPr>
        <p:txBody>
          <a:bodyPr wrap="square" rtlCol="0">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“for I find my delight in </a:t>
            </a:r>
            <a:r>
              <a:rPr lang="en-GB" sz="4400" dirty="0" smtClean="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your commandments, which I love</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will lift up my hands towards </a:t>
            </a:r>
            <a:r>
              <a:rPr lang="en-GB" sz="4400" dirty="0" smtClean="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your commandments, which I love</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and I will meditate on your statutes.”</a:t>
            </a:r>
          </a:p>
          <a:p>
            <a:pPr algn="r"/>
            <a:r>
              <a:rPr lang="en-GB" sz="3200" i="1" dirty="0" smtClean="0">
                <a:latin typeface="Tahoma" panose="020B0604030504040204" pitchFamily="34" charset="0"/>
                <a:ea typeface="Tahoma" panose="020B0604030504040204" pitchFamily="34" charset="0"/>
                <a:cs typeface="Tahoma" panose="020B0604030504040204" pitchFamily="34" charset="0"/>
              </a:rPr>
              <a:t>Psalm 119:47-48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223782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348327"/>
            <a:ext cx="8640960" cy="3293209"/>
          </a:xfrm>
          <a:prstGeom prst="rect">
            <a:avLst/>
          </a:prstGeom>
          <a:noFill/>
        </p:spPr>
        <p:txBody>
          <a:bodyPr wrap="square" rtlCol="0">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will keep your law continually,</a:t>
            </a:r>
          </a:p>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for ever and ever, and I shall walk in a wide place, for I have sought your precepts.”</a:t>
            </a:r>
          </a:p>
          <a:p>
            <a:pPr algn="r"/>
            <a:r>
              <a:rPr lang="en-GB" sz="3200" i="1" dirty="0" smtClean="0">
                <a:latin typeface="Tahoma" panose="020B0604030504040204" pitchFamily="34" charset="0"/>
                <a:ea typeface="Tahoma" panose="020B0604030504040204" pitchFamily="34" charset="0"/>
                <a:cs typeface="Tahoma" panose="020B0604030504040204" pitchFamily="34" charset="0"/>
              </a:rPr>
              <a:t>Psalm 119:44-45 (ESV)</a:t>
            </a:r>
          </a:p>
        </p:txBody>
      </p:sp>
    </p:spTree>
    <p:extLst>
      <p:ext uri="{BB962C8B-B14F-4D97-AF65-F5344CB8AC3E}">
        <p14:creationId xmlns:p14="http://schemas.microsoft.com/office/powerpoint/2010/main" val="30313936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348327"/>
            <a:ext cx="8640960" cy="5816977"/>
          </a:xfrm>
          <a:prstGeom prst="rect">
            <a:avLst/>
          </a:prstGeom>
          <a:noFill/>
        </p:spPr>
        <p:txBody>
          <a:bodyPr wrap="square" rtlCol="0">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will keep your law continually,</a:t>
            </a:r>
          </a:p>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for ever and ever, and I shall walk in a wide place, for I have sought your precepts.”</a:t>
            </a:r>
          </a:p>
          <a:p>
            <a:pPr algn="r"/>
            <a:r>
              <a:rPr lang="en-GB" sz="3200" i="1" dirty="0" smtClean="0">
                <a:latin typeface="Tahoma" panose="020B0604030504040204" pitchFamily="34" charset="0"/>
                <a:ea typeface="Tahoma" panose="020B0604030504040204" pitchFamily="34" charset="0"/>
                <a:cs typeface="Tahoma" panose="020B0604030504040204" pitchFamily="34" charset="0"/>
              </a:rPr>
              <a:t>Psalm 119:44-45 (ESV)</a:t>
            </a:r>
          </a:p>
          <a:p>
            <a:pPr algn="r"/>
            <a:endParaRPr lang="en-GB" sz="3200" i="1" dirty="0" smtClean="0">
              <a:latin typeface="Tahoma" panose="020B0604030504040204" pitchFamily="34" charset="0"/>
              <a:ea typeface="Tahoma" panose="020B0604030504040204" pitchFamily="34" charset="0"/>
              <a:cs typeface="Tahoma" panose="020B0604030504040204" pitchFamily="34" charset="0"/>
            </a:endParaRPr>
          </a:p>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en-GB" sz="44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will walk about </a:t>
            </a:r>
            <a:r>
              <a:rPr lang="en-GB" sz="4400"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in freedom</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for </a:t>
            </a:r>
            <a:r>
              <a:rPr lang="en-GB" sz="44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have sought out your precepts</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GB" sz="3200" i="1" dirty="0" smtClean="0">
                <a:latin typeface="Tahoma" panose="020B0604030504040204" pitchFamily="34" charset="0"/>
                <a:ea typeface="Tahoma" panose="020B0604030504040204" pitchFamily="34" charset="0"/>
                <a:cs typeface="Tahoma" panose="020B0604030504040204" pitchFamily="34" charset="0"/>
              </a:rPr>
              <a:t>v45 </a:t>
            </a:r>
            <a:r>
              <a:rPr lang="en-GB" sz="3200" i="1" dirty="0">
                <a:latin typeface="Tahoma" panose="020B0604030504040204" pitchFamily="34" charset="0"/>
                <a:ea typeface="Tahoma" panose="020B0604030504040204" pitchFamily="34" charset="0"/>
                <a:cs typeface="Tahoma" panose="020B0604030504040204" pitchFamily="34" charset="0"/>
              </a:rPr>
              <a:t>(NIV)</a:t>
            </a:r>
          </a:p>
        </p:txBody>
      </p:sp>
    </p:spTree>
    <p:extLst>
      <p:ext uri="{BB962C8B-B14F-4D97-AF65-F5344CB8AC3E}">
        <p14:creationId xmlns:p14="http://schemas.microsoft.com/office/powerpoint/2010/main" val="8910478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332656"/>
            <a:ext cx="7920880" cy="5478423"/>
          </a:xfrm>
          <a:prstGeom prst="rect">
            <a:avLst/>
          </a:prstGeom>
          <a:noFill/>
        </p:spPr>
        <p:txBody>
          <a:bodyPr wrap="square" rtlCol="0">
            <a:spAutoFit/>
          </a:bodyPr>
          <a:lstStyle/>
          <a:p>
            <a:pPr marL="742950" indent="-742950">
              <a:spcBef>
                <a:spcPts val="1800"/>
              </a:spcBef>
              <a:buAutoNum type="arabicPeriod"/>
            </a:pPr>
            <a:r>
              <a:rPr lang="en-GB" sz="40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Psalm 119 is a richly woven tapestry on the subject of God’s law</a:t>
            </a:r>
          </a:p>
          <a:p>
            <a:pPr marL="742950" indent="-742950">
              <a:spcBef>
                <a:spcPts val="1800"/>
              </a:spcBef>
              <a:buAutoNum type="arabicPeriod"/>
            </a:pPr>
            <a:r>
              <a:rPr lang="en-GB" sz="40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The steadfast love of God runs through the tapestry (and </a:t>
            </a:r>
            <a:r>
              <a:rPr lang="en-GB" sz="4000" dirty="0" smtClean="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the </a:t>
            </a:r>
            <a:r>
              <a:rPr lang="en-GB" sz="40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rest of Scripture)</a:t>
            </a:r>
          </a:p>
          <a:p>
            <a:pPr marL="742950" indent="-742950">
              <a:spcBef>
                <a:spcPts val="1800"/>
              </a:spcBef>
              <a:buAutoNum type="arabicPeriod"/>
            </a:pPr>
            <a:r>
              <a:rPr lang="en-GB" sz="40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There is freedom in following God’s law</a:t>
            </a:r>
          </a:p>
        </p:txBody>
      </p:sp>
    </p:spTree>
    <p:extLst>
      <p:ext uri="{BB962C8B-B14F-4D97-AF65-F5344CB8AC3E}">
        <p14:creationId xmlns:p14="http://schemas.microsoft.com/office/powerpoint/2010/main" val="37475937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60648"/>
            <a:ext cx="8496944" cy="6370975"/>
          </a:xfrm>
          <a:prstGeom prst="rect">
            <a:avLst/>
          </a:prstGeom>
          <a:noFill/>
        </p:spPr>
        <p:txBody>
          <a:bodyPr wrap="square" rtlCol="0">
            <a:spAutoFit/>
          </a:bodyPr>
          <a:lstStyle/>
          <a:p>
            <a:r>
              <a:rPr lang="en-GB" sz="36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“You have heard that it was said to those of old, ‘You shall not murder; and whoever murders will be liable to judgement.’ But I say to you that everyone who is angry with his brother will be liable to judgement…”</a:t>
            </a:r>
          </a:p>
          <a:p>
            <a:endParaRPr lang="en-GB"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r>
              <a:rPr lang="en-GB" sz="36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en-GB" sz="36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say to you that everyone who looks at a woman with lustful intent has already committed adultery with her in his heart</a:t>
            </a:r>
            <a:r>
              <a:rPr lang="en-GB" sz="36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algn="r"/>
            <a:r>
              <a:rPr lang="en-GB" sz="2800" i="1" dirty="0" smtClean="0">
                <a:latin typeface="Tahoma" panose="020B0604030504040204" pitchFamily="34" charset="0"/>
                <a:ea typeface="Tahoma" panose="020B0604030504040204" pitchFamily="34" charset="0"/>
                <a:cs typeface="Tahoma" panose="020B0604030504040204" pitchFamily="34" charset="0"/>
              </a:rPr>
              <a:t>Matthew 5:21-22a, 28 (ESV)</a:t>
            </a:r>
          </a:p>
        </p:txBody>
      </p:sp>
    </p:spTree>
    <p:extLst>
      <p:ext uri="{BB962C8B-B14F-4D97-AF65-F5344CB8AC3E}">
        <p14:creationId xmlns:p14="http://schemas.microsoft.com/office/powerpoint/2010/main" val="4253655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16216" y="-1765459"/>
            <a:ext cx="2135521" cy="7786747"/>
          </a:xfrm>
          <a:prstGeom prst="rect">
            <a:avLst/>
          </a:prstGeom>
        </p:spPr>
        <p:txBody>
          <a:bodyPr wrap="none">
            <a:spAutoFit/>
          </a:bodyPr>
          <a:lstStyle/>
          <a:p>
            <a:r>
              <a:rPr lang="he-IL" sz="50000" dirty="0">
                <a:solidFill>
                  <a:srgbClr val="1C1CE4"/>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ו</a:t>
            </a:r>
            <a:endParaRPr lang="en-GB" sz="50000" dirty="0">
              <a:solidFill>
                <a:srgbClr val="1C1CE4"/>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endParaRPr>
          </a:p>
        </p:txBody>
      </p:sp>
      <p:sp>
        <p:nvSpPr>
          <p:cNvPr id="5" name="TextBox 4"/>
          <p:cNvSpPr txBox="1"/>
          <p:nvPr/>
        </p:nvSpPr>
        <p:spPr>
          <a:xfrm>
            <a:off x="467544" y="-55845"/>
            <a:ext cx="3024336" cy="4708981"/>
          </a:xfrm>
          <a:prstGeom prst="rect">
            <a:avLst/>
          </a:prstGeom>
          <a:noFill/>
        </p:spPr>
        <p:txBody>
          <a:bodyPr wrap="square" rtlCol="0">
            <a:spAutoFit/>
          </a:bodyPr>
          <a:lstStyle/>
          <a:p>
            <a:r>
              <a:rPr lang="en-GB" sz="30000" dirty="0" smtClean="0">
                <a:solidFill>
                  <a:srgbClr val="E41C1C"/>
                </a:solidFill>
                <a:effectLst>
                  <a:outerShdw blurRad="38100" dist="38100" dir="2700000" algn="tl">
                    <a:srgbClr val="000000">
                      <a:alpha val="43137"/>
                    </a:srgbClr>
                  </a:outerShdw>
                </a:effectLst>
                <a:latin typeface="Elephant" panose="02020904090505020303" pitchFamily="18" charset="0"/>
              </a:rPr>
              <a:t>6</a:t>
            </a:r>
            <a:endParaRPr lang="en-GB" sz="30000" dirty="0">
              <a:solidFill>
                <a:srgbClr val="E41C1C"/>
              </a:solidFill>
              <a:effectLst>
                <a:outerShdw blurRad="38100" dist="38100" dir="2700000" algn="tl">
                  <a:srgbClr val="000000">
                    <a:alpha val="43137"/>
                  </a:srgbClr>
                </a:outerShdw>
              </a:effectLst>
              <a:latin typeface="Elephant" panose="02020904090505020303" pitchFamily="18" charset="0"/>
            </a:endParaRPr>
          </a:p>
        </p:txBody>
      </p:sp>
      <p:sp>
        <p:nvSpPr>
          <p:cNvPr id="6" name="TextBox 5"/>
          <p:cNvSpPr txBox="1"/>
          <p:nvPr/>
        </p:nvSpPr>
        <p:spPr>
          <a:xfrm>
            <a:off x="3491880" y="1484784"/>
            <a:ext cx="2736304" cy="6247864"/>
          </a:xfrm>
          <a:prstGeom prst="rect">
            <a:avLst/>
          </a:prstGeom>
          <a:noFill/>
        </p:spPr>
        <p:txBody>
          <a:bodyPr wrap="square" rtlCol="0">
            <a:spAutoFit/>
          </a:bodyPr>
          <a:lstStyle/>
          <a:p>
            <a:r>
              <a:rPr lang="en-GB" sz="40000" dirty="0" smtClean="0">
                <a:solidFill>
                  <a:srgbClr val="0E720E"/>
                </a:solidFill>
                <a:effectLst>
                  <a:outerShdw blurRad="38100" dist="38100" dir="2700000" algn="tl">
                    <a:srgbClr val="000000">
                      <a:alpha val="43137"/>
                    </a:srgbClr>
                  </a:outerShdw>
                </a:effectLst>
                <a:latin typeface="Casper Open SF" pitchFamily="2" charset="0"/>
              </a:rPr>
              <a:t>8</a:t>
            </a:r>
            <a:endParaRPr lang="en-GB" sz="40000" dirty="0">
              <a:solidFill>
                <a:srgbClr val="0E720E"/>
              </a:solidFill>
              <a:effectLst>
                <a:outerShdw blurRad="38100" dist="38100" dir="2700000" algn="tl">
                  <a:srgbClr val="000000">
                    <a:alpha val="43137"/>
                  </a:srgbClr>
                </a:outerShdw>
              </a:effectLst>
              <a:latin typeface="Casper Open SF" pitchFamily="2" charset="0"/>
            </a:endParaRPr>
          </a:p>
        </p:txBody>
      </p:sp>
    </p:spTree>
    <p:extLst>
      <p:ext uri="{BB962C8B-B14F-4D97-AF65-F5344CB8AC3E}">
        <p14:creationId xmlns:p14="http://schemas.microsoft.com/office/powerpoint/2010/main" val="39957869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640960" cy="5139869"/>
          </a:xfrm>
          <a:prstGeom prst="rect">
            <a:avLst/>
          </a:prstGeom>
          <a:noFill/>
        </p:spPr>
        <p:txBody>
          <a:bodyPr wrap="square" rtlCol="0">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“There is therefore now no condemnation for those who are in Christ Jesus. For the law of the Spirit of life has set you free in Christ Jesus from the law of sin and death.”</a:t>
            </a:r>
          </a:p>
          <a:p>
            <a:endParaRPr lang="en-GB" sz="3200" dirty="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Romans 8:1,2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614576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640960" cy="5755422"/>
          </a:xfrm>
          <a:prstGeom prst="rect">
            <a:avLst/>
          </a:prstGeom>
          <a:noFill/>
        </p:spPr>
        <p:txBody>
          <a:bodyPr wrap="square" rtlCol="0">
            <a:spAutoFit/>
          </a:bodyPr>
          <a:lstStyle/>
          <a:p>
            <a:r>
              <a:rPr lang="en-GB" sz="32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“For those who live according to the flesh set their minds on the things of the flesh, but those who live according to the Spirit set their minds on the things of the Spirit. For to set the mind on the flesh is death, but to set the mind on the Spirit is life and peace. For the mind that is set on the flesh is hostile to God, for it does not submit to God's law; indeed, it cannot. Those who are in the flesh cannot please God.”</a:t>
            </a:r>
          </a:p>
          <a:p>
            <a:endParaRPr lang="en-GB" sz="2400" dirty="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2400" i="1" dirty="0" smtClean="0">
                <a:latin typeface="Tahoma" panose="020B0604030504040204" pitchFamily="34" charset="0"/>
                <a:ea typeface="Tahoma" panose="020B0604030504040204" pitchFamily="34" charset="0"/>
                <a:cs typeface="Tahoma" panose="020B0604030504040204" pitchFamily="34" charset="0"/>
              </a:rPr>
              <a:t>Romans 8:5-8 (ESV)</a:t>
            </a:r>
            <a:endParaRPr lang="en-GB" sz="24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309464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640960" cy="3600986"/>
          </a:xfrm>
          <a:prstGeom prst="rect">
            <a:avLst/>
          </a:prstGeom>
          <a:noFill/>
        </p:spPr>
        <p:txBody>
          <a:bodyPr wrap="square" rtlCol="0">
            <a:spAutoFit/>
          </a:bodyPr>
          <a:lstStyle/>
          <a:p>
            <a:r>
              <a:rPr lang="en-GB" sz="48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“For freedom Christ has set us free; stand firm therefore, and do not submit again to a yoke of slavery.”</a:t>
            </a:r>
            <a:endParaRPr lang="en-GB" sz="2400" dirty="0" smtClean="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Galatians 5:1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091449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640960" cy="5632311"/>
          </a:xfrm>
          <a:prstGeom prst="rect">
            <a:avLst/>
          </a:prstGeom>
          <a:noFill/>
        </p:spPr>
        <p:txBody>
          <a:bodyPr wrap="square" rtlCol="0">
            <a:spAutoFit/>
          </a:bodyPr>
          <a:lstStyle/>
          <a:p>
            <a:r>
              <a:rPr lang="en-GB" sz="48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“Those who live as their human nature tells them to, have their minds controlled by what human nature wants… Those who obey their human nature cannot please God.”</a:t>
            </a:r>
          </a:p>
          <a:p>
            <a:endParaRPr lang="en-GB" sz="3200" dirty="0" smtClean="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Romans 8:5,8 (GNT)</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754108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160" y="764704"/>
            <a:ext cx="7591679" cy="5055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249027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640960" cy="3600986"/>
          </a:xfrm>
          <a:prstGeom prst="rect">
            <a:avLst/>
          </a:prstGeom>
          <a:noFill/>
        </p:spPr>
        <p:txBody>
          <a:bodyPr wrap="square" rtlCol="0">
            <a:spAutoFit/>
          </a:bodyPr>
          <a:lstStyle/>
          <a:p>
            <a:r>
              <a:rPr lang="en-GB" sz="48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“For freedom </a:t>
            </a:r>
            <a:r>
              <a:rPr lang="en-GB" sz="4800" b="1" dirty="0" smtClean="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Christ has set us free</a:t>
            </a:r>
            <a:r>
              <a:rPr lang="en-GB" sz="48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stand firm therefore, and do not submit again to a yoke of slavery.”</a:t>
            </a:r>
            <a:endParaRPr lang="en-GB" sz="2400" dirty="0" smtClean="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Galatians 5:1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866372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640960" cy="2492990"/>
          </a:xfrm>
          <a:prstGeom prst="rect">
            <a:avLst/>
          </a:prstGeom>
          <a:noFill/>
        </p:spPr>
        <p:txBody>
          <a:bodyPr wrap="square" rtlCol="0">
            <a:spAutoFit/>
          </a:bodyPr>
          <a:lstStyle/>
          <a:p>
            <a:r>
              <a:rPr lang="en-GB" sz="48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all have sinned and fall short of the glory of </a:t>
            </a:r>
            <a:r>
              <a:rPr lang="en-GB" sz="48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God…”</a:t>
            </a:r>
            <a:br>
              <a:rPr lang="en-GB" sz="48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endParaRPr lang="en-GB" sz="28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Romans 3:23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008834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640960" cy="4770537"/>
          </a:xfrm>
          <a:prstGeom prst="rect">
            <a:avLst/>
          </a:prstGeom>
          <a:noFill/>
        </p:spPr>
        <p:txBody>
          <a:bodyPr wrap="square" rtlCol="0">
            <a:spAutoFit/>
          </a:bodyPr>
          <a:lstStyle/>
          <a:p>
            <a:r>
              <a:rPr lang="en-GB" sz="48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all have sinned and fall short of the glory of God, and are justified by his grace as a gift, through the redemption that is in Christ </a:t>
            </a:r>
            <a:r>
              <a:rPr lang="en-GB" sz="48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Jesus…”</a:t>
            </a:r>
            <a:br>
              <a:rPr lang="en-GB" sz="48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endParaRPr lang="en-GB" sz="28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Romans 3:23-24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796310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543446"/>
            <a:ext cx="8352928" cy="5693866"/>
          </a:xfrm>
          <a:prstGeom prst="rect">
            <a:avLst/>
          </a:prstGeom>
          <a:noFill/>
        </p:spPr>
        <p:txBody>
          <a:bodyPr wrap="square" rtlCol="0">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Not the labours of my hands,</a:t>
            </a:r>
          </a:p>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Can </a:t>
            </a:r>
            <a:r>
              <a:rPr lang="en-GB" sz="4400" dirty="0" err="1"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fulfill</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thy law's demands;</a:t>
            </a:r>
          </a:p>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Could my zeal no respite know,</a:t>
            </a:r>
          </a:p>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Could my tears forever flow,</a:t>
            </a:r>
          </a:p>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All for sin could not atone;</a:t>
            </a:r>
          </a:p>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Thou must save and thou alone. </a:t>
            </a:r>
          </a:p>
          <a:p>
            <a:endParaRPr lang="en-GB" sz="28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r"/>
            <a:r>
              <a:rPr lang="en-GB" sz="2800" i="1"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Rock of Ages (v2)</a:t>
            </a:r>
            <a:br>
              <a:rPr lang="en-GB" sz="2800" i="1"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GB" sz="2800" i="1"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Augustus M. </a:t>
            </a:r>
            <a:r>
              <a:rPr lang="en-GB" sz="2800" i="1" dirty="0" err="1"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Toplady</a:t>
            </a:r>
            <a:r>
              <a:rPr lang="en-GB" sz="4400" i="1"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en-GB" sz="28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612240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543446"/>
            <a:ext cx="8352928" cy="5632311"/>
          </a:xfrm>
          <a:prstGeom prst="rect">
            <a:avLst/>
          </a:prstGeom>
          <a:noFill/>
        </p:spPr>
        <p:txBody>
          <a:bodyPr wrap="square" rtlCol="0">
            <a:spAutoFit/>
          </a:bodyPr>
          <a:lstStyle/>
          <a:p>
            <a:r>
              <a:rPr lang="en-GB" sz="2800" dirty="0" smtClean="0"/>
              <a:t>Dictionary </a:t>
            </a:r>
            <a:r>
              <a:rPr lang="en-GB" sz="2800" dirty="0"/>
              <a:t>result for atonement</a:t>
            </a:r>
          </a:p>
          <a:p>
            <a:r>
              <a:rPr lang="en-GB" sz="2800" dirty="0"/>
              <a:t>/</a:t>
            </a:r>
            <a:r>
              <a:rPr lang="en-GB" sz="2800" dirty="0" err="1"/>
              <a:t>əˈtəʊnm</a:t>
            </a:r>
            <a:r>
              <a:rPr lang="en-GB" sz="2800" dirty="0"/>
              <a:t>(ə)</a:t>
            </a:r>
            <a:r>
              <a:rPr lang="en-GB" sz="2800" dirty="0" err="1"/>
              <a:t>nt</a:t>
            </a:r>
            <a:r>
              <a:rPr lang="en-GB" sz="2800" dirty="0"/>
              <a:t>/</a:t>
            </a:r>
          </a:p>
          <a:p>
            <a:r>
              <a:rPr lang="en-GB" sz="2800" i="1" dirty="0"/>
              <a:t>noun</a:t>
            </a:r>
            <a:endParaRPr lang="en-GB" sz="2800" dirty="0"/>
          </a:p>
          <a:p>
            <a:r>
              <a:rPr lang="en-GB" sz="3600" dirty="0"/>
              <a:t>noun: </a:t>
            </a:r>
            <a:r>
              <a:rPr lang="en-GB" sz="3600" b="1" dirty="0"/>
              <a:t>atonement</a:t>
            </a:r>
            <a:r>
              <a:rPr lang="en-GB" sz="3600" dirty="0"/>
              <a:t>; plural noun: </a:t>
            </a:r>
            <a:r>
              <a:rPr lang="en-GB" sz="3600" b="1" dirty="0"/>
              <a:t>atonements</a:t>
            </a:r>
            <a:endParaRPr lang="en-GB" sz="3600" dirty="0"/>
          </a:p>
          <a:p>
            <a:pPr marL="342900" lvl="0" indent="-342900" fontAlgn="base">
              <a:buFont typeface="+mj-lt"/>
              <a:buAutoNum type="arabicPeriod"/>
            </a:pPr>
            <a:r>
              <a:rPr lang="en-GB" sz="2800" dirty="0"/>
              <a:t>the action of making amends for a wrong or injury.</a:t>
            </a:r>
          </a:p>
          <a:p>
            <a:pPr marL="342900" lvl="0" indent="-342900" fontAlgn="base">
              <a:buFont typeface="+mj-lt"/>
              <a:buAutoNum type="arabicPeriod"/>
            </a:pPr>
            <a:r>
              <a:rPr lang="en-GB" sz="2800" dirty="0"/>
              <a:t>(in religious contexts) reparation or expiation for sin.</a:t>
            </a:r>
          </a:p>
          <a:p>
            <a:pPr marL="342900" lvl="0" indent="-342900" fontAlgn="base">
              <a:buFont typeface="+mj-lt"/>
              <a:buAutoNum type="arabicPeriod"/>
            </a:pPr>
            <a:r>
              <a:rPr lang="en-GB" sz="2800" dirty="0"/>
              <a:t>CHRISTIAN THEOLOGY</a:t>
            </a:r>
          </a:p>
          <a:p>
            <a:pPr lvl="1" fontAlgn="base"/>
            <a:r>
              <a:rPr lang="en-GB" sz="4000" b="1" dirty="0">
                <a:solidFill>
                  <a:srgbClr val="E41C1C"/>
                </a:solidFill>
                <a:effectLst>
                  <a:outerShdw blurRad="38100" dist="38100" dir="2700000" algn="tl">
                    <a:srgbClr val="000000">
                      <a:alpha val="43137"/>
                    </a:srgbClr>
                  </a:outerShdw>
                </a:effectLst>
              </a:rPr>
              <a:t>the reconciliation of God and mankind through Jesus Christ.</a:t>
            </a:r>
          </a:p>
          <a:p>
            <a:r>
              <a:rPr lang="en-GB" sz="2800" dirty="0"/>
              <a:t> </a:t>
            </a:r>
            <a:endParaRPr lang="en-GB" sz="2800" dirty="0" smtClean="0"/>
          </a:p>
          <a:p>
            <a:endParaRPr lang="en-GB" sz="2800" dirty="0"/>
          </a:p>
          <a:p>
            <a:r>
              <a:rPr lang="en-GB" sz="2000" dirty="0"/>
              <a:t>[</a:t>
            </a:r>
            <a:r>
              <a:rPr lang="en-GB" sz="2000" i="1" dirty="0"/>
              <a:t>google.co.uk search for “atonement meaning”, 2/1/2019, first search result</a:t>
            </a:r>
            <a:r>
              <a:rPr lang="en-GB" sz="2000" dirty="0"/>
              <a:t>]</a:t>
            </a:r>
          </a:p>
        </p:txBody>
      </p:sp>
    </p:spTree>
    <p:extLst>
      <p:ext uri="{BB962C8B-B14F-4D97-AF65-F5344CB8AC3E}">
        <p14:creationId xmlns:p14="http://schemas.microsoft.com/office/powerpoint/2010/main" val="124254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63661"/>
            <a:ext cx="8640960" cy="6478697"/>
          </a:xfrm>
          <a:prstGeom prst="rect">
            <a:avLst/>
          </a:prstGeom>
          <a:noFill/>
        </p:spPr>
        <p:txBody>
          <a:bodyPr wrap="square" rtlCol="0">
            <a:spAutoFit/>
          </a:bodyPr>
          <a:lstStyle/>
          <a:p>
            <a:pPr marL="355600" indent="-355600"/>
            <a:r>
              <a:rPr lang="en-GB" sz="2400" b="1" baseline="30000" dirty="0">
                <a:latin typeface="Tahoma" panose="020B0604030504040204" pitchFamily="34" charset="0"/>
                <a:ea typeface="Tahoma" panose="020B0604030504040204" pitchFamily="34" charset="0"/>
                <a:cs typeface="Tahoma" panose="020B0604030504040204" pitchFamily="34" charset="0"/>
              </a:rPr>
              <a:t>41 </a:t>
            </a:r>
            <a:r>
              <a:rPr lang="en-GB" sz="2400" dirty="0">
                <a:latin typeface="Tahoma" panose="020B0604030504040204" pitchFamily="34" charset="0"/>
                <a:ea typeface="Tahoma" panose="020B0604030504040204" pitchFamily="34" charset="0"/>
                <a:cs typeface="Tahoma" panose="020B0604030504040204" pitchFamily="34" charset="0"/>
              </a:rPr>
              <a:t>Let your steadfast love come to me, O </a:t>
            </a:r>
            <a:r>
              <a:rPr lang="en-GB" sz="2400" cap="small" dirty="0" smtClean="0">
                <a:latin typeface="Tahoma" panose="020B0604030504040204" pitchFamily="34" charset="0"/>
                <a:ea typeface="Tahoma" panose="020B0604030504040204" pitchFamily="34" charset="0"/>
                <a:cs typeface="Tahoma" panose="020B0604030504040204" pitchFamily="34" charset="0"/>
              </a:rPr>
              <a:t>Lord</a:t>
            </a:r>
            <a:r>
              <a:rPr lang="en-GB" sz="2400" dirty="0" smtClean="0">
                <a:latin typeface="Tahoma" panose="020B0604030504040204" pitchFamily="34" charset="0"/>
                <a:ea typeface="Tahoma" panose="020B0604030504040204" pitchFamily="34" charset="0"/>
                <a:cs typeface="Tahoma" panose="020B0604030504040204" pitchFamily="34" charset="0"/>
              </a:rPr>
              <a:t>,</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your </a:t>
            </a:r>
            <a:r>
              <a:rPr lang="en-GB" sz="2400" dirty="0">
                <a:latin typeface="Tahoma" panose="020B0604030504040204" pitchFamily="34" charset="0"/>
                <a:ea typeface="Tahoma" panose="020B0604030504040204" pitchFamily="34" charset="0"/>
                <a:cs typeface="Tahoma" panose="020B0604030504040204" pitchFamily="34" charset="0"/>
              </a:rPr>
              <a:t>salvation according to your promise</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42</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then shall I have an answer for him who taunts me,</a:t>
            </a:r>
            <a:r>
              <a:rPr lang="en-GB" sz="2400" dirty="0" smtClean="0">
                <a:latin typeface="Tahoma" panose="020B0604030504040204" pitchFamily="34" charset="0"/>
                <a:ea typeface="Tahoma" panose="020B0604030504040204" pitchFamily="34" charset="0"/>
                <a:cs typeface="Tahoma" panose="020B0604030504040204" pitchFamily="34" charset="0"/>
              </a:rPr>
              <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a:latin typeface="Tahoma" panose="020B0604030504040204" pitchFamily="34" charset="0"/>
                <a:ea typeface="Tahoma" panose="020B0604030504040204" pitchFamily="34" charset="0"/>
                <a:cs typeface="Tahoma" panose="020B0604030504040204" pitchFamily="34" charset="0"/>
              </a:rPr>
              <a:t>f</a:t>
            </a:r>
            <a:r>
              <a:rPr lang="en-GB" sz="2400" dirty="0" smtClean="0">
                <a:latin typeface="Tahoma" panose="020B0604030504040204" pitchFamily="34" charset="0"/>
                <a:ea typeface="Tahoma" panose="020B0604030504040204" pitchFamily="34" charset="0"/>
                <a:cs typeface="Tahoma" panose="020B0604030504040204" pitchFamily="34" charset="0"/>
              </a:rPr>
              <a:t>or </a:t>
            </a:r>
            <a:r>
              <a:rPr lang="en-GB" sz="2400" dirty="0">
                <a:latin typeface="Tahoma" panose="020B0604030504040204" pitchFamily="34" charset="0"/>
                <a:ea typeface="Tahoma" panose="020B0604030504040204" pitchFamily="34" charset="0"/>
                <a:cs typeface="Tahoma" panose="020B0604030504040204" pitchFamily="34" charset="0"/>
              </a:rPr>
              <a:t>I trust in your word</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43</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And take not the word of truth utterly out of my </a:t>
            </a:r>
            <a:r>
              <a:rPr lang="en-GB" sz="2400" dirty="0" smtClean="0">
                <a:latin typeface="Tahoma" panose="020B0604030504040204" pitchFamily="34" charset="0"/>
                <a:ea typeface="Tahoma" panose="020B0604030504040204" pitchFamily="34" charset="0"/>
                <a:cs typeface="Tahoma" panose="020B0604030504040204" pitchFamily="34" charset="0"/>
              </a:rPr>
              <a:t>mouth,</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for </a:t>
            </a:r>
            <a:r>
              <a:rPr lang="en-GB" sz="2400" dirty="0">
                <a:latin typeface="Tahoma" panose="020B0604030504040204" pitchFamily="34" charset="0"/>
                <a:ea typeface="Tahoma" panose="020B0604030504040204" pitchFamily="34" charset="0"/>
                <a:cs typeface="Tahoma" panose="020B0604030504040204" pitchFamily="34" charset="0"/>
              </a:rPr>
              <a:t>my hope is in your rules</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44</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I will keep your law continually</a:t>
            </a:r>
            <a:r>
              <a:rPr lang="en-GB" sz="2400" dirty="0" smtClean="0">
                <a:latin typeface="Tahoma" panose="020B0604030504040204" pitchFamily="34" charset="0"/>
                <a:ea typeface="Tahoma" panose="020B0604030504040204" pitchFamily="34" charset="0"/>
                <a:cs typeface="Tahoma" panose="020B0604030504040204" pitchFamily="34" charset="0"/>
              </a:rPr>
              <a:t>,</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forever </a:t>
            </a:r>
            <a:r>
              <a:rPr lang="en-GB" sz="2400" dirty="0">
                <a:latin typeface="Tahoma" panose="020B0604030504040204" pitchFamily="34" charset="0"/>
                <a:ea typeface="Tahoma" panose="020B0604030504040204" pitchFamily="34" charset="0"/>
                <a:cs typeface="Tahoma" panose="020B0604030504040204" pitchFamily="34" charset="0"/>
              </a:rPr>
              <a:t>and ever</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45</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and I shall walk in a wide place</a:t>
            </a:r>
            <a:r>
              <a:rPr lang="en-GB" sz="2400" dirty="0" smtClean="0">
                <a:latin typeface="Tahoma" panose="020B0604030504040204" pitchFamily="34" charset="0"/>
                <a:ea typeface="Tahoma" panose="020B0604030504040204" pitchFamily="34" charset="0"/>
                <a:cs typeface="Tahoma" panose="020B0604030504040204" pitchFamily="34" charset="0"/>
              </a:rPr>
              <a:t>,</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for </a:t>
            </a:r>
            <a:r>
              <a:rPr lang="en-GB" sz="2400" dirty="0">
                <a:latin typeface="Tahoma" panose="020B0604030504040204" pitchFamily="34" charset="0"/>
                <a:ea typeface="Tahoma" panose="020B0604030504040204" pitchFamily="34" charset="0"/>
                <a:cs typeface="Tahoma" panose="020B0604030504040204" pitchFamily="34" charset="0"/>
              </a:rPr>
              <a:t>I have sought your </a:t>
            </a:r>
            <a:r>
              <a:rPr lang="en-GB" sz="2400" dirty="0" smtClean="0">
                <a:latin typeface="Tahoma" panose="020B0604030504040204" pitchFamily="34" charset="0"/>
                <a:ea typeface="Tahoma" panose="020B0604030504040204" pitchFamily="34" charset="0"/>
                <a:cs typeface="Tahoma" panose="020B0604030504040204" pitchFamily="34" charset="0"/>
              </a:rPr>
              <a:t>precepts.</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46</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I will also speak of your testimonies before kings</a:t>
            </a:r>
            <a:r>
              <a:rPr lang="en-GB" sz="2400" dirty="0" smtClean="0">
                <a:latin typeface="Tahoma" panose="020B0604030504040204" pitchFamily="34" charset="0"/>
                <a:ea typeface="Tahoma" panose="020B0604030504040204" pitchFamily="34" charset="0"/>
                <a:cs typeface="Tahoma" panose="020B0604030504040204" pitchFamily="34" charset="0"/>
              </a:rPr>
              <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and </a:t>
            </a:r>
            <a:r>
              <a:rPr lang="en-GB" sz="2400" dirty="0">
                <a:latin typeface="Tahoma" panose="020B0604030504040204" pitchFamily="34" charset="0"/>
                <a:ea typeface="Tahoma" panose="020B0604030504040204" pitchFamily="34" charset="0"/>
                <a:cs typeface="Tahoma" panose="020B0604030504040204" pitchFamily="34" charset="0"/>
              </a:rPr>
              <a:t>shall not be put to shame</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47</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for I find my delight in your commandments</a:t>
            </a:r>
            <a:r>
              <a:rPr lang="en-GB" sz="2400" dirty="0" smtClean="0">
                <a:latin typeface="Tahoma" panose="020B0604030504040204" pitchFamily="34" charset="0"/>
                <a:ea typeface="Tahoma" panose="020B0604030504040204" pitchFamily="34" charset="0"/>
                <a:cs typeface="Tahoma" panose="020B0604030504040204" pitchFamily="34" charset="0"/>
              </a:rPr>
              <a:t>,</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which </a:t>
            </a:r>
            <a:r>
              <a:rPr lang="en-GB" sz="2400" dirty="0">
                <a:latin typeface="Tahoma" panose="020B0604030504040204" pitchFamily="34" charset="0"/>
                <a:ea typeface="Tahoma" panose="020B0604030504040204" pitchFamily="34" charset="0"/>
                <a:cs typeface="Tahoma" panose="020B0604030504040204" pitchFamily="34" charset="0"/>
              </a:rPr>
              <a:t>I love</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48</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I will lift up my hands toward your commandments, </a:t>
            </a:r>
            <a:r>
              <a:rPr lang="en-GB" sz="2400" dirty="0" smtClean="0">
                <a:latin typeface="Tahoma" panose="020B0604030504040204" pitchFamily="34" charset="0"/>
                <a:ea typeface="Tahoma" panose="020B0604030504040204" pitchFamily="34" charset="0"/>
                <a:cs typeface="Tahoma" panose="020B0604030504040204" pitchFamily="34" charset="0"/>
              </a:rPr>
              <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which </a:t>
            </a:r>
            <a:r>
              <a:rPr lang="en-GB" sz="2400" dirty="0">
                <a:latin typeface="Tahoma" panose="020B0604030504040204" pitchFamily="34" charset="0"/>
                <a:ea typeface="Tahoma" panose="020B0604030504040204" pitchFamily="34" charset="0"/>
                <a:cs typeface="Tahoma" panose="020B0604030504040204" pitchFamily="34" charset="0"/>
              </a:rPr>
              <a:t>I love</a:t>
            </a:r>
            <a:r>
              <a:rPr lang="en-GB" sz="2400" dirty="0" smtClean="0">
                <a:latin typeface="Tahoma" panose="020B0604030504040204" pitchFamily="34" charset="0"/>
                <a:ea typeface="Tahoma" panose="020B0604030504040204" pitchFamily="34" charset="0"/>
                <a:cs typeface="Tahoma" panose="020B0604030504040204" pitchFamily="34" charset="0"/>
              </a:rPr>
              <a:t>,</a:t>
            </a:r>
            <a:r>
              <a:rPr lang="en-GB" sz="2400" dirty="0">
                <a:latin typeface="Tahoma" panose="020B0604030504040204" pitchFamily="34" charset="0"/>
                <a:ea typeface="Tahoma" panose="020B0604030504040204" pitchFamily="34" charset="0"/>
                <a:cs typeface="Tahoma" panose="020B0604030504040204" pitchFamily="34" charset="0"/>
              </a:rPr>
              <a:t> and I will meditate on your statutes</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endParaRPr lang="en-GB" sz="1100" dirty="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2000" i="1" dirty="0" smtClean="0">
                <a:latin typeface="Tahoma" panose="020B0604030504040204" pitchFamily="34" charset="0"/>
                <a:ea typeface="Tahoma" panose="020B0604030504040204" pitchFamily="34" charset="0"/>
                <a:cs typeface="Tahoma" panose="020B0604030504040204" pitchFamily="34" charset="0"/>
              </a:rPr>
              <a:t>Psalm 119:41-48 (ESV)</a:t>
            </a:r>
            <a:endParaRPr lang="en-GB" sz="20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805788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124744"/>
            <a:ext cx="8352928" cy="4401205"/>
          </a:xfrm>
          <a:prstGeom prst="rect">
            <a:avLst/>
          </a:prstGeom>
          <a:noFill/>
        </p:spPr>
        <p:txBody>
          <a:bodyPr wrap="square" rtlCol="0">
            <a:spAutoFit/>
          </a:bodyPr>
          <a:lstStyle/>
          <a:p>
            <a:pPr algn="ctr"/>
            <a:r>
              <a:rPr lang="en-GB" sz="8000" b="1"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atonement</a:t>
            </a:r>
          </a:p>
          <a:p>
            <a:pPr algn="ctr"/>
            <a:endParaRPr lang="en-GB" sz="4000" b="1"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n-GB" sz="4000" b="1"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algn="ctr"/>
            <a:endParaRPr lang="en-GB" sz="40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n-GB" sz="8000" b="1" dirty="0" smtClean="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at-one</a:t>
            </a:r>
            <a:r>
              <a:rPr lang="en-GB" sz="8000" b="1"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en-GB" sz="8000" b="1" dirty="0" err="1"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ment</a:t>
            </a:r>
            <a:endParaRPr lang="en-GB" sz="8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801287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332656"/>
            <a:ext cx="7920880" cy="6093976"/>
          </a:xfrm>
          <a:prstGeom prst="rect">
            <a:avLst/>
          </a:prstGeom>
          <a:noFill/>
        </p:spPr>
        <p:txBody>
          <a:bodyPr wrap="square" rtlCol="0">
            <a:spAutoFit/>
          </a:bodyPr>
          <a:lstStyle/>
          <a:p>
            <a:pPr marL="742950" indent="-742950">
              <a:spcBef>
                <a:spcPts val="1800"/>
              </a:spcBef>
              <a:buAutoNum type="arabicPeriod"/>
            </a:pPr>
            <a:r>
              <a:rPr lang="en-GB" sz="40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Psalm 119 is a richly woven tapestry on the subject of God’s law</a:t>
            </a:r>
            <a:endParaRPr lang="en-GB" sz="4000" i="1"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742950" indent="-742950">
              <a:spcBef>
                <a:spcPts val="1800"/>
              </a:spcBef>
              <a:buAutoNum type="arabicPeriod"/>
            </a:pPr>
            <a:r>
              <a:rPr lang="en-GB" sz="40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The steadfast love of God runs through the tapestry (and the rest of Scripture)</a:t>
            </a:r>
          </a:p>
          <a:p>
            <a:pPr marL="742950" indent="-742950">
              <a:spcBef>
                <a:spcPts val="1800"/>
              </a:spcBef>
              <a:buAutoNum type="arabicPeriod"/>
            </a:pPr>
            <a:r>
              <a:rPr lang="en-GB" sz="40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There is freedom in following God’s law (but we also need his grace through Christ)</a:t>
            </a:r>
          </a:p>
        </p:txBody>
      </p:sp>
    </p:spTree>
    <p:extLst>
      <p:ext uri="{BB962C8B-B14F-4D97-AF65-F5344CB8AC3E}">
        <p14:creationId xmlns:p14="http://schemas.microsoft.com/office/powerpoint/2010/main" val="591441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63661"/>
            <a:ext cx="8640960" cy="6478697"/>
          </a:xfrm>
          <a:prstGeom prst="rect">
            <a:avLst/>
          </a:prstGeom>
          <a:noFill/>
        </p:spPr>
        <p:txBody>
          <a:bodyPr wrap="square" rtlCol="0">
            <a:spAutoFit/>
          </a:bodyPr>
          <a:lstStyle/>
          <a:p>
            <a:pPr marL="355600" indent="-355600"/>
            <a:r>
              <a:rPr lang="en-GB" sz="2400" b="1" baseline="30000" dirty="0">
                <a:latin typeface="Tahoma" panose="020B0604030504040204" pitchFamily="34" charset="0"/>
                <a:ea typeface="Tahoma" panose="020B0604030504040204" pitchFamily="34" charset="0"/>
                <a:cs typeface="Tahoma" panose="020B0604030504040204" pitchFamily="34" charset="0"/>
              </a:rPr>
              <a:t>41 </a:t>
            </a:r>
            <a:r>
              <a:rPr lang="en-GB" sz="2400" dirty="0">
                <a:latin typeface="Tahoma" panose="020B0604030504040204" pitchFamily="34" charset="0"/>
                <a:ea typeface="Tahoma" panose="020B0604030504040204" pitchFamily="34" charset="0"/>
                <a:cs typeface="Tahoma" panose="020B0604030504040204" pitchFamily="34" charset="0"/>
              </a:rPr>
              <a:t>Let your steadfast love come to me, O </a:t>
            </a:r>
            <a:r>
              <a:rPr lang="en-GB" sz="2400" cap="small" dirty="0" smtClean="0">
                <a:latin typeface="Tahoma" panose="020B0604030504040204" pitchFamily="34" charset="0"/>
                <a:ea typeface="Tahoma" panose="020B0604030504040204" pitchFamily="34" charset="0"/>
                <a:cs typeface="Tahoma" panose="020B0604030504040204" pitchFamily="34" charset="0"/>
              </a:rPr>
              <a:t>Lord</a:t>
            </a:r>
            <a:r>
              <a:rPr lang="en-GB" sz="2400" dirty="0" smtClean="0">
                <a:latin typeface="Tahoma" panose="020B0604030504040204" pitchFamily="34" charset="0"/>
                <a:ea typeface="Tahoma" panose="020B0604030504040204" pitchFamily="34" charset="0"/>
                <a:cs typeface="Tahoma" panose="020B0604030504040204" pitchFamily="34" charset="0"/>
              </a:rPr>
              <a:t>,</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your </a:t>
            </a:r>
            <a:r>
              <a:rPr lang="en-GB" sz="2400" dirty="0">
                <a:latin typeface="Tahoma" panose="020B0604030504040204" pitchFamily="34" charset="0"/>
                <a:ea typeface="Tahoma" panose="020B0604030504040204" pitchFamily="34" charset="0"/>
                <a:cs typeface="Tahoma" panose="020B0604030504040204" pitchFamily="34" charset="0"/>
              </a:rPr>
              <a:t>salvation according to your </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promise</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42</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then shall I have an answer for him who taunts me,</a:t>
            </a:r>
            <a:r>
              <a:rPr lang="en-GB" sz="2400" dirty="0" smtClean="0">
                <a:latin typeface="Tahoma" panose="020B0604030504040204" pitchFamily="34" charset="0"/>
                <a:ea typeface="Tahoma" panose="020B0604030504040204" pitchFamily="34" charset="0"/>
                <a:cs typeface="Tahoma" panose="020B0604030504040204" pitchFamily="34" charset="0"/>
              </a:rPr>
              <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a:latin typeface="Tahoma" panose="020B0604030504040204" pitchFamily="34" charset="0"/>
                <a:ea typeface="Tahoma" panose="020B0604030504040204" pitchFamily="34" charset="0"/>
                <a:cs typeface="Tahoma" panose="020B0604030504040204" pitchFamily="34" charset="0"/>
              </a:rPr>
              <a:t>f</a:t>
            </a:r>
            <a:r>
              <a:rPr lang="en-GB" sz="2400" dirty="0" smtClean="0">
                <a:latin typeface="Tahoma" panose="020B0604030504040204" pitchFamily="34" charset="0"/>
                <a:ea typeface="Tahoma" panose="020B0604030504040204" pitchFamily="34" charset="0"/>
                <a:cs typeface="Tahoma" panose="020B0604030504040204" pitchFamily="34" charset="0"/>
              </a:rPr>
              <a:t>or </a:t>
            </a:r>
            <a:r>
              <a:rPr lang="en-GB" sz="2400" dirty="0">
                <a:latin typeface="Tahoma" panose="020B0604030504040204" pitchFamily="34" charset="0"/>
                <a:ea typeface="Tahoma" panose="020B0604030504040204" pitchFamily="34" charset="0"/>
                <a:cs typeface="Tahoma" panose="020B0604030504040204" pitchFamily="34" charset="0"/>
              </a:rPr>
              <a:t>I trust in your </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word</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43</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And take not the </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word</a:t>
            </a:r>
            <a:r>
              <a:rPr lang="en-GB" sz="2400" dirty="0">
                <a:latin typeface="Tahoma" panose="020B0604030504040204" pitchFamily="34" charset="0"/>
                <a:ea typeface="Tahoma" panose="020B0604030504040204" pitchFamily="34" charset="0"/>
                <a:cs typeface="Tahoma" panose="020B0604030504040204" pitchFamily="34" charset="0"/>
              </a:rPr>
              <a:t> of truth utterly out of my </a:t>
            </a:r>
            <a:r>
              <a:rPr lang="en-GB" sz="2400" dirty="0" smtClean="0">
                <a:latin typeface="Tahoma" panose="020B0604030504040204" pitchFamily="34" charset="0"/>
                <a:ea typeface="Tahoma" panose="020B0604030504040204" pitchFamily="34" charset="0"/>
                <a:cs typeface="Tahoma" panose="020B0604030504040204" pitchFamily="34" charset="0"/>
              </a:rPr>
              <a:t>mouth,</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for </a:t>
            </a:r>
            <a:r>
              <a:rPr lang="en-GB" sz="2400" dirty="0">
                <a:latin typeface="Tahoma" panose="020B0604030504040204" pitchFamily="34" charset="0"/>
                <a:ea typeface="Tahoma" panose="020B0604030504040204" pitchFamily="34" charset="0"/>
                <a:cs typeface="Tahoma" panose="020B0604030504040204" pitchFamily="34" charset="0"/>
              </a:rPr>
              <a:t>my hope is in your </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rules</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44</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I will keep your </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law</a:t>
            </a:r>
            <a:r>
              <a:rPr lang="en-GB" sz="2400" dirty="0">
                <a:latin typeface="Tahoma" panose="020B0604030504040204" pitchFamily="34" charset="0"/>
                <a:ea typeface="Tahoma" panose="020B0604030504040204" pitchFamily="34" charset="0"/>
                <a:cs typeface="Tahoma" panose="020B0604030504040204" pitchFamily="34" charset="0"/>
              </a:rPr>
              <a:t> continually</a:t>
            </a:r>
            <a:r>
              <a:rPr lang="en-GB" sz="2400" dirty="0" smtClean="0">
                <a:latin typeface="Tahoma" panose="020B0604030504040204" pitchFamily="34" charset="0"/>
                <a:ea typeface="Tahoma" panose="020B0604030504040204" pitchFamily="34" charset="0"/>
                <a:cs typeface="Tahoma" panose="020B0604030504040204" pitchFamily="34" charset="0"/>
              </a:rPr>
              <a:t>,</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forever </a:t>
            </a:r>
            <a:r>
              <a:rPr lang="en-GB" sz="2400" dirty="0">
                <a:latin typeface="Tahoma" panose="020B0604030504040204" pitchFamily="34" charset="0"/>
                <a:ea typeface="Tahoma" panose="020B0604030504040204" pitchFamily="34" charset="0"/>
                <a:cs typeface="Tahoma" panose="020B0604030504040204" pitchFamily="34" charset="0"/>
              </a:rPr>
              <a:t>and ever</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45</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and I shall walk in a wide place</a:t>
            </a:r>
            <a:r>
              <a:rPr lang="en-GB" sz="2400" dirty="0" smtClean="0">
                <a:latin typeface="Tahoma" panose="020B0604030504040204" pitchFamily="34" charset="0"/>
                <a:ea typeface="Tahoma" panose="020B0604030504040204" pitchFamily="34" charset="0"/>
                <a:cs typeface="Tahoma" panose="020B0604030504040204" pitchFamily="34" charset="0"/>
              </a:rPr>
              <a:t>,</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for </a:t>
            </a:r>
            <a:r>
              <a:rPr lang="en-GB" sz="2400" dirty="0">
                <a:latin typeface="Tahoma" panose="020B0604030504040204" pitchFamily="34" charset="0"/>
                <a:ea typeface="Tahoma" panose="020B0604030504040204" pitchFamily="34" charset="0"/>
                <a:cs typeface="Tahoma" panose="020B0604030504040204" pitchFamily="34" charset="0"/>
              </a:rPr>
              <a:t>I have sought your </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precepts</a:t>
            </a:r>
            <a:r>
              <a:rPr lang="en-GB" sz="2400" dirty="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46</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I will also speak of your </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testimonie</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a:t>
            </a:r>
            <a:r>
              <a:rPr lang="en-GB" sz="2400" dirty="0">
                <a:latin typeface="Tahoma" panose="020B0604030504040204" pitchFamily="34" charset="0"/>
                <a:ea typeface="Tahoma" panose="020B0604030504040204" pitchFamily="34" charset="0"/>
                <a:cs typeface="Tahoma" panose="020B0604030504040204" pitchFamily="34" charset="0"/>
              </a:rPr>
              <a:t> before kings</a:t>
            </a:r>
            <a:r>
              <a:rPr lang="en-GB" sz="2400" dirty="0" smtClean="0">
                <a:latin typeface="Tahoma" panose="020B0604030504040204" pitchFamily="34" charset="0"/>
                <a:ea typeface="Tahoma" panose="020B0604030504040204" pitchFamily="34" charset="0"/>
                <a:cs typeface="Tahoma" panose="020B0604030504040204" pitchFamily="34" charset="0"/>
              </a:rPr>
              <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and </a:t>
            </a:r>
            <a:r>
              <a:rPr lang="en-GB" sz="2400" dirty="0">
                <a:latin typeface="Tahoma" panose="020B0604030504040204" pitchFamily="34" charset="0"/>
                <a:ea typeface="Tahoma" panose="020B0604030504040204" pitchFamily="34" charset="0"/>
                <a:cs typeface="Tahoma" panose="020B0604030504040204" pitchFamily="34" charset="0"/>
              </a:rPr>
              <a:t>shall not be put to shame</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47</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for I find my delight in your </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commandments</a:t>
            </a:r>
            <a:r>
              <a:rPr lang="en-GB" sz="2400" dirty="0" smtClean="0">
                <a:latin typeface="Tahoma" panose="020B0604030504040204" pitchFamily="34" charset="0"/>
                <a:ea typeface="Tahoma" panose="020B0604030504040204" pitchFamily="34" charset="0"/>
                <a:cs typeface="Tahoma" panose="020B0604030504040204" pitchFamily="34" charset="0"/>
              </a:rPr>
              <a:t>,</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which </a:t>
            </a:r>
            <a:r>
              <a:rPr lang="en-GB" sz="2400" dirty="0">
                <a:latin typeface="Tahoma" panose="020B0604030504040204" pitchFamily="34" charset="0"/>
                <a:ea typeface="Tahoma" panose="020B0604030504040204" pitchFamily="34" charset="0"/>
                <a:cs typeface="Tahoma" panose="020B0604030504040204" pitchFamily="34" charset="0"/>
              </a:rPr>
              <a:t>I love</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r>
              <a:rPr lang="en-GB" sz="2400" b="1" baseline="30000" dirty="0" smtClean="0">
                <a:latin typeface="Tahoma" panose="020B0604030504040204" pitchFamily="34" charset="0"/>
                <a:ea typeface="Tahoma" panose="020B0604030504040204" pitchFamily="34" charset="0"/>
                <a:cs typeface="Tahoma" panose="020B0604030504040204" pitchFamily="34" charset="0"/>
              </a:rPr>
              <a:t>48</a:t>
            </a:r>
            <a:r>
              <a:rPr lang="en-GB" sz="2400" b="1" baseline="30000" dirty="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I will lift up my hands toward your </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commandments</a:t>
            </a: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smtClean="0">
                <a:latin typeface="Tahoma" panose="020B0604030504040204" pitchFamily="34" charset="0"/>
                <a:ea typeface="Tahoma" panose="020B0604030504040204" pitchFamily="34" charset="0"/>
                <a:cs typeface="Tahoma" panose="020B0604030504040204" pitchFamily="34" charset="0"/>
              </a:rPr>
              <a:t/>
            </a:r>
            <a:br>
              <a:rPr lang="en-GB" sz="2400" dirty="0" smtClean="0">
                <a:latin typeface="Tahoma" panose="020B0604030504040204" pitchFamily="34" charset="0"/>
                <a:ea typeface="Tahoma" panose="020B0604030504040204" pitchFamily="34" charset="0"/>
                <a:cs typeface="Tahoma" panose="020B0604030504040204" pitchFamily="34" charset="0"/>
              </a:rPr>
            </a:br>
            <a:r>
              <a:rPr lang="en-GB" sz="2400" dirty="0" smtClean="0">
                <a:latin typeface="Tahoma" panose="020B0604030504040204" pitchFamily="34" charset="0"/>
                <a:ea typeface="Tahoma" panose="020B0604030504040204" pitchFamily="34" charset="0"/>
                <a:cs typeface="Tahoma" panose="020B0604030504040204" pitchFamily="34" charset="0"/>
              </a:rPr>
              <a:t>which </a:t>
            </a:r>
            <a:r>
              <a:rPr lang="en-GB" sz="2400" dirty="0">
                <a:latin typeface="Tahoma" panose="020B0604030504040204" pitchFamily="34" charset="0"/>
                <a:ea typeface="Tahoma" panose="020B0604030504040204" pitchFamily="34" charset="0"/>
                <a:cs typeface="Tahoma" panose="020B0604030504040204" pitchFamily="34" charset="0"/>
              </a:rPr>
              <a:t>I love</a:t>
            </a:r>
            <a:r>
              <a:rPr lang="en-GB" sz="2400" dirty="0" smtClean="0">
                <a:latin typeface="Tahoma" panose="020B0604030504040204" pitchFamily="34" charset="0"/>
                <a:ea typeface="Tahoma" panose="020B0604030504040204" pitchFamily="34" charset="0"/>
                <a:cs typeface="Tahoma" panose="020B0604030504040204" pitchFamily="34" charset="0"/>
              </a:rPr>
              <a:t>,</a:t>
            </a:r>
            <a:r>
              <a:rPr lang="en-GB" sz="2400" dirty="0">
                <a:latin typeface="Tahoma" panose="020B0604030504040204" pitchFamily="34" charset="0"/>
                <a:ea typeface="Tahoma" panose="020B0604030504040204" pitchFamily="34" charset="0"/>
                <a:cs typeface="Tahoma" panose="020B0604030504040204" pitchFamily="34" charset="0"/>
              </a:rPr>
              <a:t> and I will meditate on your </a:t>
            </a:r>
            <a:r>
              <a:rPr lang="en-GB" sz="2400" b="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statutes</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marL="355600" indent="-355600"/>
            <a:endParaRPr lang="en-GB" sz="1100" dirty="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2000" i="1" dirty="0" smtClean="0">
                <a:latin typeface="Tahoma" panose="020B0604030504040204" pitchFamily="34" charset="0"/>
                <a:ea typeface="Tahoma" panose="020B0604030504040204" pitchFamily="34" charset="0"/>
                <a:cs typeface="Tahoma" panose="020B0604030504040204" pitchFamily="34" charset="0"/>
              </a:rPr>
              <a:t>Psalm 119:41-48 (ESV)</a:t>
            </a:r>
            <a:endParaRPr lang="en-GB" sz="20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839074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522540"/>
            <a:ext cx="8640960" cy="5232202"/>
          </a:xfrm>
          <a:prstGeom prst="rect">
            <a:avLst/>
          </a:prstGeom>
          <a:noFill/>
        </p:spPr>
        <p:txBody>
          <a:bodyPr wrap="square" rtlCol="0">
            <a:spAutoFit/>
          </a:bodyPr>
          <a:lstStyle/>
          <a:p>
            <a:r>
              <a:rPr lang="en-GB" sz="5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en-GB" sz="54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 not think that I have come to abolish the Law or the Prophets; I have not come to abolish them but to </a:t>
            </a:r>
            <a:r>
              <a:rPr lang="en-GB" sz="54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fulfill</a:t>
            </a:r>
            <a:r>
              <a:rPr lang="en-GB" sz="54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them</a:t>
            </a:r>
            <a:r>
              <a:rPr lang="en-GB" sz="5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endParaRPr lang="en-GB" sz="3200" dirty="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Matthew 5:17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84627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332656"/>
            <a:ext cx="7920880" cy="1938992"/>
          </a:xfrm>
          <a:prstGeom prst="rect">
            <a:avLst/>
          </a:prstGeom>
          <a:noFill/>
        </p:spPr>
        <p:txBody>
          <a:bodyPr wrap="square" rtlCol="0">
            <a:spAutoFit/>
          </a:bodyPr>
          <a:lstStyle/>
          <a:p>
            <a:pPr marL="742950" indent="-742950">
              <a:spcBef>
                <a:spcPts val="1800"/>
              </a:spcBef>
              <a:buAutoNum type="arabicPeriod"/>
            </a:pPr>
            <a:r>
              <a:rPr lang="en-GB" sz="40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Psalm 119 is a richly woven tapestry on the subject of God’s law</a:t>
            </a:r>
            <a:endParaRPr lang="en-GB" sz="4000" i="1"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352517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9552" y="620688"/>
            <a:ext cx="8064896" cy="2092881"/>
          </a:xfrm>
          <a:prstGeom prst="rect">
            <a:avLst/>
          </a:prstGeom>
          <a:noFill/>
        </p:spPr>
        <p:txBody>
          <a:bodyPr wrap="square" rtlCol="0">
            <a:spAutoFit/>
          </a:bodyPr>
          <a:lstStyle/>
          <a:p>
            <a:pPr marL="355600" indent="-355600"/>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en-GB" sz="4400" b="1" baseline="300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Let your </a:t>
            </a:r>
            <a:r>
              <a:rPr lang="en-GB" sz="4400" dirty="0" smtClean="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steadfast love </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come to me, O </a:t>
            </a:r>
            <a:r>
              <a:rPr lang="en-GB" sz="4400" cap="small"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Lord</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endParaRPr lang="en-GB" sz="1000" dirty="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Psalm 119:41a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2463538" y="5180999"/>
            <a:ext cx="4317207" cy="1200329"/>
          </a:xfrm>
          <a:prstGeom prst="rect">
            <a:avLst/>
          </a:prstGeom>
          <a:noFill/>
        </p:spPr>
        <p:txBody>
          <a:bodyPr wrap="none" rtlCol="0">
            <a:spAutoFit/>
          </a:bodyPr>
          <a:lstStyle/>
          <a:p>
            <a:r>
              <a:rPr lang="he-IL" sz="7200" dirty="0">
                <a:solidFill>
                  <a:srgbClr val="E41C1C"/>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חֶסֶד</a:t>
            </a:r>
            <a:r>
              <a:rPr lang="en-GB" sz="5400" dirty="0">
                <a:solidFill>
                  <a:srgbClr val="E41C1C"/>
                </a:solidFill>
                <a:effectLst>
                  <a:outerShdw blurRad="38100" dist="38100" dir="2700000" algn="tl">
                    <a:srgbClr val="000000">
                      <a:alpha val="43137"/>
                    </a:srgbClr>
                  </a:outerShdw>
                </a:effectLst>
              </a:rPr>
              <a:t> </a:t>
            </a:r>
            <a:r>
              <a:rPr lang="en-GB" sz="5400" dirty="0" smtClean="0">
                <a:solidFill>
                  <a:srgbClr val="E41C1C"/>
                </a:solidFill>
                <a:effectLst>
                  <a:outerShdw blurRad="38100" dist="38100" dir="2700000" algn="tl">
                    <a:srgbClr val="000000">
                      <a:alpha val="43137"/>
                    </a:srgbClr>
                  </a:outerShdw>
                </a:effectLst>
              </a:rPr>
              <a:t> </a:t>
            </a:r>
            <a:r>
              <a:rPr lang="en-GB" sz="5400" dirty="0" smtClean="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en-GB" sz="5400" i="1" dirty="0" err="1">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ḥesed</a:t>
            </a:r>
            <a:r>
              <a:rPr lang="en-GB" sz="5400" i="1"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en-GB" sz="5400" dirty="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Rectangle 1"/>
          <p:cNvSpPr/>
          <p:nvPr/>
        </p:nvSpPr>
        <p:spPr>
          <a:xfrm>
            <a:off x="551135" y="3056260"/>
            <a:ext cx="8040613" cy="2185214"/>
          </a:xfrm>
          <a:prstGeom prst="rect">
            <a:avLst/>
          </a:prstGeom>
        </p:spPr>
        <p:txBody>
          <a:bodyPr wrap="square">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“May your </a:t>
            </a:r>
            <a:r>
              <a:rPr lang="en-GB" sz="4400" dirty="0" smtClean="0">
                <a:solidFill>
                  <a:srgbClr val="E41C1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unfailing love </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come to me, </a:t>
            </a:r>
            <a:r>
              <a:rPr lang="en-GB" sz="4400" cap="small"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Lord,…”</a:t>
            </a:r>
          </a:p>
          <a:p>
            <a:endParaRPr lang="en-GB" sz="1200" dirty="0" smtClean="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	Psalm 119:41a (NIV)</a:t>
            </a:r>
            <a:endParaRPr lang="en-GB" sz="3200" cap="small"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98745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640960" cy="3785652"/>
          </a:xfrm>
          <a:prstGeom prst="rect">
            <a:avLst/>
          </a:prstGeom>
          <a:noFill/>
        </p:spPr>
        <p:txBody>
          <a:bodyPr wrap="square" rtlCol="0">
            <a:spAutoFit/>
          </a:bodyPr>
          <a:lstStyle/>
          <a:p>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“For God so loved the world, that he gave his only Son, that whoever believes in him should not perish but have eternal life.”</a:t>
            </a:r>
          </a:p>
          <a:p>
            <a:endParaRPr lang="en-GB" sz="3200" dirty="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John 3:16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89097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9552" y="620688"/>
            <a:ext cx="8064896" cy="3447098"/>
          </a:xfrm>
          <a:prstGeom prst="rect">
            <a:avLst/>
          </a:prstGeom>
          <a:noFill/>
        </p:spPr>
        <p:txBody>
          <a:bodyPr wrap="square" rtlCol="0">
            <a:spAutoFit/>
          </a:bodyPr>
          <a:lstStyle/>
          <a:p>
            <a:pPr marL="355600" indent="-355600"/>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en-GB" sz="4400" b="1" baseline="300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GB" sz="4400" dirty="0" smtClean="0">
                <a:solidFill>
                  <a:srgbClr val="1C1CE4"/>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Let your </a:t>
            </a:r>
            <a:r>
              <a:rPr lang="en-GB" sz="4400" dirty="0">
                <a:solidFill>
                  <a:srgbClr val="1C1CE4"/>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steadfast love </a:t>
            </a:r>
            <a:r>
              <a:rPr lang="en-GB" sz="4400" dirty="0" smtClean="0">
                <a:solidFill>
                  <a:srgbClr val="1C1CE4"/>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come to me, O </a:t>
            </a:r>
            <a:r>
              <a:rPr lang="en-GB" sz="4400" cap="small" dirty="0" smtClean="0">
                <a:solidFill>
                  <a:srgbClr val="1C1CE4"/>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Lord</a:t>
            </a:r>
            <a:r>
              <a:rPr lang="en-GB" sz="4400" dirty="0" smtClean="0">
                <a:solidFill>
                  <a:srgbClr val="1C1CE4"/>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r>
            <a:b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GB" sz="4400" dirty="0" smtClean="0">
                <a:solidFill>
                  <a:srgbClr val="0E720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your salvation according to your promise…</a:t>
            </a:r>
            <a:r>
              <a:rPr lang="en-GB" sz="4400" dirty="0" smtClean="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endParaRPr lang="en-GB" sz="1000" dirty="0">
              <a:latin typeface="Tahoma" panose="020B0604030504040204" pitchFamily="34" charset="0"/>
              <a:ea typeface="Tahoma" panose="020B0604030504040204" pitchFamily="34" charset="0"/>
              <a:cs typeface="Tahoma" panose="020B0604030504040204" pitchFamily="34" charset="0"/>
            </a:endParaRPr>
          </a:p>
          <a:p>
            <a:pPr marL="355600" indent="-355600" algn="r"/>
            <a:r>
              <a:rPr lang="en-GB" sz="3200" i="1" dirty="0" smtClean="0">
                <a:latin typeface="Tahoma" panose="020B0604030504040204" pitchFamily="34" charset="0"/>
                <a:ea typeface="Tahoma" panose="020B0604030504040204" pitchFamily="34" charset="0"/>
                <a:cs typeface="Tahoma" panose="020B0604030504040204" pitchFamily="34" charset="0"/>
              </a:rPr>
              <a:t>Psalm 119:41 (ESV)</a:t>
            </a:r>
            <a:endParaRPr lang="en-GB" sz="32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124904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844</Words>
  <Application>Microsoft Office PowerPoint</Application>
  <PresentationFormat>On-screen Show (4:3)</PresentationFormat>
  <Paragraphs>116</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office@penrallt.org</dc:creator>
  <cp:lastModifiedBy>office@penrallt.org</cp:lastModifiedBy>
  <cp:revision>23</cp:revision>
  <dcterms:created xsi:type="dcterms:W3CDTF">2019-02-03T15:33:23Z</dcterms:created>
  <dcterms:modified xsi:type="dcterms:W3CDTF">2019-02-05T13:04:24Z</dcterms:modified>
</cp:coreProperties>
</file>