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 id="262" r:id="rId3"/>
    <p:sldId id="256" r:id="rId4"/>
    <p:sldId id="258" r:id="rId5"/>
    <p:sldId id="257" r:id="rId6"/>
    <p:sldId id="260" r:id="rId7"/>
    <p:sldId id="261" r:id="rId8"/>
    <p:sldId id="267" r:id="rId9"/>
    <p:sldId id="266" r:id="rId10"/>
    <p:sldId id="263" r:id="rId11"/>
    <p:sldId id="268" r:id="rId12"/>
    <p:sldId id="264" r:id="rId13"/>
    <p:sldId id="270" r:id="rId14"/>
    <p:sldId id="269" r:id="rId15"/>
    <p:sldId id="265" r:id="rId16"/>
    <p:sldId id="274" r:id="rId17"/>
    <p:sldId id="271" r:id="rId18"/>
    <p:sldId id="272" r:id="rId19"/>
    <p:sldId id="273" r:id="rId20"/>
  </p:sldIdLst>
  <p:sldSz cx="12192000" cy="6858000"/>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1"/>
  </p:normalViewPr>
  <p:slideViewPr>
    <p:cSldViewPr snapToGrid="0" snapToObjects="1">
      <p:cViewPr varScale="1">
        <p:scale>
          <a:sx n="78" d="100"/>
          <a:sy n="78" d="100"/>
        </p:scale>
        <p:origin x="-90" y="-5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6FB65D-C7C8-4B48-9F5B-72C20FF2C291}" type="datetimeFigureOut">
              <a:rPr lang="en-US" smtClean="0"/>
              <a:t>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3486252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6FB65D-C7C8-4B48-9F5B-72C20FF2C291}" type="datetimeFigureOut">
              <a:rPr lang="en-US" smtClean="0"/>
              <a:t>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2646825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7"/>
            <a:ext cx="2628900" cy="58118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365127"/>
            <a:ext cx="7734300" cy="58118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6FB65D-C7C8-4B48-9F5B-72C20FF2C291}" type="datetimeFigureOut">
              <a:rPr lang="en-US" smtClean="0"/>
              <a:t>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62883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6FB65D-C7C8-4B48-9F5B-72C20FF2C291}" type="datetimeFigureOut">
              <a:rPr lang="en-US" smtClean="0"/>
              <a:t>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3401565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1"/>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6FB65D-C7C8-4B48-9F5B-72C20FF2C291}" type="datetimeFigureOut">
              <a:rPr lang="en-US" smtClean="0"/>
              <a:t>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18477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6FB65D-C7C8-4B48-9F5B-72C20FF2C291}" type="datetimeFigureOut">
              <a:rPr lang="en-US" smtClean="0"/>
              <a:t>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804562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6FB65D-C7C8-4B48-9F5B-72C20FF2C291}" type="datetimeFigureOut">
              <a:rPr lang="en-US" smtClean="0"/>
              <a:t>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1434318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6FB65D-C7C8-4B48-9F5B-72C20FF2C291}" type="datetimeFigureOut">
              <a:rPr lang="en-US" smtClean="0"/>
              <a:t>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182598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6FB65D-C7C8-4B48-9F5B-72C20FF2C291}" type="datetimeFigureOut">
              <a:rPr lang="en-US" smtClean="0"/>
              <a:t>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53708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6FB65D-C7C8-4B48-9F5B-72C20FF2C291}" type="datetimeFigureOut">
              <a:rPr lang="en-US" smtClean="0"/>
              <a:t>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1924301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6FB65D-C7C8-4B48-9F5B-72C20FF2C291}" type="datetimeFigureOut">
              <a:rPr lang="en-US" smtClean="0"/>
              <a:t>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983D0-CB1A-B840-BD58-EA2530F28600}" type="slidenum">
              <a:rPr lang="en-US" smtClean="0"/>
              <a:t>‹#›</a:t>
            </a:fld>
            <a:endParaRPr lang="en-US"/>
          </a:p>
        </p:txBody>
      </p:sp>
    </p:spTree>
    <p:extLst>
      <p:ext uri="{BB962C8B-B14F-4D97-AF65-F5344CB8AC3E}">
        <p14:creationId xmlns:p14="http://schemas.microsoft.com/office/powerpoint/2010/main" val="330564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6FB65D-C7C8-4B48-9F5B-72C20FF2C291}" type="datetimeFigureOut">
              <a:rPr lang="en-US" smtClean="0"/>
              <a:t>2/5/2019</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983D0-CB1A-B840-BD58-EA2530F28600}" type="slidenum">
              <a:rPr lang="en-US" smtClean="0"/>
              <a:t>‹#›</a:t>
            </a:fld>
            <a:endParaRPr lang="en-US"/>
          </a:p>
        </p:txBody>
      </p:sp>
    </p:spTree>
    <p:extLst>
      <p:ext uri="{BB962C8B-B14F-4D97-AF65-F5344CB8AC3E}">
        <p14:creationId xmlns:p14="http://schemas.microsoft.com/office/powerpoint/2010/main" val="3217640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en.wikipedia.org/wiki/Poi_(food)"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hyperlink" Target="https://en.wikipedia.org/wiki/Leper_colony"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gateway.com/passage/?search=Luke+17&amp;version=NIV&amp;interface=print#fen-NIV-25664b"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Kingdom_of_Hawaii"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s://en.wikipedia.org/wiki/Molokai" TargetMode="External"/><Relationship Id="rId4" Type="http://schemas.openxmlformats.org/officeDocument/2006/relationships/hyperlink" Target="https://en.wikipedia.org/wiki/Leprosy"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content.time.com/time/magazine/article/0,9171,925377,00.html" TargetMode="External"/><Relationship Id="rId2" Type="http://schemas.openxmlformats.org/officeDocument/2006/relationships/hyperlink" Target="http://www.cdc.gov/leprosy/" TargetMode="External"/><Relationship Id="rId1" Type="http://schemas.openxmlformats.org/officeDocument/2006/relationships/slideLayout" Target="../slideLayouts/slideLayout7.xml"/><Relationship Id="rId4" Type="http://schemas.openxmlformats.org/officeDocument/2006/relationships/hyperlink" Target="https://www.theatlantic.com/health/archive/2012/10/why-are-so-many-people-still-suffering-from-leprosy/264256/"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E7006A9-B8C1-FA4E-A32D-DB1A9DABDF1C}"/>
              </a:ext>
            </a:extLst>
          </p:cNvPr>
          <p:cNvSpPr txBox="1"/>
          <p:nvPr/>
        </p:nvSpPr>
        <p:spPr>
          <a:xfrm>
            <a:off x="914400" y="551329"/>
            <a:ext cx="9735672" cy="5693866"/>
          </a:xfrm>
          <a:prstGeom prst="rect">
            <a:avLst/>
          </a:prstGeom>
          <a:noFill/>
        </p:spPr>
        <p:txBody>
          <a:bodyPr wrap="square" rtlCol="0">
            <a:spAutoFit/>
          </a:bodyPr>
          <a:lstStyle/>
          <a:p>
            <a:pPr algn="ctr"/>
            <a:r>
              <a:rPr lang="en-GB" sz="2800" b="1" dirty="0"/>
              <a:t>“</a:t>
            </a:r>
            <a:r>
              <a:rPr lang="en-GB" sz="2800" b="1" dirty="0">
                <a:latin typeface="Braggadocio" pitchFamily="82" charset="77"/>
              </a:rPr>
              <a:t>Hope in healing and wholeness</a:t>
            </a:r>
            <a:r>
              <a:rPr lang="en-GB" sz="2800" b="1" dirty="0"/>
              <a:t>”</a:t>
            </a:r>
          </a:p>
          <a:p>
            <a:pPr algn="ctr"/>
            <a:r>
              <a:rPr lang="en-GB" sz="2800" b="1" dirty="0">
                <a:latin typeface="American Typewriter" panose="02090604020004020304" pitchFamily="18" charset="77"/>
              </a:rPr>
              <a:t>(Luke 17:11-19)</a:t>
            </a:r>
          </a:p>
          <a:p>
            <a:pPr algn="ctr"/>
            <a:endParaRPr lang="en-GB" sz="2800" b="1" dirty="0"/>
          </a:p>
          <a:p>
            <a:pPr algn="ctr"/>
            <a:r>
              <a:rPr lang="en-GB" sz="2800" b="1" dirty="0">
                <a:latin typeface="American Typewriter" panose="02090604020004020304" pitchFamily="18" charset="77"/>
                <a:cs typeface="Plantagenet Cherokee" panose="02020000000000000000" pitchFamily="18" charset="-79"/>
              </a:rPr>
              <a:t>“Jesus Heals Ten Men with Leprosy”</a:t>
            </a:r>
          </a:p>
          <a:p>
            <a:pPr algn="ctr"/>
            <a:endParaRPr lang="en-GB" sz="2800" b="1" dirty="0"/>
          </a:p>
          <a:p>
            <a:pPr algn="ctr"/>
            <a:r>
              <a:rPr lang="en-GB" sz="2800" b="1" i="1" dirty="0">
                <a:latin typeface="Wide Latin" panose="020A0A07050505020404" pitchFamily="18" charset="77"/>
              </a:rPr>
              <a:t>- or -</a:t>
            </a:r>
          </a:p>
          <a:p>
            <a:pPr marL="457200" indent="-457200" algn="ctr">
              <a:buFontTx/>
              <a:buChar char="-"/>
            </a:pPr>
            <a:endParaRPr lang="en-GB" sz="2800" b="1" dirty="0"/>
          </a:p>
          <a:p>
            <a:pPr algn="ctr"/>
            <a:r>
              <a:rPr lang="en-GB" sz="2800" b="1" dirty="0">
                <a:latin typeface="American Typewriter" panose="02090604020004020304" pitchFamily="18" charset="77"/>
                <a:cs typeface="Plantagenet Cherokee" panose="02020000000000000000" pitchFamily="18" charset="-79"/>
              </a:rPr>
              <a:t>“Nine Men got healed, One got whole”</a:t>
            </a:r>
          </a:p>
          <a:p>
            <a:pPr algn="ctr"/>
            <a:endParaRPr lang="en-GB" sz="2800" b="1" dirty="0"/>
          </a:p>
          <a:p>
            <a:pPr algn="ctr"/>
            <a:r>
              <a:rPr lang="en-GB" sz="2800" b="1" i="1" dirty="0">
                <a:latin typeface="Wide Latin" panose="020A0A07050505020404" pitchFamily="18" charset="77"/>
              </a:rPr>
              <a:t>- or -</a:t>
            </a:r>
          </a:p>
          <a:p>
            <a:pPr algn="ctr"/>
            <a:endParaRPr lang="en-GB" sz="2800" b="1" dirty="0"/>
          </a:p>
          <a:p>
            <a:pPr algn="ctr"/>
            <a:r>
              <a:rPr lang="en-GB" sz="2800" b="1" dirty="0">
                <a:latin typeface="American Typewriter" panose="02090604020004020304" pitchFamily="18" charset="77"/>
                <a:cs typeface="Plantagenet Cherokee" panose="02020000000000000000" pitchFamily="18" charset="-79"/>
              </a:rPr>
              <a:t>If you want to worship, God moved heaven and earth to make a way for you, and he still does today</a:t>
            </a:r>
            <a:r>
              <a:rPr lang="en-US" sz="2800" b="1" dirty="0">
                <a:latin typeface="American Typewriter" panose="02090604020004020304" pitchFamily="18" charset="77"/>
                <a:cs typeface="Plantagenet Cherokee" panose="02020000000000000000" pitchFamily="18" charset="-79"/>
              </a:rPr>
              <a:t>!</a:t>
            </a:r>
            <a:endParaRPr lang="en-GB" sz="2800" b="1" dirty="0">
              <a:latin typeface="American Typewriter" panose="02090604020004020304" pitchFamily="18" charset="77"/>
              <a:cs typeface="Plantagenet Cherokee" panose="02020000000000000000" pitchFamily="18" charset="-79"/>
            </a:endParaRPr>
          </a:p>
        </p:txBody>
      </p:sp>
    </p:spTree>
    <p:extLst>
      <p:ext uri="{BB962C8B-B14F-4D97-AF65-F5344CB8AC3E}">
        <p14:creationId xmlns:p14="http://schemas.microsoft.com/office/powerpoint/2010/main" val="814692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3816429"/>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p>
          <a:p>
            <a:pPr lvl="0">
              <a:spcAft>
                <a:spcPts val="0"/>
              </a:spcAft>
            </a:pP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287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6370975"/>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effectLst/>
                <a:latin typeface="Calibri" panose="020F0502020204030204" pitchFamily="34" charset="0"/>
                <a:ea typeface="Calibri" panose="020F0502020204030204" pitchFamily="34" charset="0"/>
                <a:cs typeface="Times New Roman" panose="02020603050405020304" pitchFamily="18" charset="0"/>
              </a:rPr>
              <a:t> – leading to wholeness.</a:t>
            </a:r>
          </a:p>
          <a:p>
            <a:pPr lvl="0">
              <a:spcAft>
                <a:spcPts val="0"/>
              </a:spcAft>
            </a:pP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pPr>
            <a:r>
              <a:rPr lang="en-GB" sz="2800" dirty="0">
                <a:latin typeface="Calibri" panose="020F0502020204030204" pitchFamily="34" charset="0"/>
                <a:ea typeface="Calibri" panose="020F0502020204030204" pitchFamily="34" charset="0"/>
                <a:cs typeface="Times New Roman" panose="02020603050405020304" pitchFamily="18" charset="0"/>
              </a:rPr>
              <a:t>‘</a:t>
            </a:r>
            <a:r>
              <a:rPr lang="en-GB" sz="2800" dirty="0">
                <a:effectLst/>
                <a:latin typeface="Calibri" panose="020F0502020204030204" pitchFamily="34" charset="0"/>
                <a:ea typeface="Calibri" panose="020F0502020204030204" pitchFamily="34" charset="0"/>
                <a:cs typeface="Times New Roman" panose="02020603050405020304" pitchFamily="18" charset="0"/>
              </a:rPr>
              <a:t>If you seek him [with all your heart], he will be found by you’  </a:t>
            </a:r>
          </a:p>
          <a:p>
            <a:pPr lvl="0">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2 Chronicles 15:2/</a:t>
            </a:r>
            <a:r>
              <a:rPr lang="en-GB" sz="2800" dirty="0" err="1">
                <a:effectLst/>
                <a:latin typeface="Calibri" panose="020F0502020204030204" pitchFamily="34" charset="0"/>
                <a:ea typeface="Calibri" panose="020F0502020204030204" pitchFamily="34" charset="0"/>
                <a:cs typeface="Times New Roman" panose="02020603050405020304" pitchFamily="18" charset="0"/>
              </a:rPr>
              <a:t>Jer</a:t>
            </a:r>
            <a:r>
              <a:rPr lang="en-GB" sz="2800" dirty="0">
                <a:effectLst/>
                <a:latin typeface="Calibri" panose="020F0502020204030204" pitchFamily="34" charset="0"/>
                <a:ea typeface="Calibri" panose="020F0502020204030204" pitchFamily="34" charset="0"/>
                <a:cs typeface="Times New Roman" panose="02020603050405020304" pitchFamily="18" charset="0"/>
              </a:rPr>
              <a:t> 29:13</a:t>
            </a:r>
          </a:p>
          <a:p>
            <a:pPr algn="ctr"/>
            <a:r>
              <a:rPr lang="en-GB" sz="2400" dirty="0">
                <a:latin typeface="Calibri" panose="020F0502020204030204" pitchFamily="34" charset="0"/>
                <a:ea typeface="Calibri" panose="020F0502020204030204" pitchFamily="34" charset="0"/>
                <a:cs typeface="Times New Roman" panose="02020603050405020304" pitchFamily="18" charset="0"/>
              </a:rPr>
              <a:t>‘</a:t>
            </a:r>
            <a:r>
              <a:rPr lang="en-GB" sz="2400" dirty="0"/>
              <a:t>Blessed be Your name</a:t>
            </a:r>
            <a:br>
              <a:rPr lang="en-GB" sz="2400" dirty="0"/>
            </a:br>
            <a:r>
              <a:rPr lang="en-GB" sz="2400" dirty="0"/>
              <a:t>On the road marked with suffering </a:t>
            </a:r>
            <a:br>
              <a:rPr lang="en-GB" sz="2400" dirty="0"/>
            </a:br>
            <a:r>
              <a:rPr lang="en-GB" sz="2400" dirty="0"/>
              <a:t>Though there's pain in the offering </a:t>
            </a:r>
            <a:br>
              <a:rPr lang="en-GB" sz="2400" dirty="0"/>
            </a:br>
            <a:r>
              <a:rPr lang="en-GB" sz="2400" dirty="0"/>
              <a:t>Blessed be Your name’ (Redman)</a:t>
            </a:r>
          </a:p>
        </p:txBody>
      </p:sp>
    </p:spTree>
    <p:extLst>
      <p:ext uri="{BB962C8B-B14F-4D97-AF65-F5344CB8AC3E}">
        <p14:creationId xmlns:p14="http://schemas.microsoft.com/office/powerpoint/2010/main" val="4120950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4462760"/>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leading to wholeness</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Called to be different</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601512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mage result for chameleon">
            <a:extLst>
              <a:ext uri="{FF2B5EF4-FFF2-40B4-BE49-F238E27FC236}">
                <a16:creationId xmlns:a16="http://schemas.microsoft.com/office/drawing/2014/main" xmlns="" id="{33CC9AD8-9076-554C-A13B-1B8ED9B5B8C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2424"/>
          <a:stretch/>
        </p:blipFill>
        <p:spPr bwMode="auto">
          <a:xfrm>
            <a:off x="0" y="0"/>
            <a:ext cx="5766771" cy="3953808"/>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Image result for animals that stand out">
            <a:extLst>
              <a:ext uri="{FF2B5EF4-FFF2-40B4-BE49-F238E27FC236}">
                <a16:creationId xmlns:a16="http://schemas.microsoft.com/office/drawing/2014/main" xmlns="" id="{6E9DA8C9-CFB3-1645-B797-B9CBF71CAE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9100" y="2374900"/>
            <a:ext cx="6692900" cy="448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5909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6186309"/>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leading to wholeness</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Called to be different </a:t>
            </a:r>
            <a:r>
              <a:rPr lang="en-GB" sz="2800" dirty="0">
                <a:effectLst/>
                <a:latin typeface="Calibri" panose="020F0502020204030204" pitchFamily="34" charset="0"/>
                <a:ea typeface="Calibri" panose="020F0502020204030204" pitchFamily="34" charset="0"/>
                <a:cs typeface="Times New Roman" panose="02020603050405020304" pitchFamily="18" charset="0"/>
              </a:rPr>
              <a:t>– so dare to be different.</a:t>
            </a:r>
          </a:p>
          <a:p>
            <a:pPr marL="342900" lvl="0" indent="-342900">
              <a:spcAft>
                <a:spcPts val="0"/>
              </a:spcAft>
              <a:buFont typeface="+mj-lt"/>
              <a:buAutoNum type="arabicPeriod"/>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pPr>
            <a:r>
              <a:rPr lang="en-GB" sz="2800" dirty="0">
                <a:latin typeface="Calibri" panose="020F0502020204030204" pitchFamily="34" charset="0"/>
                <a:cs typeface="Times New Roman" panose="02020603050405020304" pitchFamily="18" charset="0"/>
              </a:rPr>
              <a:t>“You are the light of the world. A town built on a hill cannot be hidden…</a:t>
            </a:r>
            <a:r>
              <a:rPr lang="en-GB" sz="2800" dirty="0"/>
              <a:t>In the same way, let your light shine before others, that they may see your good deeds and glorify your Father in heaven.” Matt 6:14-16</a:t>
            </a:r>
            <a:r>
              <a:rPr lang="en-GB" sz="2800" dirty="0">
                <a:latin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930884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5324535"/>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 leading to wholeness.</a:t>
            </a:r>
          </a:p>
          <a:p>
            <a:pPr marL="342900" lvl="0" indent="-342900">
              <a:spcAft>
                <a:spcPts val="0"/>
              </a:spcAft>
              <a:buFont typeface="+mj-lt"/>
              <a:buAutoNum type="arabicPeriod"/>
            </a:pPr>
            <a:endPar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Called to be different </a:t>
            </a:r>
            <a:r>
              <a:rPr lang="en-GB" sz="2800" dirty="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so dare to be different.</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800" dirty="0">
                <a:effectLst/>
                <a:latin typeface="Calibri" panose="020F0502020204030204" pitchFamily="34" charset="0"/>
                <a:ea typeface="Calibri" panose="020F0502020204030204" pitchFamily="34" charset="0"/>
                <a:cs typeface="Times New Roman" panose="02020603050405020304" pitchFamily="18" charset="0"/>
              </a:rPr>
              <a:t>4. </a:t>
            </a:r>
            <a:r>
              <a:rPr lang="en-GB" sz="2800" b="1" dirty="0">
                <a:effectLst/>
                <a:latin typeface="Calibri" panose="020F0502020204030204" pitchFamily="34" charset="0"/>
                <a:ea typeface="Calibri" panose="020F0502020204030204" pitchFamily="34" charset="0"/>
                <a:cs typeface="Times New Roman" panose="02020603050405020304" pitchFamily="18" charset="0"/>
              </a:rPr>
              <a:t>Jesus sees past the skin </a:t>
            </a:r>
            <a:r>
              <a:rPr lang="en-GB" sz="2800" dirty="0">
                <a:effectLst/>
                <a:latin typeface="Calibri" panose="020F0502020204030204" pitchFamily="34" charset="0"/>
                <a:ea typeface="Calibri" panose="020F0502020204030204" pitchFamily="34" charset="0"/>
                <a:cs typeface="Times New Roman" panose="02020603050405020304" pitchFamily="18" charset="0"/>
              </a:rPr>
              <a:t>– he came for the ‘</a:t>
            </a:r>
            <a:r>
              <a:rPr lang="en-GB" sz="2800" dirty="0" err="1">
                <a:effectLst/>
                <a:latin typeface="Calibri" panose="020F0502020204030204" pitchFamily="34" charset="0"/>
                <a:ea typeface="Calibri" panose="020F0502020204030204" pitchFamily="34" charset="0"/>
                <a:cs typeface="Times New Roman" panose="02020603050405020304" pitchFamily="18" charset="0"/>
              </a:rPr>
              <a:t>whoevers</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r>
              <a:rPr lang="en-GB" sz="2400" dirty="0">
                <a:effectLst/>
              </a:rPr>
              <a:t> </a:t>
            </a:r>
            <a:endParaRPr lang="en-US" sz="2400" dirty="0"/>
          </a:p>
        </p:txBody>
      </p:sp>
    </p:spTree>
    <p:extLst>
      <p:ext uri="{BB962C8B-B14F-4D97-AF65-F5344CB8AC3E}">
        <p14:creationId xmlns:p14="http://schemas.microsoft.com/office/powerpoint/2010/main" val="254341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Related image">
            <a:extLst>
              <a:ext uri="{FF2B5EF4-FFF2-40B4-BE49-F238E27FC236}">
                <a16:creationId xmlns:a16="http://schemas.microsoft.com/office/drawing/2014/main" xmlns="" id="{54F3C118-F63C-4041-B2DB-CC26DAC8F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340"/>
            <a:ext cx="12192000" cy="7026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231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6063198"/>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Attitude of gratitude</a:t>
            </a:r>
            <a:r>
              <a:rPr lang="en-GB" sz="2800" dirty="0">
                <a:effectLst/>
                <a:latin typeface="Calibri" panose="020F0502020204030204" pitchFamily="34" charset="0"/>
                <a:ea typeface="Calibri" panose="020F0502020204030204" pitchFamily="34" charset="0"/>
                <a:cs typeface="Times New Roman" panose="02020603050405020304" pitchFamily="18" charset="0"/>
              </a:rPr>
              <a:t> – leading to wholeness.</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Called to be different </a:t>
            </a:r>
            <a:r>
              <a:rPr lang="en-GB" sz="2800" dirty="0">
                <a:effectLst/>
                <a:latin typeface="Calibri" panose="020F0502020204030204" pitchFamily="34" charset="0"/>
                <a:ea typeface="Calibri" panose="020F0502020204030204" pitchFamily="34" charset="0"/>
                <a:cs typeface="Times New Roman" panose="02020603050405020304" pitchFamily="18" charset="0"/>
              </a:rPr>
              <a:t>– so dare to be different.</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800" dirty="0">
                <a:effectLst/>
                <a:latin typeface="Calibri" panose="020F0502020204030204" pitchFamily="34" charset="0"/>
                <a:ea typeface="Calibri" panose="020F0502020204030204" pitchFamily="34" charset="0"/>
                <a:cs typeface="Times New Roman" panose="02020603050405020304" pitchFamily="18" charset="0"/>
              </a:rPr>
              <a:t>4. </a:t>
            </a:r>
            <a:r>
              <a:rPr lang="en-GB" sz="2800" b="1" dirty="0">
                <a:effectLst/>
                <a:latin typeface="Calibri" panose="020F0502020204030204" pitchFamily="34" charset="0"/>
                <a:ea typeface="Calibri" panose="020F0502020204030204" pitchFamily="34" charset="0"/>
                <a:cs typeface="Times New Roman" panose="02020603050405020304" pitchFamily="18" charset="0"/>
              </a:rPr>
              <a:t>Jesus sees past the skin </a:t>
            </a:r>
            <a:r>
              <a:rPr lang="en-GB" sz="2800" dirty="0">
                <a:effectLst/>
                <a:latin typeface="Calibri" panose="020F0502020204030204" pitchFamily="34" charset="0"/>
                <a:ea typeface="Calibri" panose="020F0502020204030204" pitchFamily="34" charset="0"/>
                <a:cs typeface="Times New Roman" panose="02020603050405020304" pitchFamily="18" charset="0"/>
              </a:rPr>
              <a:t>– he came for the ‘</a:t>
            </a:r>
            <a:r>
              <a:rPr lang="en-GB" sz="2800" dirty="0" err="1">
                <a:effectLst/>
                <a:latin typeface="Calibri" panose="020F0502020204030204" pitchFamily="34" charset="0"/>
                <a:ea typeface="Calibri" panose="020F0502020204030204" pitchFamily="34" charset="0"/>
                <a:cs typeface="Times New Roman" panose="02020603050405020304" pitchFamily="18" charset="0"/>
              </a:rPr>
              <a:t>whoevers</a:t>
            </a:r>
            <a:r>
              <a:rPr lang="en-GB" sz="2800" dirty="0">
                <a:effectLst/>
                <a:latin typeface="Calibri" panose="020F0502020204030204" pitchFamily="34" charset="0"/>
                <a:ea typeface="Calibri" panose="020F0502020204030204" pitchFamily="34" charset="0"/>
                <a:cs typeface="Times New Roman" panose="02020603050405020304" pitchFamily="18" charset="0"/>
              </a:rPr>
              <a:t>’</a:t>
            </a:r>
          </a:p>
          <a:p>
            <a:r>
              <a:rPr lang="en-GB" sz="2400" dirty="0"/>
              <a:t>”For God so loved the world that he gave his one and only Son, that whoever believes in him shall not perish but have eternal life.” John 3:16</a:t>
            </a:r>
            <a:r>
              <a:rPr lang="en-GB" sz="2400" dirty="0">
                <a:effectLst/>
              </a:rPr>
              <a:t> </a:t>
            </a:r>
            <a:endParaRPr lang="en-US" sz="2400" dirty="0"/>
          </a:p>
        </p:txBody>
      </p:sp>
    </p:spTree>
    <p:extLst>
      <p:ext uri="{BB962C8B-B14F-4D97-AF65-F5344CB8AC3E}">
        <p14:creationId xmlns:p14="http://schemas.microsoft.com/office/powerpoint/2010/main" val="193430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2/27/Father_Damien%2C_photograph_by_William_Brigham.jpg">
            <a:extLst>
              <a:ext uri="{FF2B5EF4-FFF2-40B4-BE49-F238E27FC236}">
                <a16:creationId xmlns:a16="http://schemas.microsoft.com/office/drawing/2014/main" xmlns="" id="{62AC69F3-71FC-9345-A1A3-011B429B72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7518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xmlns="" id="{B7F873D1-40D6-244F-944B-07347857BF0F}"/>
              </a:ext>
            </a:extLst>
          </p:cNvPr>
          <p:cNvSpPr txBox="1"/>
          <p:nvPr/>
        </p:nvSpPr>
        <p:spPr>
          <a:xfrm>
            <a:off x="4908176" y="121024"/>
            <a:ext cx="7005918" cy="6309420"/>
          </a:xfrm>
          <a:prstGeom prst="rect">
            <a:avLst/>
          </a:prstGeom>
          <a:noFill/>
        </p:spPr>
        <p:txBody>
          <a:bodyPr wrap="square" rtlCol="0">
            <a:spAutoFit/>
          </a:bodyPr>
          <a:lstStyle/>
          <a:p>
            <a:r>
              <a:rPr lang="en-US" sz="2400" b="1" dirty="0"/>
              <a:t>Fr. Damien of Molokai</a:t>
            </a:r>
          </a:p>
          <a:p>
            <a:r>
              <a:rPr lang="en-US" sz="2400" dirty="0"/>
              <a:t>1840-1889 (Age 49)</a:t>
            </a:r>
          </a:p>
          <a:p>
            <a:endParaRPr lang="en-GB" sz="2400" dirty="0"/>
          </a:p>
          <a:p>
            <a:r>
              <a:rPr lang="en-GB" sz="2400" dirty="0"/>
              <a:t>Father Damien cared for the patients himself and established leadership within the community to build houses, schools, roads, hospitals, and churches. He dressed residents' ulcers, built a reservoir, made coffins, dug graves, shared pipes, and ate </a:t>
            </a:r>
            <a:r>
              <a:rPr lang="en-GB" sz="2400" dirty="0">
                <a:hlinkClick r:id="rId3" tooltip="Poi (food)"/>
              </a:rPr>
              <a:t>poi</a:t>
            </a:r>
            <a:r>
              <a:rPr lang="en-GB" sz="2400" dirty="0"/>
              <a:t> from his hands with them, providing both medical and emotional support. </a:t>
            </a:r>
          </a:p>
          <a:p>
            <a:endParaRPr lang="en-GB" sz="2400" dirty="0"/>
          </a:p>
          <a:p>
            <a:r>
              <a:rPr lang="en-GB" sz="2400" dirty="0"/>
              <a:t>After eleven years caring for the physical, spiritual, and emotional needs of those in the </a:t>
            </a:r>
            <a:r>
              <a:rPr lang="en-GB" sz="2400" dirty="0">
                <a:hlinkClick r:id="rId4" tooltip="Leper colony"/>
              </a:rPr>
              <a:t>leper colony</a:t>
            </a:r>
            <a:r>
              <a:rPr lang="en-GB" sz="2400" dirty="0"/>
              <a:t>, Father Damien contracted leprosy. He continued with his work despite the infection but finally succumbed to the disease on 15 April 1889. </a:t>
            </a:r>
          </a:p>
          <a:p>
            <a:endParaRPr lang="en-US" sz="2000" dirty="0"/>
          </a:p>
        </p:txBody>
      </p:sp>
    </p:spTree>
    <p:extLst>
      <p:ext uri="{BB962C8B-B14F-4D97-AF65-F5344CB8AC3E}">
        <p14:creationId xmlns:p14="http://schemas.microsoft.com/office/powerpoint/2010/main" val="915273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E7006A9-B8C1-FA4E-A32D-DB1A9DABDF1C}"/>
              </a:ext>
            </a:extLst>
          </p:cNvPr>
          <p:cNvSpPr txBox="1"/>
          <p:nvPr/>
        </p:nvSpPr>
        <p:spPr>
          <a:xfrm>
            <a:off x="914400" y="551329"/>
            <a:ext cx="9735672" cy="5693866"/>
          </a:xfrm>
          <a:prstGeom prst="rect">
            <a:avLst/>
          </a:prstGeom>
          <a:noFill/>
        </p:spPr>
        <p:txBody>
          <a:bodyPr wrap="square" rtlCol="0">
            <a:spAutoFit/>
          </a:bodyPr>
          <a:lstStyle/>
          <a:p>
            <a:pPr algn="ctr"/>
            <a:r>
              <a:rPr lang="en-GB" sz="2800" b="1" dirty="0"/>
              <a:t>“</a:t>
            </a:r>
            <a:r>
              <a:rPr lang="en-GB" sz="2800" b="1" dirty="0">
                <a:latin typeface="Braggadocio" pitchFamily="82" charset="77"/>
              </a:rPr>
              <a:t>Hope in healing and wholeness</a:t>
            </a:r>
            <a:r>
              <a:rPr lang="en-GB" sz="2800" b="1" dirty="0"/>
              <a:t>”</a:t>
            </a:r>
          </a:p>
          <a:p>
            <a:pPr algn="ctr"/>
            <a:r>
              <a:rPr lang="en-GB" sz="2800" b="1" dirty="0">
                <a:latin typeface="American Typewriter" panose="02090604020004020304" pitchFamily="18" charset="77"/>
              </a:rPr>
              <a:t>(Luke 17:11-19)</a:t>
            </a:r>
          </a:p>
          <a:p>
            <a:pPr algn="ctr"/>
            <a:endParaRPr lang="en-GB" sz="2800" b="1" dirty="0"/>
          </a:p>
          <a:p>
            <a:pPr algn="ctr"/>
            <a:r>
              <a:rPr lang="en-GB" sz="2800" b="1" dirty="0">
                <a:latin typeface="American Typewriter" panose="02090604020004020304" pitchFamily="18" charset="77"/>
                <a:cs typeface="Plantagenet Cherokee" panose="02020000000000000000" pitchFamily="18" charset="-79"/>
              </a:rPr>
              <a:t>“Jesus Heals Ten Men with Leprosy”</a:t>
            </a:r>
          </a:p>
          <a:p>
            <a:pPr algn="ctr"/>
            <a:endParaRPr lang="en-GB" sz="2800" b="1" dirty="0"/>
          </a:p>
          <a:p>
            <a:pPr algn="ctr"/>
            <a:r>
              <a:rPr lang="en-GB" sz="2800" b="1" i="1" dirty="0">
                <a:latin typeface="Wide Latin" panose="020A0A07050505020404" pitchFamily="18" charset="77"/>
              </a:rPr>
              <a:t>- or -</a:t>
            </a:r>
          </a:p>
          <a:p>
            <a:pPr marL="457200" indent="-457200" algn="ctr">
              <a:buFontTx/>
              <a:buChar char="-"/>
            </a:pPr>
            <a:endParaRPr lang="en-GB" sz="2800" b="1" dirty="0"/>
          </a:p>
          <a:p>
            <a:pPr algn="ctr"/>
            <a:r>
              <a:rPr lang="en-GB" sz="2800" b="1" dirty="0">
                <a:latin typeface="American Typewriter" panose="02090604020004020304" pitchFamily="18" charset="77"/>
                <a:cs typeface="Plantagenet Cherokee" panose="02020000000000000000" pitchFamily="18" charset="-79"/>
              </a:rPr>
              <a:t>“Nine Men got healed, One got whole”</a:t>
            </a:r>
          </a:p>
          <a:p>
            <a:pPr algn="ctr"/>
            <a:endParaRPr lang="en-GB" sz="2800" b="1" dirty="0"/>
          </a:p>
          <a:p>
            <a:pPr algn="ctr"/>
            <a:r>
              <a:rPr lang="en-GB" sz="2800" b="1" i="1" dirty="0">
                <a:latin typeface="Wide Latin" panose="020A0A07050505020404" pitchFamily="18" charset="77"/>
              </a:rPr>
              <a:t>- or -</a:t>
            </a:r>
          </a:p>
          <a:p>
            <a:pPr algn="ctr"/>
            <a:endParaRPr lang="en-GB" sz="2800" b="1" dirty="0"/>
          </a:p>
          <a:p>
            <a:pPr algn="ctr"/>
            <a:r>
              <a:rPr lang="en-GB" sz="2800" b="1" dirty="0">
                <a:latin typeface="American Typewriter" panose="02090604020004020304" pitchFamily="18" charset="77"/>
                <a:cs typeface="Plantagenet Cherokee" panose="02020000000000000000" pitchFamily="18" charset="-79"/>
              </a:rPr>
              <a:t>If you want to worship, God moved heaven and earth to make a way for you, and he still does today</a:t>
            </a:r>
            <a:r>
              <a:rPr lang="en-US" sz="2800" b="1" dirty="0">
                <a:latin typeface="American Typewriter" panose="02090604020004020304" pitchFamily="18" charset="77"/>
                <a:cs typeface="Plantagenet Cherokee" panose="02020000000000000000" pitchFamily="18" charset="-79"/>
              </a:rPr>
              <a:t>!</a:t>
            </a:r>
            <a:endParaRPr lang="en-GB" sz="2800" b="1" dirty="0">
              <a:latin typeface="American Typewriter" panose="02090604020004020304" pitchFamily="18" charset="77"/>
              <a:cs typeface="Plantagenet Cherokee" panose="02020000000000000000" pitchFamily="18" charset="-79"/>
            </a:endParaRPr>
          </a:p>
        </p:txBody>
      </p:sp>
    </p:spTree>
    <p:extLst>
      <p:ext uri="{BB962C8B-B14F-4D97-AF65-F5344CB8AC3E}">
        <p14:creationId xmlns:p14="http://schemas.microsoft.com/office/powerpoint/2010/main" val="1563359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C500C93-2F9D-E741-89C7-9CB36B0C7BD5}"/>
              </a:ext>
            </a:extLst>
          </p:cNvPr>
          <p:cNvSpPr txBox="1"/>
          <p:nvPr/>
        </p:nvSpPr>
        <p:spPr>
          <a:xfrm>
            <a:off x="887506" y="699246"/>
            <a:ext cx="10771094" cy="5693866"/>
          </a:xfrm>
          <a:prstGeom prst="rect">
            <a:avLst/>
          </a:prstGeom>
          <a:noFill/>
        </p:spPr>
        <p:txBody>
          <a:bodyPr wrap="square" rtlCol="0">
            <a:spAutoFit/>
          </a:bodyPr>
          <a:lstStyle/>
          <a:p>
            <a:r>
              <a:rPr lang="en-GB" sz="2800" b="1" dirty="0"/>
              <a:t>Luke 17: </a:t>
            </a:r>
            <a:r>
              <a:rPr lang="en-GB" sz="2800" b="1" baseline="30000" dirty="0"/>
              <a:t>11 </a:t>
            </a:r>
            <a:r>
              <a:rPr lang="en-GB" sz="2800" b="1" dirty="0"/>
              <a:t>Now on his way to Jerusalem, Jesus travelled along the border between Samaria and Galilee. </a:t>
            </a:r>
            <a:r>
              <a:rPr lang="en-GB" sz="2800" b="1" baseline="30000" dirty="0"/>
              <a:t>12 </a:t>
            </a:r>
            <a:r>
              <a:rPr lang="en-GB" sz="2800" b="1" dirty="0"/>
              <a:t>As he was going into a village, ten men who had leprosy</a:t>
            </a:r>
            <a:r>
              <a:rPr lang="en-GB" sz="2800" b="1" baseline="30000" dirty="0"/>
              <a:t>[</a:t>
            </a:r>
            <a:r>
              <a:rPr lang="en-GB" sz="2800" b="1" baseline="30000" dirty="0">
                <a:hlinkClick r:id="rId2" tooltip="See footnote b"/>
              </a:rPr>
              <a:t>b</a:t>
            </a:r>
            <a:r>
              <a:rPr lang="en-GB" sz="2800" b="1" baseline="30000" dirty="0"/>
              <a:t>]</a:t>
            </a:r>
            <a:r>
              <a:rPr lang="en-GB" sz="2800" b="1" dirty="0"/>
              <a:t> met him. They stood at a distance </a:t>
            </a:r>
            <a:r>
              <a:rPr lang="en-GB" sz="2800" b="1" baseline="30000" dirty="0"/>
              <a:t>13 </a:t>
            </a:r>
            <a:r>
              <a:rPr lang="en-GB" sz="2800" b="1" dirty="0"/>
              <a:t>and called out in a loud voice, “Jesus, Master, have pity on us!”</a:t>
            </a:r>
          </a:p>
          <a:p>
            <a:r>
              <a:rPr lang="en-GB" sz="2800" b="1" baseline="30000" dirty="0"/>
              <a:t>14 </a:t>
            </a:r>
            <a:r>
              <a:rPr lang="en-GB" sz="2800" b="1" dirty="0"/>
              <a:t>When he saw them, he said, “Go, show yourselves to the priests.” And as they went, they were cleansed.</a:t>
            </a:r>
          </a:p>
          <a:p>
            <a:endParaRPr lang="en-GB" sz="2800" b="1" dirty="0"/>
          </a:p>
          <a:p>
            <a:r>
              <a:rPr lang="en-GB" sz="2800" b="1" baseline="30000" dirty="0"/>
              <a:t>15 </a:t>
            </a:r>
            <a:r>
              <a:rPr lang="en-GB" sz="2800" b="1" dirty="0"/>
              <a:t>One of them, when he saw he was healed, came back, praising God in a loud voice. </a:t>
            </a:r>
            <a:r>
              <a:rPr lang="en-GB" sz="2800" b="1" baseline="30000" dirty="0"/>
              <a:t>16 </a:t>
            </a:r>
            <a:r>
              <a:rPr lang="en-GB" sz="2800" b="1" dirty="0"/>
              <a:t>He threw himself at Jesus’ feet and thanked him—and he was a Samaritan.</a:t>
            </a:r>
          </a:p>
          <a:p>
            <a:r>
              <a:rPr lang="en-GB" sz="2800" b="1" baseline="30000" dirty="0"/>
              <a:t>17 </a:t>
            </a:r>
            <a:r>
              <a:rPr lang="en-GB" sz="2800" b="1" dirty="0"/>
              <a:t>Jesus asked, “Were not all ten cleansed? Where are the other nine? </a:t>
            </a:r>
            <a:r>
              <a:rPr lang="en-GB" sz="2800" b="1" baseline="30000" dirty="0"/>
              <a:t>18 </a:t>
            </a:r>
            <a:r>
              <a:rPr lang="en-GB" sz="2800" b="1" dirty="0"/>
              <a:t>Has no one returned to give praise to God except this foreigner?” </a:t>
            </a:r>
            <a:r>
              <a:rPr lang="en-GB" sz="2800" b="1" baseline="30000" dirty="0"/>
              <a:t>19 </a:t>
            </a:r>
            <a:r>
              <a:rPr lang="en-GB" sz="2800" b="1" dirty="0"/>
              <a:t>Then he said to him, “Rise and go; your faith has made you well.”</a:t>
            </a:r>
          </a:p>
        </p:txBody>
      </p:sp>
    </p:spTree>
    <p:extLst>
      <p:ext uri="{BB962C8B-B14F-4D97-AF65-F5344CB8AC3E}">
        <p14:creationId xmlns:p14="http://schemas.microsoft.com/office/powerpoint/2010/main" val="2199074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2/27/Father_Damien%2C_photograph_by_William_Brigham.jpg">
            <a:extLst>
              <a:ext uri="{FF2B5EF4-FFF2-40B4-BE49-F238E27FC236}">
                <a16:creationId xmlns:a16="http://schemas.microsoft.com/office/drawing/2014/main" xmlns="" id="{62AC69F3-71FC-9345-A1A3-011B429B72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884" y="0"/>
            <a:ext cx="467518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xmlns="" id="{B7F873D1-40D6-244F-944B-07347857BF0F}"/>
              </a:ext>
            </a:extLst>
          </p:cNvPr>
          <p:cNvSpPr txBox="1"/>
          <p:nvPr/>
        </p:nvSpPr>
        <p:spPr>
          <a:xfrm>
            <a:off x="6400800" y="282388"/>
            <a:ext cx="5244353" cy="6494085"/>
          </a:xfrm>
          <a:prstGeom prst="rect">
            <a:avLst/>
          </a:prstGeom>
          <a:noFill/>
        </p:spPr>
        <p:txBody>
          <a:bodyPr wrap="square" rtlCol="0">
            <a:spAutoFit/>
          </a:bodyPr>
          <a:lstStyle/>
          <a:p>
            <a:r>
              <a:rPr lang="en-US" sz="3200" b="1" dirty="0"/>
              <a:t>Fr. Damien of Molokai</a:t>
            </a:r>
          </a:p>
          <a:p>
            <a:r>
              <a:rPr lang="en-US" sz="3200" dirty="0"/>
              <a:t>1840-1889 (Age 49)</a:t>
            </a:r>
          </a:p>
          <a:p>
            <a:endParaRPr lang="en-US" sz="3200" dirty="0"/>
          </a:p>
          <a:p>
            <a:r>
              <a:rPr lang="en-GB" sz="3200" dirty="0"/>
              <a:t>He won recognition for his ministry from 1873 to 1889 in the </a:t>
            </a:r>
            <a:r>
              <a:rPr lang="en-GB" sz="3200" dirty="0">
                <a:hlinkClick r:id="rId3" tooltip="Kingdom of Hawaii"/>
              </a:rPr>
              <a:t>Kingdom of Hawaiʻi</a:t>
            </a:r>
            <a:r>
              <a:rPr lang="en-GB" sz="3200" dirty="0"/>
              <a:t> to people with </a:t>
            </a:r>
            <a:r>
              <a:rPr lang="en-GB" sz="3200" dirty="0">
                <a:hlinkClick r:id="rId4" tooltip="Leprosy"/>
              </a:rPr>
              <a:t>leprosy</a:t>
            </a:r>
            <a:r>
              <a:rPr lang="en-GB" sz="3200" dirty="0"/>
              <a:t> (Hansen's disease), who were required to live under a government-sanctioned medical quarantine on the island of </a:t>
            </a:r>
            <a:r>
              <a:rPr lang="en-GB" sz="3200" dirty="0">
                <a:hlinkClick r:id="rId5" tooltip="Molokai"/>
              </a:rPr>
              <a:t>Molokaʻi</a:t>
            </a:r>
            <a:r>
              <a:rPr lang="en-GB" sz="3200" dirty="0"/>
              <a:t> on the </a:t>
            </a:r>
            <a:r>
              <a:rPr lang="en-GB" sz="3200" dirty="0" err="1"/>
              <a:t>Kalaupapa</a:t>
            </a:r>
            <a:r>
              <a:rPr lang="en-GB" sz="3200" dirty="0"/>
              <a:t> Peninsula.</a:t>
            </a:r>
          </a:p>
        </p:txBody>
      </p:sp>
    </p:spTree>
    <p:extLst>
      <p:ext uri="{BB962C8B-B14F-4D97-AF65-F5344CB8AC3E}">
        <p14:creationId xmlns:p14="http://schemas.microsoft.com/office/powerpoint/2010/main" val="183079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0F97EA3-7A79-A641-BD04-A7B89A0FB218}"/>
              </a:ext>
            </a:extLst>
          </p:cNvPr>
          <p:cNvSpPr txBox="1"/>
          <p:nvPr/>
        </p:nvSpPr>
        <p:spPr>
          <a:xfrm>
            <a:off x="1102659" y="487025"/>
            <a:ext cx="9937376" cy="6124754"/>
          </a:xfrm>
          <a:prstGeom prst="rect">
            <a:avLst/>
          </a:prstGeom>
          <a:noFill/>
        </p:spPr>
        <p:txBody>
          <a:bodyPr wrap="square" rtlCol="0">
            <a:spAutoFit/>
          </a:bodyPr>
          <a:lstStyle/>
          <a:p>
            <a:r>
              <a:rPr lang="en-GB" sz="2800" dirty="0">
                <a:hlinkClick r:id="rId2"/>
              </a:rPr>
              <a:t>Hansen’s Disease</a:t>
            </a:r>
            <a:r>
              <a:rPr lang="en-GB" sz="2800" dirty="0"/>
              <a:t>—which is still most commonly known as leprosy—was extremely </a:t>
            </a:r>
            <a:r>
              <a:rPr lang="en-GB" sz="2800" dirty="0">
                <a:hlinkClick r:id="rId3"/>
              </a:rPr>
              <a:t>stigmatized</a:t>
            </a:r>
            <a:r>
              <a:rPr lang="en-GB" sz="2800" dirty="0"/>
              <a:t> around the world for centuries. (The name change was prompted in part by ongoing efforts to move past that stigma and is based on the physician who first identified the bacteria that causes it.) </a:t>
            </a:r>
          </a:p>
          <a:p>
            <a:endParaRPr lang="en-GB" sz="2800" dirty="0"/>
          </a:p>
          <a:p>
            <a:r>
              <a:rPr lang="en-GB" sz="2800" dirty="0"/>
              <a:t>Described frequently in the Bible as repulsive and unclean, the disease was long feared to be highly contagious. Leprosy causes skin sores, nerve damage, and muscle weakness—symptoms that become debilitating if left unaddressed, but are now treatable with antibiotics. It’s hardly as contagious as once thought, and as many as 95 percent of people </a:t>
            </a:r>
            <a:r>
              <a:rPr lang="en-GB" sz="2800" dirty="0">
                <a:hlinkClick r:id="rId4"/>
              </a:rPr>
              <a:t>may be naturally immune</a:t>
            </a:r>
            <a:r>
              <a:rPr lang="en-GB" sz="2800" dirty="0"/>
              <a:t> to the bacteria.</a:t>
            </a:r>
          </a:p>
          <a:p>
            <a:endParaRPr lang="en-GB" sz="2800" dirty="0"/>
          </a:p>
          <a:p>
            <a:r>
              <a:rPr lang="en-US" sz="2800" dirty="0"/>
              <a:t>Several cases recently reported in University Hospital of Wales.</a:t>
            </a:r>
          </a:p>
        </p:txBody>
      </p:sp>
    </p:spTree>
    <p:extLst>
      <p:ext uri="{BB962C8B-B14F-4D97-AF65-F5344CB8AC3E}">
        <p14:creationId xmlns:p14="http://schemas.microsoft.com/office/powerpoint/2010/main" val="233943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ands of a patient with leprosy">
            <a:extLst>
              <a:ext uri="{FF2B5EF4-FFF2-40B4-BE49-F238E27FC236}">
                <a16:creationId xmlns:a16="http://schemas.microsoft.com/office/drawing/2014/main" xmlns="" id="{785BFCB5-D83F-9441-81DD-6FFF1C9CF4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883" y="0"/>
            <a:ext cx="1098697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5548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37A4C53-9D7A-0049-9F76-64D7953DD95B}"/>
              </a:ext>
            </a:extLst>
          </p:cNvPr>
          <p:cNvSpPr txBox="1"/>
          <p:nvPr/>
        </p:nvSpPr>
        <p:spPr>
          <a:xfrm>
            <a:off x="2280252" y="2958843"/>
            <a:ext cx="354711" cy="348001"/>
          </a:xfrm>
          <a:prstGeom prst="rect">
            <a:avLst/>
          </a:prstGeom>
          <a:noFill/>
        </p:spPr>
        <p:txBody>
          <a:bodyPr wrap="square" rtlCol="0">
            <a:spAutoFit/>
          </a:bodyPr>
          <a:lstStyle/>
          <a:p>
            <a:endParaRPr lang="en-US" dirty="0"/>
          </a:p>
        </p:txBody>
      </p:sp>
      <p:pic>
        <p:nvPicPr>
          <p:cNvPr id="4100" name="Picture 4" descr="The Jerusalem Temple">
            <a:extLst>
              <a:ext uri="{FF2B5EF4-FFF2-40B4-BE49-F238E27FC236}">
                <a16:creationId xmlns:a16="http://schemas.microsoft.com/office/drawing/2014/main" xmlns="" id="{753D467F-22C5-B744-AFF4-AB3D753EC6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4705" y="445187"/>
            <a:ext cx="9722223" cy="6105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304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3600986"/>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966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2F876FF-0839-6046-A2F8-78AFBCF1F3ED}"/>
              </a:ext>
            </a:extLst>
          </p:cNvPr>
          <p:cNvSpPr/>
          <p:nvPr/>
        </p:nvSpPr>
        <p:spPr>
          <a:xfrm>
            <a:off x="524435" y="497541"/>
            <a:ext cx="10892118" cy="6155531"/>
          </a:xfrm>
          <a:prstGeom prst="rect">
            <a:avLst/>
          </a:prstGeom>
        </p:spPr>
        <p:txBody>
          <a:bodyPr wrap="square">
            <a:spAutoFit/>
          </a:bodyPr>
          <a:lstStyle/>
          <a:p>
            <a:pPr algn="ctr"/>
            <a:r>
              <a:rPr lang="en-GB" sz="3200" b="1" i="1" dirty="0">
                <a:effectLst/>
                <a:latin typeface="Calibri" panose="020F0502020204030204" pitchFamily="34" charset="0"/>
                <a:ea typeface="Calibri" panose="020F0502020204030204" pitchFamily="34" charset="0"/>
                <a:cs typeface="Times New Roman" panose="02020603050405020304" pitchFamily="18" charset="0"/>
              </a:rPr>
              <a:t>Hope in healing and wholeness</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What lessons for the Christian life are here for us, what hope can we gain?</a:t>
            </a:r>
          </a:p>
          <a:p>
            <a:pPr>
              <a:spcAft>
                <a:spcPts val="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2800" b="1" dirty="0">
                <a:effectLst/>
                <a:latin typeface="Calibri" panose="020F0502020204030204" pitchFamily="34" charset="0"/>
                <a:ea typeface="Calibri" panose="020F0502020204030204" pitchFamily="34" charset="0"/>
                <a:cs typeface="Times New Roman" panose="02020603050405020304" pitchFamily="18" charset="0"/>
              </a:rPr>
              <a:t>Obedience first, understanding second</a:t>
            </a:r>
            <a:r>
              <a:rPr lang="en-GB" sz="2800" dirty="0">
                <a:effectLst/>
                <a:latin typeface="Calibri" panose="020F0502020204030204" pitchFamily="34" charset="0"/>
                <a:ea typeface="Calibri" panose="020F0502020204030204" pitchFamily="34" charset="0"/>
                <a:cs typeface="Times New Roman" panose="02020603050405020304" pitchFamily="18" charset="0"/>
              </a:rPr>
              <a:t> – lean not on your own understanding. </a:t>
            </a:r>
          </a:p>
          <a:p>
            <a:pPr lvl="0">
              <a:spcAft>
                <a:spcPts val="0"/>
              </a:spcAft>
            </a:pPr>
            <a:r>
              <a:rPr lang="en-GB" sz="2800" b="1" dirty="0"/>
              <a:t>‘…and as they went, they were cleansed.’ Lk 17:14)</a:t>
            </a:r>
            <a:r>
              <a:rPr lang="en-GB" sz="5400" dirty="0">
                <a:effectLst/>
              </a:rPr>
              <a:t> </a:t>
            </a:r>
            <a:endParaRPr lang="en-GB" sz="5400" dirty="0">
              <a:effectLst/>
              <a:ea typeface="Calibri" panose="020F0502020204030204" pitchFamily="34" charset="0"/>
              <a:cs typeface="Times New Roman" panose="02020603050405020304" pitchFamily="18" charset="0"/>
            </a:endParaRPr>
          </a:p>
          <a:p>
            <a:r>
              <a:rPr lang="en-GB" sz="2800" b="1" dirty="0"/>
              <a:t>Proverbs 3:5-6 New International Version (NIV)</a:t>
            </a:r>
          </a:p>
          <a:p>
            <a:r>
              <a:rPr lang="en-GB" sz="2800" baseline="30000" dirty="0"/>
              <a:t>5 </a:t>
            </a:r>
            <a:r>
              <a:rPr lang="en-GB" sz="2800" dirty="0"/>
              <a:t>Trust in the </a:t>
            </a:r>
            <a:r>
              <a:rPr lang="en-GB" sz="2800" cap="small" dirty="0">
                <a:effectLst/>
              </a:rPr>
              <a:t>Lord</a:t>
            </a:r>
            <a:r>
              <a:rPr lang="en-GB" sz="2800" dirty="0"/>
              <a:t> with all your heart</a:t>
            </a:r>
            <a:br>
              <a:rPr lang="en-GB" sz="2800" dirty="0"/>
            </a:br>
            <a:r>
              <a:rPr lang="en-GB" sz="2800" dirty="0"/>
              <a:t>    and lean not on your own understanding;</a:t>
            </a:r>
            <a:br>
              <a:rPr lang="en-GB" sz="2800" dirty="0"/>
            </a:br>
            <a:r>
              <a:rPr lang="en-GB" sz="2800" baseline="30000" dirty="0"/>
              <a:t>6 </a:t>
            </a:r>
            <a:r>
              <a:rPr lang="en-GB" sz="2800" dirty="0"/>
              <a:t>in all your ways submit to him,</a:t>
            </a:r>
            <a:br>
              <a:rPr lang="en-GB" sz="2800" dirty="0"/>
            </a:br>
            <a:r>
              <a:rPr lang="en-GB" sz="2800" dirty="0"/>
              <a:t>    and he will make your paths straight.</a:t>
            </a:r>
          </a:p>
          <a:p>
            <a:pPr marL="342900" lvl="0" indent="-342900">
              <a:spcAft>
                <a:spcPts val="0"/>
              </a:spcAft>
              <a:buFont typeface="+mj-lt"/>
              <a:buAutoNum type="arabicPeriod"/>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3600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noah looked like an idiot">
            <a:extLst>
              <a:ext uri="{FF2B5EF4-FFF2-40B4-BE49-F238E27FC236}">
                <a16:creationId xmlns:a16="http://schemas.microsoft.com/office/drawing/2014/main" xmlns="" id="{C33E7E6A-6A35-4049-AAB3-0FB3D505DC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3882" y="228956"/>
            <a:ext cx="6589060" cy="644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8862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1202</TotalTime>
  <Words>934</Words>
  <Application>Microsoft Office PowerPoint</Application>
  <PresentationFormat>Custom</PresentationFormat>
  <Paragraphs>118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Goodman</dc:creator>
  <cp:lastModifiedBy>office@penrallt.org</cp:lastModifiedBy>
  <cp:revision>31</cp:revision>
  <dcterms:created xsi:type="dcterms:W3CDTF">2019-02-02T13:12:11Z</dcterms:created>
  <dcterms:modified xsi:type="dcterms:W3CDTF">2019-02-05T12:28:55Z</dcterms:modified>
</cp:coreProperties>
</file>