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304" r:id="rId3"/>
    <p:sldId id="289" r:id="rId4"/>
    <p:sldId id="269" r:id="rId5"/>
    <p:sldId id="305" r:id="rId6"/>
    <p:sldId id="306" r:id="rId7"/>
    <p:sldId id="315" r:id="rId8"/>
    <p:sldId id="314" r:id="rId9"/>
    <p:sldId id="297" r:id="rId10"/>
    <p:sldId id="286" r:id="rId11"/>
    <p:sldId id="271" r:id="rId12"/>
    <p:sldId id="316" r:id="rId1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1735C84E-DA04-4F8C-A10F-0C454DF89602}" type="datetimeFigureOut">
              <a:rPr lang="en-GB" altLang="en-US"/>
              <a:pPr/>
              <a:t>29/01/2019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86D3EFC-3A60-4481-BC68-F5CD571702BC}" type="slidenum">
              <a:rPr lang="en-GB" altLang="en-US"/>
              <a:pPr/>
              <a:t>‹#›</a:t>
            </a:fld>
            <a:endParaRPr lang="en-GB" altLang="en-US"/>
          </a:p>
        </p:txBody>
      </p:sp>
    </p:spTree>
    <p:extLst>
      <p:ext uri="{BB962C8B-B14F-4D97-AF65-F5344CB8AC3E}">
        <p14:creationId xmlns:p14="http://schemas.microsoft.com/office/powerpoint/2010/main" val="1993037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C1A945E-6D43-480B-B31D-9E2FCD8D5907}" type="datetimeFigureOut">
              <a:rPr lang="en-GB" altLang="en-US"/>
              <a:pPr/>
              <a:t>29/01/2019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DA85972C-A045-4C75-AAAA-44A37BDE026F}" type="slidenum">
              <a:rPr lang="en-GB" altLang="en-US"/>
              <a:pPr/>
              <a:t>‹#›</a:t>
            </a:fld>
            <a:endParaRPr lang="en-GB" altLang="en-US"/>
          </a:p>
        </p:txBody>
      </p:sp>
    </p:spTree>
    <p:extLst>
      <p:ext uri="{BB962C8B-B14F-4D97-AF65-F5344CB8AC3E}">
        <p14:creationId xmlns:p14="http://schemas.microsoft.com/office/powerpoint/2010/main" val="3480432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040411C-D5E4-4DFF-AB5B-86D5D8334E4F}" type="datetimeFigureOut">
              <a:rPr lang="en-GB" altLang="en-US"/>
              <a:pPr/>
              <a:t>29/01/2019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C5B0921-0B48-40BF-A0E6-50BA908E11AD}" type="slidenum">
              <a:rPr lang="en-GB" altLang="en-US"/>
              <a:pPr/>
              <a:t>‹#›</a:t>
            </a:fld>
            <a:endParaRPr lang="en-GB" altLang="en-US"/>
          </a:p>
        </p:txBody>
      </p:sp>
    </p:spTree>
    <p:extLst>
      <p:ext uri="{BB962C8B-B14F-4D97-AF65-F5344CB8AC3E}">
        <p14:creationId xmlns:p14="http://schemas.microsoft.com/office/powerpoint/2010/main" val="368109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0DDEEBA1-8A6E-4F8B-9128-E6F5D1BAF954}" type="datetimeFigureOut">
              <a:rPr lang="en-GB" altLang="en-US"/>
              <a:pPr/>
              <a:t>29/01/2019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0C73BDA-4EF2-4400-A4FA-980FFA7D38DF}" type="slidenum">
              <a:rPr lang="en-GB" altLang="en-US"/>
              <a:pPr/>
              <a:t>‹#›</a:t>
            </a:fld>
            <a:endParaRPr lang="en-GB" altLang="en-US"/>
          </a:p>
        </p:txBody>
      </p:sp>
    </p:spTree>
    <p:extLst>
      <p:ext uri="{BB962C8B-B14F-4D97-AF65-F5344CB8AC3E}">
        <p14:creationId xmlns:p14="http://schemas.microsoft.com/office/powerpoint/2010/main" val="4219230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BD012D2-62A1-4EC6-9417-328DE1E7FD2C}" type="datetimeFigureOut">
              <a:rPr lang="en-GB" altLang="en-US"/>
              <a:pPr/>
              <a:t>29/01/2019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80BFE3B-0EB7-4B16-80FC-3AACFD1B3B6D}" type="slidenum">
              <a:rPr lang="en-GB" altLang="en-US"/>
              <a:pPr/>
              <a:t>‹#›</a:t>
            </a:fld>
            <a:endParaRPr lang="en-GB" altLang="en-US"/>
          </a:p>
        </p:txBody>
      </p:sp>
    </p:spTree>
    <p:extLst>
      <p:ext uri="{BB962C8B-B14F-4D97-AF65-F5344CB8AC3E}">
        <p14:creationId xmlns:p14="http://schemas.microsoft.com/office/powerpoint/2010/main" val="2699638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6DF2E40F-1281-4D02-940D-080DAE2C25D4}" type="datetimeFigureOut">
              <a:rPr lang="en-GB" altLang="en-US"/>
              <a:pPr/>
              <a:t>29/01/2019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068B7655-0462-4BE4-9570-31B6D9060F13}" type="slidenum">
              <a:rPr lang="en-GB" altLang="en-US"/>
              <a:pPr/>
              <a:t>‹#›</a:t>
            </a:fld>
            <a:endParaRPr lang="en-GB" altLang="en-US"/>
          </a:p>
        </p:txBody>
      </p:sp>
    </p:spTree>
    <p:extLst>
      <p:ext uri="{BB962C8B-B14F-4D97-AF65-F5344CB8AC3E}">
        <p14:creationId xmlns:p14="http://schemas.microsoft.com/office/powerpoint/2010/main" val="3449268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A31EE6F8-41DF-447A-B4E3-89EBB0D53EDF}" type="datetimeFigureOut">
              <a:rPr lang="en-GB" altLang="en-US"/>
              <a:pPr/>
              <a:t>29/01/2019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7FD825F1-A46D-4A09-A733-9A5F35F6304E}" type="slidenum">
              <a:rPr lang="en-GB" altLang="en-US"/>
              <a:pPr/>
              <a:t>‹#›</a:t>
            </a:fld>
            <a:endParaRPr lang="en-GB" altLang="en-US"/>
          </a:p>
        </p:txBody>
      </p:sp>
    </p:spTree>
    <p:extLst>
      <p:ext uri="{BB962C8B-B14F-4D97-AF65-F5344CB8AC3E}">
        <p14:creationId xmlns:p14="http://schemas.microsoft.com/office/powerpoint/2010/main" val="3528892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13F0149D-3934-4563-978B-6215E174AC6F}" type="datetimeFigureOut">
              <a:rPr lang="en-GB" altLang="en-US"/>
              <a:pPr/>
              <a:t>29/01/2019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C650D033-DECF-445C-99D7-E999CFA2E61D}" type="slidenum">
              <a:rPr lang="en-GB" altLang="en-US"/>
              <a:pPr/>
              <a:t>‹#›</a:t>
            </a:fld>
            <a:endParaRPr lang="en-GB" altLang="en-US"/>
          </a:p>
        </p:txBody>
      </p:sp>
    </p:spTree>
    <p:extLst>
      <p:ext uri="{BB962C8B-B14F-4D97-AF65-F5344CB8AC3E}">
        <p14:creationId xmlns:p14="http://schemas.microsoft.com/office/powerpoint/2010/main" val="2823569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1D7E55B-D8DD-4D66-A571-7358EB4284CA}" type="datetimeFigureOut">
              <a:rPr lang="en-GB" altLang="en-US"/>
              <a:pPr/>
              <a:t>29/01/2019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0D3E7C8C-BFE8-456A-B900-F5A0E976C7AA}" type="slidenum">
              <a:rPr lang="en-GB" altLang="en-US"/>
              <a:pPr/>
              <a:t>‹#›</a:t>
            </a:fld>
            <a:endParaRPr lang="en-GB" altLang="en-US"/>
          </a:p>
        </p:txBody>
      </p:sp>
    </p:spTree>
    <p:extLst>
      <p:ext uri="{BB962C8B-B14F-4D97-AF65-F5344CB8AC3E}">
        <p14:creationId xmlns:p14="http://schemas.microsoft.com/office/powerpoint/2010/main" val="2741303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B5C020D-CEF4-432C-85DA-736693A7F305}" type="datetimeFigureOut">
              <a:rPr lang="en-GB" altLang="en-US"/>
              <a:pPr/>
              <a:t>29/01/2019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14135D98-0AD5-4410-9B70-BB4A2D4E5C4B}" type="slidenum">
              <a:rPr lang="en-GB" altLang="en-US"/>
              <a:pPr/>
              <a:t>‹#›</a:t>
            </a:fld>
            <a:endParaRPr lang="en-GB" altLang="en-US"/>
          </a:p>
        </p:txBody>
      </p:sp>
    </p:spTree>
    <p:extLst>
      <p:ext uri="{BB962C8B-B14F-4D97-AF65-F5344CB8AC3E}">
        <p14:creationId xmlns:p14="http://schemas.microsoft.com/office/powerpoint/2010/main" val="2301702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CC30FD9-9C55-4E69-90EE-55BA748EB25C}" type="datetimeFigureOut">
              <a:rPr lang="en-GB" altLang="en-US"/>
              <a:pPr/>
              <a:t>29/01/2019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214CE02F-97A6-4A62-860C-14863A99A9FB}" type="slidenum">
              <a:rPr lang="en-GB" altLang="en-US"/>
              <a:pPr/>
              <a:t>‹#›</a:t>
            </a:fld>
            <a:endParaRPr lang="en-GB" altLang="en-US"/>
          </a:p>
        </p:txBody>
      </p:sp>
    </p:spTree>
    <p:extLst>
      <p:ext uri="{BB962C8B-B14F-4D97-AF65-F5344CB8AC3E}">
        <p14:creationId xmlns:p14="http://schemas.microsoft.com/office/powerpoint/2010/main" val="3247539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AA05A63D-7E4A-4248-8733-E91298E4A90D}" type="datetimeFigureOut">
              <a:rPr lang="en-GB" altLang="en-US"/>
              <a:pPr/>
              <a:t>29/01/2019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D9A6189D-436D-454C-8836-13B62350DC1C}"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208088" y="5778500"/>
            <a:ext cx="9129712"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5400" b="1">
                <a:solidFill>
                  <a:srgbClr val="FFFF00"/>
                </a:solidFill>
                <a:latin typeface="Times New Roman" pitchFamily="18" charset="0"/>
                <a:cs typeface="Times New Roman" pitchFamily="18" charset="0"/>
              </a:rPr>
              <a:t>“Adjusting Your Life to God.”</a:t>
            </a:r>
            <a:endParaRPr lang="en-GB" altLang="en-US" sz="5400">
              <a:solidFill>
                <a:srgbClr val="FFFF00"/>
              </a:solidFill>
              <a:latin typeface="Times New Roman" pitchFamily="18" charset="0"/>
              <a:cs typeface="Times New Roman" pitchFamily="18" charset="0"/>
            </a:endParaRP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7038" y="180975"/>
            <a:ext cx="638175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49250" y="1042988"/>
            <a:ext cx="11514138" cy="4400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So Elisha left him and went back. He took his yoke of oxen and slaughtered them. He burned the plowing equipment to cook the meat and gave it to the people, and they ate. </a:t>
            </a:r>
          </a:p>
          <a:p>
            <a:pPr algn="just">
              <a:lnSpc>
                <a:spcPct val="100000"/>
              </a:lnSpc>
              <a:spcBef>
                <a:spcPct val="0"/>
              </a:spcBef>
              <a:buFontTx/>
              <a:buNone/>
            </a:pPr>
            <a:r>
              <a:rPr lang="en-GB" altLang="en-US" sz="4000">
                <a:latin typeface="Times New Roman" pitchFamily="18" charset="0"/>
                <a:cs typeface="Times New Roman" pitchFamily="18" charset="0"/>
              </a:rPr>
              <a:t>Then he set out to follow Elijah and became his servant.</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1 Kings 19:21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39750" y="249238"/>
            <a:ext cx="11129963" cy="5140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dirty="0">
                <a:latin typeface="Times New Roman" pitchFamily="18" charset="0"/>
                <a:cs typeface="Times New Roman" pitchFamily="18" charset="0"/>
              </a:rPr>
              <a:t>“When God invites you to join Him in His work, He has a God-sized assignment for you. You will quickly realize you cannot do what He is asking on your own. If God doesn’t help you, you will fail. This is the </a:t>
            </a:r>
            <a:r>
              <a:rPr lang="en-GB" altLang="en-US" sz="4400" u="sng" dirty="0">
                <a:latin typeface="Times New Roman" pitchFamily="18" charset="0"/>
                <a:cs typeface="Times New Roman" pitchFamily="18" charset="0"/>
              </a:rPr>
              <a:t>crisis of belief</a:t>
            </a:r>
            <a:r>
              <a:rPr lang="en-GB" altLang="en-US" sz="4400" dirty="0">
                <a:latin typeface="Times New Roman" pitchFamily="18" charset="0"/>
                <a:cs typeface="Times New Roman" pitchFamily="18" charset="0"/>
              </a:rPr>
              <a:t> when you must decide whether to believe God for what He wants to do through you.</a:t>
            </a:r>
          </a:p>
          <a:p>
            <a:pPr algn="just">
              <a:lnSpc>
                <a:spcPct val="100000"/>
              </a:lnSpc>
              <a:spcBef>
                <a:spcPct val="0"/>
              </a:spcBef>
              <a:buFontTx/>
              <a:buNone/>
            </a:pPr>
            <a:r>
              <a:rPr lang="en-GB" altLang="en-US" sz="2000" b="1" dirty="0">
                <a:solidFill>
                  <a:srgbClr val="0000CC"/>
                </a:solidFill>
                <a:latin typeface="Times New Roman" pitchFamily="18" charset="0"/>
                <a:ea typeface="Calibri" pitchFamily="34" charset="0"/>
                <a:cs typeface="Times New Roman" pitchFamily="18" charset="0"/>
              </a:rPr>
              <a:t>Henry </a:t>
            </a:r>
            <a:r>
              <a:rPr lang="en-GB" altLang="en-US" sz="2000" b="1" dirty="0" err="1" smtClean="0">
                <a:solidFill>
                  <a:srgbClr val="0000CC"/>
                </a:solidFill>
                <a:latin typeface="Times New Roman" pitchFamily="18" charset="0"/>
                <a:ea typeface="Calibri" pitchFamily="34" charset="0"/>
                <a:cs typeface="Times New Roman" pitchFamily="18" charset="0"/>
              </a:rPr>
              <a:t>Blackaby</a:t>
            </a:r>
            <a:endParaRPr lang="en-GB" altLang="en-US" sz="4400" b="1" dirty="0">
              <a:solidFill>
                <a:srgbClr val="000099"/>
              </a:solidFill>
              <a:latin typeface="Times New Roman" pitchFamily="18" charset="0"/>
              <a:cs typeface="Times New Roman" pitchFamily="18" charset="0"/>
            </a:endParaRPr>
          </a:p>
        </p:txBody>
      </p:sp>
      <p:sp>
        <p:nvSpPr>
          <p:cNvPr id="3" name="Rectangle 2"/>
          <p:cNvSpPr>
            <a:spLocks noChangeArrowheads="1"/>
          </p:cNvSpPr>
          <p:nvPr/>
        </p:nvSpPr>
        <p:spPr bwMode="auto">
          <a:xfrm>
            <a:off x="1352550" y="5778500"/>
            <a:ext cx="9129713"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5400" b="1">
                <a:solidFill>
                  <a:srgbClr val="FFFF00"/>
                </a:solidFill>
                <a:latin typeface="Times New Roman" pitchFamily="18" charset="0"/>
                <a:cs typeface="Times New Roman" pitchFamily="18" charset="0"/>
              </a:rPr>
              <a:t>“Adjusting Your Life to God.”</a:t>
            </a:r>
            <a:endParaRPr lang="en-GB" altLang="en-US" sz="5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773113" y="452438"/>
            <a:ext cx="11071225" cy="4154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baseline="30000">
                <a:latin typeface="Times New Roman" pitchFamily="18" charset="0"/>
                <a:cs typeface="Times New Roman" pitchFamily="18" charset="0"/>
              </a:rPr>
              <a:t>33 </a:t>
            </a:r>
            <a:r>
              <a:rPr lang="en-GB" altLang="en-US" sz="4400">
                <a:latin typeface="Times New Roman" pitchFamily="18" charset="0"/>
                <a:cs typeface="Times New Roman" pitchFamily="18" charset="0"/>
              </a:rPr>
              <a:t>In the same way, those of you who do not give up everything you have cannot be my disciples.</a:t>
            </a:r>
          </a:p>
          <a:p>
            <a:pPr algn="just">
              <a:lnSpc>
                <a:spcPct val="100000"/>
              </a:lnSpc>
              <a:spcBef>
                <a:spcPct val="0"/>
              </a:spcBef>
              <a:buFontTx/>
              <a:buNone/>
            </a:pPr>
            <a:r>
              <a:rPr lang="en-GB" altLang="en-US" sz="4400" b="1" baseline="30000">
                <a:latin typeface="Times New Roman" pitchFamily="18" charset="0"/>
                <a:cs typeface="Times New Roman" pitchFamily="18" charset="0"/>
              </a:rPr>
              <a:t>34 </a:t>
            </a:r>
            <a:r>
              <a:rPr lang="en-GB" altLang="en-US" sz="4400">
                <a:latin typeface="Times New Roman" pitchFamily="18" charset="0"/>
                <a:cs typeface="Times New Roman" pitchFamily="18" charset="0"/>
              </a:rPr>
              <a:t>“Salt is good, but if it loses its saltiness, how can it be made salty again? </a:t>
            </a:r>
            <a:r>
              <a:rPr lang="en-GB" altLang="en-US" sz="4400" b="1" baseline="30000">
                <a:latin typeface="Times New Roman" pitchFamily="18" charset="0"/>
                <a:cs typeface="Times New Roman" pitchFamily="18" charset="0"/>
              </a:rPr>
              <a:t>35 </a:t>
            </a:r>
            <a:r>
              <a:rPr lang="en-GB" altLang="en-US" sz="4400">
                <a:latin typeface="Times New Roman" pitchFamily="18" charset="0"/>
                <a:cs typeface="Times New Roman" pitchFamily="18" charset="0"/>
              </a:rPr>
              <a:t>It is fit neither for the soil nor for the manure pile; it is thrown out.</a:t>
            </a:r>
          </a:p>
          <a:p>
            <a:pPr>
              <a:lnSpc>
                <a:spcPct val="100000"/>
              </a:lnSpc>
              <a:spcBef>
                <a:spcPct val="0"/>
              </a:spcBef>
              <a:buFontTx/>
              <a:buNone/>
            </a:pPr>
            <a:r>
              <a:rPr lang="en-GB" altLang="en-US" sz="4400" b="1">
                <a:solidFill>
                  <a:srgbClr val="FF0000"/>
                </a:solidFill>
                <a:latin typeface="Times New Roman" pitchFamily="18" charset="0"/>
                <a:cs typeface="Times New Roman" pitchFamily="18" charset="0"/>
              </a:rPr>
              <a:t>“Whoever has ears to hear, let them hear.”</a:t>
            </a:r>
          </a:p>
        </p:txBody>
      </p:sp>
      <p:sp>
        <p:nvSpPr>
          <p:cNvPr id="2" name="Rectangle 1"/>
          <p:cNvSpPr>
            <a:spLocks noChangeArrowheads="1"/>
          </p:cNvSpPr>
          <p:nvPr/>
        </p:nvSpPr>
        <p:spPr bwMode="auto">
          <a:xfrm>
            <a:off x="2455863" y="5435600"/>
            <a:ext cx="77057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chemeClr val="bg1"/>
                </a:solidFill>
                <a:latin typeface="Times New Roman" pitchFamily="18" charset="0"/>
                <a:cs typeface="Calibri" pitchFamily="34" charset="0"/>
              </a:rPr>
              <a:t>Do you have ears that hear? </a:t>
            </a:r>
            <a:endParaRPr lang="en-GB" altLang="en-US" sz="4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Content Placeholder 5"/>
          <p:cNvSpPr>
            <a:spLocks noGrp="1"/>
          </p:cNvSpPr>
          <p:nvPr>
            <p:ph idx="1"/>
          </p:nvPr>
        </p:nvSpPr>
        <p:spPr>
          <a:xfrm>
            <a:off x="600075" y="896938"/>
            <a:ext cx="10972800" cy="3352800"/>
          </a:xfrm>
          <a:solidFill>
            <a:schemeClr val="bg1"/>
          </a:solidFill>
        </p:spPr>
        <p:txBody>
          <a:bodyPr/>
          <a:lstStyle/>
          <a:p>
            <a:pPr marL="0" indent="0" algn="just">
              <a:buFont typeface="Arial" charset="0"/>
              <a:buNone/>
            </a:pPr>
            <a:r>
              <a:rPr lang="en-GB" altLang="en-US" sz="5400" smtClean="0">
                <a:latin typeface="Times New Roman" pitchFamily="18" charset="0"/>
                <a:cs typeface="Times New Roman" pitchFamily="18" charset="0"/>
              </a:rPr>
              <a:t>In the same way, those of you who do not give up everything you have cannot be my disciples.</a:t>
            </a:r>
          </a:p>
          <a:p>
            <a:pPr marL="0" indent="0">
              <a:buFont typeface="Arial" charset="0"/>
              <a:buNone/>
            </a:pPr>
            <a:r>
              <a:rPr lang="en-GB" altLang="en-US" sz="5400" b="1" smtClean="0">
                <a:solidFill>
                  <a:srgbClr val="FF0000"/>
                </a:solidFill>
                <a:latin typeface="Times New Roman" pitchFamily="18" charset="0"/>
                <a:cs typeface="Times New Roman" pitchFamily="18" charset="0"/>
              </a:rPr>
              <a:t>Luke 14:33 (NIV)</a:t>
            </a:r>
            <a:endParaRPr lang="en-US" altLang="en-US" sz="5400" b="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0913" y="7000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720725" y="273050"/>
            <a:ext cx="10587038" cy="2381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7000"/>
              </a:lnSpc>
              <a:spcBef>
                <a:spcPct val="0"/>
              </a:spcBef>
              <a:buFontTx/>
              <a:buNone/>
            </a:pPr>
            <a:r>
              <a:rPr lang="en-GB" altLang="en-US" sz="4000" dirty="0">
                <a:latin typeface="Times New Roman" pitchFamily="18" charset="0"/>
                <a:cs typeface="Times New Roman" pitchFamily="18" charset="0"/>
              </a:rPr>
              <a:t>“Many of us want God to speak to us and give us an assignment. However, we are not interested in making </a:t>
            </a:r>
            <a:r>
              <a:rPr lang="en-GB" altLang="en-US" sz="4000" b="1" dirty="0">
                <a:solidFill>
                  <a:srgbClr val="FF0000"/>
                </a:solidFill>
                <a:latin typeface="Times New Roman" pitchFamily="18" charset="0"/>
                <a:cs typeface="Times New Roman" pitchFamily="18" charset="0"/>
              </a:rPr>
              <a:t>major adjustments in our lives</a:t>
            </a:r>
            <a:r>
              <a:rPr lang="en-GB" altLang="en-US" sz="4000" dirty="0">
                <a:latin typeface="Times New Roman" pitchFamily="18" charset="0"/>
                <a:cs typeface="Times New Roman" pitchFamily="18" charset="0"/>
              </a:rPr>
              <a:t>.” </a:t>
            </a:r>
          </a:p>
          <a:p>
            <a:pPr algn="just">
              <a:lnSpc>
                <a:spcPct val="107000"/>
              </a:lnSpc>
              <a:spcBef>
                <a:spcPct val="0"/>
              </a:spcBef>
              <a:buFontTx/>
              <a:buNone/>
            </a:pPr>
            <a:r>
              <a:rPr lang="en-GB" altLang="en-US" sz="2000" b="1" dirty="0">
                <a:solidFill>
                  <a:srgbClr val="0000CC"/>
                </a:solidFill>
                <a:latin typeface="Times New Roman" pitchFamily="18" charset="0"/>
                <a:ea typeface="Calibri" pitchFamily="34" charset="0"/>
                <a:cs typeface="Times New Roman" pitchFamily="18" charset="0"/>
              </a:rPr>
              <a:t>Henry </a:t>
            </a:r>
            <a:r>
              <a:rPr lang="en-GB" altLang="en-US" sz="2000" b="1" dirty="0" err="1" smtClean="0">
                <a:solidFill>
                  <a:srgbClr val="0000CC"/>
                </a:solidFill>
                <a:latin typeface="Times New Roman" pitchFamily="18" charset="0"/>
                <a:ea typeface="Calibri" pitchFamily="34" charset="0"/>
                <a:cs typeface="Times New Roman" pitchFamily="18" charset="0"/>
              </a:rPr>
              <a:t>Blackaby</a:t>
            </a:r>
            <a:endParaRPr lang="en-GB" altLang="en-US" sz="2000" b="1" dirty="0">
              <a:solidFill>
                <a:srgbClr val="0000CC"/>
              </a:solidFill>
              <a:ea typeface="Calibri" pitchFamily="34" charset="0"/>
              <a:cs typeface="Times New Roman" pitchFamily="18" charset="0"/>
            </a:endParaRPr>
          </a:p>
        </p:txBody>
      </p:sp>
      <p:sp>
        <p:nvSpPr>
          <p:cNvPr id="4" name="Rectangle 3"/>
          <p:cNvSpPr>
            <a:spLocks noChangeArrowheads="1"/>
          </p:cNvSpPr>
          <p:nvPr/>
        </p:nvSpPr>
        <p:spPr bwMode="auto">
          <a:xfrm>
            <a:off x="720725" y="3019425"/>
            <a:ext cx="10587038"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“Behold the proud, His soul is not upright in him;</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But the just shall live by his faith.</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Habakkuk 2:4 (NKJV)</a:t>
            </a:r>
          </a:p>
        </p:txBody>
      </p:sp>
      <p:sp>
        <p:nvSpPr>
          <p:cNvPr id="5" name="Rectangle 4"/>
          <p:cNvSpPr>
            <a:spLocks noChangeArrowheads="1"/>
          </p:cNvSpPr>
          <p:nvPr/>
        </p:nvSpPr>
        <p:spPr bwMode="auto">
          <a:xfrm>
            <a:off x="573088" y="5287963"/>
            <a:ext cx="114871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solidFill>
                  <a:schemeClr val="bg1"/>
                </a:solidFill>
                <a:latin typeface="Times New Roman" pitchFamily="18" charset="0"/>
                <a:cs typeface="Times New Roman" pitchFamily="18" charset="0"/>
              </a:rPr>
              <a:t>But without faith </a:t>
            </a:r>
            <a:r>
              <a:rPr lang="en-GB" altLang="en-US" sz="4400" i="1">
                <a:solidFill>
                  <a:schemeClr val="bg1"/>
                </a:solidFill>
                <a:latin typeface="Times New Roman" pitchFamily="18" charset="0"/>
                <a:cs typeface="Times New Roman" pitchFamily="18" charset="0"/>
              </a:rPr>
              <a:t>it is</a:t>
            </a:r>
            <a:r>
              <a:rPr lang="en-GB" altLang="en-US" sz="4400">
                <a:solidFill>
                  <a:schemeClr val="bg1"/>
                </a:solidFill>
                <a:latin typeface="Times New Roman" pitchFamily="18" charset="0"/>
                <a:cs typeface="Times New Roman" pitchFamily="18" charset="0"/>
              </a:rPr>
              <a:t> impossible to please </a:t>
            </a:r>
            <a:r>
              <a:rPr lang="en-GB" altLang="en-US" sz="4400" i="1">
                <a:solidFill>
                  <a:schemeClr val="bg1"/>
                </a:solidFill>
                <a:latin typeface="Times New Roman" pitchFamily="18" charset="0"/>
                <a:cs typeface="Times New Roman" pitchFamily="18" charset="0"/>
              </a:rPr>
              <a:t>Him,…</a:t>
            </a:r>
          </a:p>
          <a:p>
            <a:pPr>
              <a:lnSpc>
                <a:spcPct val="100000"/>
              </a:lnSpc>
              <a:spcBef>
                <a:spcPct val="0"/>
              </a:spcBef>
              <a:buFontTx/>
              <a:buNone/>
            </a:pPr>
            <a:r>
              <a:rPr lang="en-GB" altLang="en-US" sz="4400" i="1">
                <a:solidFill>
                  <a:schemeClr val="bg1"/>
                </a:solidFill>
                <a:latin typeface="Times New Roman" pitchFamily="18" charset="0"/>
                <a:cs typeface="Times New Roman" pitchFamily="18" charset="0"/>
              </a:rPr>
              <a:t>Hebrews 11:6 (NKJV)</a:t>
            </a:r>
            <a:r>
              <a:rPr lang="en-GB" altLang="en-US" sz="4400">
                <a:solidFill>
                  <a:schemeClr val="bg1"/>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306638" y="188913"/>
            <a:ext cx="74739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4400" b="1">
                <a:solidFill>
                  <a:srgbClr val="FFFF00"/>
                </a:solidFill>
                <a:latin typeface="Times New Roman" pitchFamily="18" charset="0"/>
                <a:cs typeface="Times New Roman" pitchFamily="18" charset="0"/>
              </a:rPr>
              <a:t>“Adjusting Your Life to God.”</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69875" y="1049338"/>
            <a:ext cx="9582150" cy="6556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45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45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45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45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45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45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45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45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457200" algn="l"/>
              </a:tabLst>
              <a:defRPr>
                <a:solidFill>
                  <a:schemeClr val="tx1"/>
                </a:solidFill>
                <a:latin typeface="Calibri" pitchFamily="34" charset="0"/>
              </a:defRPr>
            </a:lvl9pPr>
          </a:lstStyle>
          <a:p>
            <a:pPr>
              <a:lnSpc>
                <a:spcPct val="107000"/>
              </a:lnSpc>
              <a:spcBef>
                <a:spcPct val="0"/>
              </a:spcBef>
              <a:buSzPts val="1000"/>
              <a:buFontTx/>
              <a:buNone/>
            </a:pPr>
            <a:r>
              <a:rPr lang="en-GB" altLang="en-US" sz="3600" b="1">
                <a:latin typeface="Times New Roman" pitchFamily="18" charset="0"/>
                <a:cs typeface="Times New Roman" pitchFamily="18" charset="0"/>
              </a:rPr>
              <a:t>In your circumstances – (job, home, finances) </a:t>
            </a:r>
            <a:endParaRPr lang="en-GB" altLang="en-US" sz="3600">
              <a:ea typeface="Calibri" pitchFamily="34" charset="0"/>
              <a:cs typeface="Times New Roman" pitchFamily="18" charset="0"/>
            </a:endParaRPr>
          </a:p>
        </p:txBody>
      </p:sp>
      <p:sp>
        <p:nvSpPr>
          <p:cNvPr id="6" name="Rectangle 5"/>
          <p:cNvSpPr>
            <a:spLocks noChangeArrowheads="1"/>
          </p:cNvSpPr>
          <p:nvPr/>
        </p:nvSpPr>
        <p:spPr bwMode="auto">
          <a:xfrm>
            <a:off x="269875" y="1971675"/>
            <a:ext cx="11811000"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In your relationships – (family, friends, business associates) </a:t>
            </a:r>
            <a:endParaRPr lang="en-GB" altLang="en-US" sz="3600">
              <a:latin typeface="Times New Roman" pitchFamily="18" charset="0"/>
              <a:cs typeface="Times New Roman" pitchFamily="18" charset="0"/>
            </a:endParaRPr>
          </a:p>
        </p:txBody>
      </p:sp>
      <p:sp>
        <p:nvSpPr>
          <p:cNvPr id="8" name="Rectangle 7"/>
          <p:cNvSpPr>
            <a:spLocks noChangeArrowheads="1"/>
          </p:cNvSpPr>
          <p:nvPr/>
        </p:nvSpPr>
        <p:spPr bwMode="auto">
          <a:xfrm>
            <a:off x="269875" y="2840038"/>
            <a:ext cx="1129665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In your thinking – (prejudices, your potential, your past)</a:t>
            </a:r>
            <a:endParaRPr lang="en-GB" altLang="en-US" sz="3600">
              <a:latin typeface="Times New Roman" pitchFamily="18" charset="0"/>
              <a:cs typeface="Times New Roman" pitchFamily="18" charset="0"/>
            </a:endParaRPr>
          </a:p>
        </p:txBody>
      </p:sp>
      <p:sp>
        <p:nvSpPr>
          <p:cNvPr id="9" name="Rectangle 8"/>
          <p:cNvSpPr>
            <a:spLocks noChangeArrowheads="1"/>
          </p:cNvSpPr>
          <p:nvPr/>
        </p:nvSpPr>
        <p:spPr bwMode="auto">
          <a:xfrm>
            <a:off x="269875" y="3768725"/>
            <a:ext cx="10837863"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In your commitments – (to family, church, job, plans)</a:t>
            </a:r>
            <a:endParaRPr lang="en-GB" altLang="en-US" sz="3600">
              <a:latin typeface="Times New Roman" pitchFamily="18" charset="0"/>
              <a:cs typeface="Times New Roman" pitchFamily="18" charset="0"/>
            </a:endParaRPr>
          </a:p>
        </p:txBody>
      </p:sp>
      <p:sp>
        <p:nvSpPr>
          <p:cNvPr id="10" name="Rectangle 9"/>
          <p:cNvSpPr>
            <a:spLocks noChangeArrowheads="1"/>
          </p:cNvSpPr>
          <p:nvPr/>
        </p:nvSpPr>
        <p:spPr bwMode="auto">
          <a:xfrm>
            <a:off x="269875" y="4697413"/>
            <a:ext cx="942340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In your actions – how you pray, give, and serve</a:t>
            </a:r>
            <a:endParaRPr lang="en-GB" altLang="en-US" sz="3600">
              <a:latin typeface="Times New Roman" pitchFamily="18" charset="0"/>
              <a:cs typeface="Times New Roman" pitchFamily="18" charset="0"/>
            </a:endParaRPr>
          </a:p>
        </p:txBody>
      </p:sp>
      <p:sp>
        <p:nvSpPr>
          <p:cNvPr id="11" name="Rectangle 10"/>
          <p:cNvSpPr>
            <a:spLocks noChangeArrowheads="1"/>
          </p:cNvSpPr>
          <p:nvPr/>
        </p:nvSpPr>
        <p:spPr bwMode="auto">
          <a:xfrm>
            <a:off x="269875" y="5526088"/>
            <a:ext cx="10577513"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In your beliefs – about God, His purposes, His ways, </a:t>
            </a:r>
          </a:p>
          <a:p>
            <a:pPr>
              <a:lnSpc>
                <a:spcPct val="100000"/>
              </a:lnSpc>
              <a:spcBef>
                <a:spcPct val="0"/>
              </a:spcBef>
              <a:buFontTx/>
              <a:buNone/>
            </a:pPr>
            <a:r>
              <a:rPr lang="en-GB" altLang="en-US" sz="3600" b="1">
                <a:latin typeface="Times New Roman" pitchFamily="18" charset="0"/>
                <a:cs typeface="Times New Roman" pitchFamily="18" charset="0"/>
              </a:rPr>
              <a:t>your relationship with Him</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ircle(in)">
                                      <p:cBhvr>
                                        <p:cTn id="30" dur="2000"/>
                                        <p:tgtEl>
                                          <p:spTgt spid="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3" grpId="0" animBg="1"/>
      <p:bldP spid="6" grpId="0"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65113" y="360363"/>
            <a:ext cx="11404600" cy="20494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In the same way, those of you who do not give up everything you have cannot be my disciples.</a:t>
            </a:r>
          </a:p>
          <a:p>
            <a:pPr>
              <a:buFont typeface="Arial" charset="0"/>
              <a:buNone/>
            </a:pPr>
            <a:r>
              <a:rPr lang="en-GB" altLang="en-US" sz="4400" b="1">
                <a:solidFill>
                  <a:srgbClr val="FF0000"/>
                </a:solidFill>
                <a:latin typeface="Times New Roman" pitchFamily="18" charset="0"/>
                <a:cs typeface="Times New Roman" pitchFamily="18" charset="0"/>
              </a:rPr>
              <a:t>Luke 14:33 (NIV)</a:t>
            </a:r>
            <a:endParaRPr lang="en-US" altLang="en-US" sz="4400" b="1">
              <a:solidFill>
                <a:srgbClr val="FF0000"/>
              </a:solidFill>
              <a:latin typeface="Times New Roman" pitchFamily="18" charset="0"/>
              <a:cs typeface="Times New Roman" pitchFamily="18" charset="0"/>
            </a:endParaRPr>
          </a:p>
        </p:txBody>
      </p:sp>
      <p:sp>
        <p:nvSpPr>
          <p:cNvPr id="5" name="Rectangle 4"/>
          <p:cNvSpPr>
            <a:spLocks noChangeArrowheads="1"/>
          </p:cNvSpPr>
          <p:nvPr/>
        </p:nvSpPr>
        <p:spPr bwMode="auto">
          <a:xfrm>
            <a:off x="265113" y="2784475"/>
            <a:ext cx="11404600"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baseline="30000">
                <a:solidFill>
                  <a:srgbClr val="000000"/>
                </a:solidFill>
                <a:latin typeface="Times New Roman" pitchFamily="18" charset="0"/>
                <a:cs typeface="Times New Roman" pitchFamily="18" charset="0"/>
              </a:rPr>
              <a:t>25 </a:t>
            </a:r>
            <a:r>
              <a:rPr lang="en-GB" altLang="en-US" sz="3600">
                <a:solidFill>
                  <a:srgbClr val="000000"/>
                </a:solidFill>
                <a:latin typeface="Times New Roman" pitchFamily="18" charset="0"/>
                <a:cs typeface="Times New Roman" pitchFamily="18" charset="0"/>
              </a:rPr>
              <a:t>Large crowds were traveling with Jesus, and turning to them he said: </a:t>
            </a:r>
            <a:r>
              <a:rPr lang="en-GB" altLang="en-US" sz="3600" b="1" baseline="30000">
                <a:solidFill>
                  <a:srgbClr val="000000"/>
                </a:solidFill>
                <a:latin typeface="Times New Roman" pitchFamily="18" charset="0"/>
                <a:cs typeface="Times New Roman" pitchFamily="18" charset="0"/>
              </a:rPr>
              <a:t>26 </a:t>
            </a:r>
            <a:r>
              <a:rPr lang="en-GB" altLang="en-US" sz="3600">
                <a:solidFill>
                  <a:srgbClr val="000000"/>
                </a:solidFill>
                <a:latin typeface="Times New Roman" pitchFamily="18" charset="0"/>
                <a:cs typeface="Times New Roman" pitchFamily="18" charset="0"/>
              </a:rPr>
              <a:t>“If anyone comes to me and does not hate father and mother, wife and children, brothers and sisters—yes, even their own life—such a person cannot be my disciple. </a:t>
            </a:r>
            <a:r>
              <a:rPr lang="en-GB" altLang="en-US" sz="3600" b="1" baseline="30000">
                <a:solidFill>
                  <a:srgbClr val="000000"/>
                </a:solidFill>
                <a:latin typeface="Times New Roman" pitchFamily="18" charset="0"/>
                <a:cs typeface="Times New Roman" pitchFamily="18" charset="0"/>
              </a:rPr>
              <a:t>27 </a:t>
            </a:r>
            <a:r>
              <a:rPr lang="en-GB" altLang="en-US" sz="3600">
                <a:solidFill>
                  <a:srgbClr val="000000"/>
                </a:solidFill>
                <a:latin typeface="Times New Roman" pitchFamily="18" charset="0"/>
                <a:cs typeface="Times New Roman" pitchFamily="18" charset="0"/>
              </a:rPr>
              <a:t>And whoever does not carry their cross and follow me cannot be my disciple.</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38138" y="3451225"/>
            <a:ext cx="11404600" cy="21320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6000">
                <a:latin typeface="Times New Roman" pitchFamily="18" charset="0"/>
                <a:cs typeface="Times New Roman" pitchFamily="18" charset="0"/>
              </a:rPr>
              <a:t>“Hate in this context is a Semitic way of expressing </a:t>
            </a:r>
            <a:r>
              <a:rPr lang="en-GB" altLang="en-US" sz="6000" b="1">
                <a:solidFill>
                  <a:srgbClr val="FF0000"/>
                </a:solidFill>
                <a:latin typeface="Times New Roman" pitchFamily="18" charset="0"/>
                <a:cs typeface="Times New Roman" pitchFamily="18" charset="0"/>
              </a:rPr>
              <a:t>preference</a:t>
            </a:r>
            <a:r>
              <a:rPr lang="en-GB" altLang="en-US" sz="6000">
                <a:latin typeface="Times New Roman" pitchFamily="18" charset="0"/>
                <a:cs typeface="Times New Roman" pitchFamily="18" charset="0"/>
              </a:rPr>
              <a:t>.” </a:t>
            </a:r>
          </a:p>
          <a:p>
            <a:pPr>
              <a:buFont typeface="Arial" charset="0"/>
              <a:buNone/>
            </a:pPr>
            <a:r>
              <a:rPr lang="en-GB" altLang="en-US" sz="1800" b="1">
                <a:solidFill>
                  <a:srgbClr val="000099"/>
                </a:solidFill>
                <a:latin typeface="Times New Roman" pitchFamily="18" charset="0"/>
                <a:cs typeface="Times New Roman" pitchFamily="18" charset="0"/>
              </a:rPr>
              <a:t>MacArthur New Testament Commentary, The - MacArthur New Testament Commentary – Luke 11-17.</a:t>
            </a:r>
          </a:p>
        </p:txBody>
      </p:sp>
      <p:sp>
        <p:nvSpPr>
          <p:cNvPr id="2" name="Rectangle 1"/>
          <p:cNvSpPr>
            <a:spLocks noChangeArrowheads="1"/>
          </p:cNvSpPr>
          <p:nvPr/>
        </p:nvSpPr>
        <p:spPr bwMode="auto">
          <a:xfrm>
            <a:off x="727075" y="609600"/>
            <a:ext cx="10625138"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chemeClr val="bg1"/>
                </a:solidFill>
                <a:latin typeface="Times New Roman" pitchFamily="18" charset="0"/>
                <a:cs typeface="Times New Roman" pitchFamily="18" charset="0"/>
              </a:rPr>
              <a:t>“If anyone comes to me and does not </a:t>
            </a:r>
            <a:r>
              <a:rPr lang="en-GB" altLang="en-US" sz="4000" b="1">
                <a:solidFill>
                  <a:srgbClr val="FFFF00"/>
                </a:solidFill>
                <a:latin typeface="Times New Roman" pitchFamily="18" charset="0"/>
                <a:cs typeface="Times New Roman" pitchFamily="18" charset="0"/>
              </a:rPr>
              <a:t>HATE</a:t>
            </a:r>
            <a:r>
              <a:rPr lang="en-GB" altLang="en-US" sz="4000">
                <a:solidFill>
                  <a:srgbClr val="FFFF00"/>
                </a:solidFill>
                <a:latin typeface="Times New Roman" pitchFamily="18" charset="0"/>
                <a:cs typeface="Times New Roman" pitchFamily="18" charset="0"/>
              </a:rPr>
              <a:t> </a:t>
            </a:r>
            <a:r>
              <a:rPr lang="en-GB" altLang="en-US" sz="4000">
                <a:solidFill>
                  <a:schemeClr val="bg1"/>
                </a:solidFill>
                <a:latin typeface="Times New Roman" pitchFamily="18" charset="0"/>
                <a:cs typeface="Times New Roman" pitchFamily="18" charset="0"/>
              </a:rPr>
              <a:t>father and mother, wife and children, brothers and sisters—…”</a:t>
            </a:r>
            <a:endParaRPr lang="en-GB" altLang="en-US" sz="40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77813" y="369888"/>
            <a:ext cx="11404600"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“But they all alike began to </a:t>
            </a:r>
            <a:r>
              <a:rPr lang="en-GB" altLang="en-US" sz="4400" b="1">
                <a:solidFill>
                  <a:srgbClr val="FF0000"/>
                </a:solidFill>
                <a:latin typeface="Times New Roman" pitchFamily="18" charset="0"/>
                <a:cs typeface="Times New Roman" pitchFamily="18" charset="0"/>
              </a:rPr>
              <a:t>make excuses</a:t>
            </a:r>
            <a:r>
              <a:rPr lang="en-GB" altLang="en-US" sz="4400">
                <a:solidFill>
                  <a:srgbClr val="FF0000"/>
                </a:solidFill>
                <a:latin typeface="Times New Roman" pitchFamily="18" charset="0"/>
                <a:cs typeface="Times New Roman" pitchFamily="18" charset="0"/>
              </a:rPr>
              <a:t>. </a:t>
            </a:r>
            <a:r>
              <a:rPr lang="en-GB" altLang="en-US" sz="4400">
                <a:latin typeface="Times New Roman" pitchFamily="18" charset="0"/>
                <a:cs typeface="Times New Roman" pitchFamily="18" charset="0"/>
              </a:rPr>
              <a:t>The first said, ‘I have just bought a field, and I must go and see it. Please excuse me.’</a:t>
            </a:r>
          </a:p>
          <a:p>
            <a:pPr>
              <a:buFont typeface="Arial" charset="0"/>
              <a:buNone/>
            </a:pPr>
            <a:r>
              <a:rPr lang="en-GB" altLang="en-US" sz="4400" b="1" i="1">
                <a:solidFill>
                  <a:srgbClr val="000099"/>
                </a:solidFill>
                <a:latin typeface="Times New Roman" pitchFamily="18" charset="0"/>
                <a:cs typeface="Times New Roman" pitchFamily="18" charset="0"/>
              </a:rPr>
              <a:t>Luke 14:18 </a:t>
            </a:r>
            <a:r>
              <a:rPr lang="en-GB" altLang="en-US" sz="4000" b="1" i="1">
                <a:solidFill>
                  <a:srgbClr val="000099"/>
                </a:solidFill>
                <a:latin typeface="Times New Roman" pitchFamily="18" charset="0"/>
                <a:cs typeface="Times New Roman" pitchFamily="18" charset="0"/>
              </a:rPr>
              <a:t>(NIV) </a:t>
            </a:r>
          </a:p>
        </p:txBody>
      </p:sp>
      <p:sp>
        <p:nvSpPr>
          <p:cNvPr id="3" name="Rectangle 2"/>
          <p:cNvSpPr>
            <a:spLocks noChangeArrowheads="1"/>
          </p:cNvSpPr>
          <p:nvPr/>
        </p:nvSpPr>
        <p:spPr bwMode="auto">
          <a:xfrm>
            <a:off x="277813" y="3735388"/>
            <a:ext cx="11557000"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“Suppose one of you wants to build a tower. Won’t you first sit down and estimate the cost to see if you have enough money to complete it? </a:t>
            </a:r>
          </a:p>
          <a:p>
            <a:pPr algn="just">
              <a:buFont typeface="Arial" charset="0"/>
              <a:buNone/>
            </a:pPr>
            <a:r>
              <a:rPr lang="en-GB" altLang="en-US" sz="4400" b="1" i="1">
                <a:solidFill>
                  <a:srgbClr val="000099"/>
                </a:solidFill>
                <a:latin typeface="Times New Roman" pitchFamily="18" charset="0"/>
                <a:cs typeface="Times New Roman" pitchFamily="18" charset="0"/>
              </a:rPr>
              <a:t>Luke 14:28</a:t>
            </a:r>
            <a:r>
              <a:rPr lang="en-GB" altLang="en-US" sz="4000" b="1" i="1">
                <a:solidFill>
                  <a:srgbClr val="000099"/>
                </a:solidFill>
                <a:latin typeface="Times New Roman" pitchFamily="18" charset="0"/>
                <a:cs typeface="Times New Roman" pitchFamily="18" charset="0"/>
              </a:rPr>
              <a:t>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3"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11163" y="1458913"/>
            <a:ext cx="11333162" cy="4402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19 </a:t>
            </a:r>
            <a:r>
              <a:rPr lang="en-GB" altLang="en-US" sz="4000">
                <a:latin typeface="Times New Roman" pitchFamily="18" charset="0"/>
                <a:cs typeface="Times New Roman" pitchFamily="18" charset="0"/>
              </a:rPr>
              <a:t>So Elijah went from there and found Elisha son of Shaphat. He was plowing with twelve yoke of oxen, and he himself was driving the twelfth pair. Elijah went up to him and threw his cloak around him. </a:t>
            </a:r>
            <a:r>
              <a:rPr lang="en-GB" altLang="en-US" sz="4000" b="1" baseline="30000">
                <a:latin typeface="Times New Roman" pitchFamily="18" charset="0"/>
                <a:cs typeface="Times New Roman" pitchFamily="18" charset="0"/>
              </a:rPr>
              <a:t>20 </a:t>
            </a:r>
            <a:r>
              <a:rPr lang="en-GB" altLang="en-US" sz="4000">
                <a:latin typeface="Times New Roman" pitchFamily="18" charset="0"/>
                <a:cs typeface="Times New Roman" pitchFamily="18" charset="0"/>
              </a:rPr>
              <a:t>Elisha then left his oxen and ran after Elijah. “Let me kiss my father and mother goodbye,” he said, “and then I will come with you.”</a:t>
            </a:r>
            <a:endParaRPr lang="en-GB" altLang="en-US" sz="4000" b="1" i="1">
              <a:solidFill>
                <a:srgbClr val="000099"/>
              </a:solidFill>
              <a:latin typeface="Times New Roman" pitchFamily="18" charset="0"/>
              <a:cs typeface="Times New Roman" pitchFamily="18" charset="0"/>
            </a:endParaRPr>
          </a:p>
        </p:txBody>
      </p:sp>
      <p:sp>
        <p:nvSpPr>
          <p:cNvPr id="3" name="Rectangle 2"/>
          <p:cNvSpPr>
            <a:spLocks noChangeArrowheads="1"/>
          </p:cNvSpPr>
          <p:nvPr/>
        </p:nvSpPr>
        <p:spPr bwMode="auto">
          <a:xfrm>
            <a:off x="2705100" y="239713"/>
            <a:ext cx="62880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b="1">
                <a:solidFill>
                  <a:srgbClr val="FFFF00"/>
                </a:solidFill>
                <a:latin typeface="Times New Roman" pitchFamily="18" charset="0"/>
                <a:cs typeface="Times New Roman" pitchFamily="18" charset="0"/>
              </a:rPr>
              <a:t>1 Kings 19:19-20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3438</TotalTime>
  <Words>460</Words>
  <Application>Microsoft Office PowerPoint</Application>
  <PresentationFormat>Custom</PresentationFormat>
  <Paragraphs>40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187</cp:revision>
  <dcterms:created xsi:type="dcterms:W3CDTF">2014-04-17T11:47:44Z</dcterms:created>
  <dcterms:modified xsi:type="dcterms:W3CDTF">2019-01-29T15:44:53Z</dcterms:modified>
</cp:coreProperties>
</file>