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95" r:id="rId2"/>
    <p:sldId id="296" r:id="rId3"/>
    <p:sldId id="312" r:id="rId4"/>
    <p:sldId id="297" r:id="rId5"/>
    <p:sldId id="311" r:id="rId6"/>
    <p:sldId id="300" r:id="rId7"/>
    <p:sldId id="301" r:id="rId8"/>
    <p:sldId id="313" r:id="rId9"/>
    <p:sldId id="302" r:id="rId10"/>
    <p:sldId id="304" r:id="rId11"/>
    <p:sldId id="305" r:id="rId12"/>
    <p:sldId id="306" r:id="rId13"/>
    <p:sldId id="307" r:id="rId14"/>
    <p:sldId id="308" r:id="rId15"/>
    <p:sldId id="309" r:id="rId16"/>
    <p:sldId id="31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86" y="-7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D754B-9708-4970-A661-E9C677891586}" type="datetimeFigureOut">
              <a:rPr lang="en-US" smtClean="0"/>
              <a:pPr/>
              <a:t>1/2/2019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6057B4-CC6C-4ABA-8438-DA22DCFB5176}"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16</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66057B4-CC6C-4ABA-8438-DA22DCFB5176}"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5EDEFE0-ADA8-479F-93D4-61F1C15A19CB}" type="datetimeFigureOut">
              <a:rPr lang="en-US" smtClean="0"/>
              <a:pPr/>
              <a:t>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3BA3D-6897-48A2-B2C8-BB48833EFEC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EDEFE0-ADA8-479F-93D4-61F1C15A19CB}" type="datetimeFigureOut">
              <a:rPr lang="en-US" smtClean="0"/>
              <a:pPr/>
              <a:t>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3BA3D-6897-48A2-B2C8-BB48833EFEC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EDEFE0-ADA8-479F-93D4-61F1C15A19CB}" type="datetimeFigureOut">
              <a:rPr lang="en-US" smtClean="0"/>
              <a:pPr/>
              <a:t>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3BA3D-6897-48A2-B2C8-BB48833EFEC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EDEFE0-ADA8-479F-93D4-61F1C15A19CB}" type="datetimeFigureOut">
              <a:rPr lang="en-US" smtClean="0"/>
              <a:pPr/>
              <a:t>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3BA3D-6897-48A2-B2C8-BB48833EFEC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EDEFE0-ADA8-479F-93D4-61F1C15A19CB}" type="datetimeFigureOut">
              <a:rPr lang="en-US" smtClean="0"/>
              <a:pPr/>
              <a:t>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3BA3D-6897-48A2-B2C8-BB48833EFEC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5EDEFE0-ADA8-479F-93D4-61F1C15A19CB}" type="datetimeFigureOut">
              <a:rPr lang="en-US" smtClean="0"/>
              <a:pPr/>
              <a:t>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3BA3D-6897-48A2-B2C8-BB48833EFEC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5EDEFE0-ADA8-479F-93D4-61F1C15A19CB}" type="datetimeFigureOut">
              <a:rPr lang="en-US" smtClean="0"/>
              <a:pPr/>
              <a:t>1/2/2019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73BA3D-6897-48A2-B2C8-BB48833EFEC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5EDEFE0-ADA8-479F-93D4-61F1C15A19CB}" type="datetimeFigureOut">
              <a:rPr lang="en-US" smtClean="0"/>
              <a:pPr/>
              <a:t>1/2/2019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73BA3D-6897-48A2-B2C8-BB48833EFEC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EDEFE0-ADA8-479F-93D4-61F1C15A19CB}" type="datetimeFigureOut">
              <a:rPr lang="en-US" smtClean="0"/>
              <a:pPr/>
              <a:t>1/2/2019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73BA3D-6897-48A2-B2C8-BB48833EFEC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EDEFE0-ADA8-479F-93D4-61F1C15A19CB}" type="datetimeFigureOut">
              <a:rPr lang="en-US" smtClean="0"/>
              <a:pPr/>
              <a:t>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3BA3D-6897-48A2-B2C8-BB48833EFEC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EDEFE0-ADA8-479F-93D4-61F1C15A19CB}" type="datetimeFigureOut">
              <a:rPr lang="en-US" smtClean="0"/>
              <a:pPr/>
              <a:t>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3BA3D-6897-48A2-B2C8-BB48833EFEC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EDEFE0-ADA8-479F-93D4-61F1C15A19CB}" type="datetimeFigureOut">
              <a:rPr lang="en-US" smtClean="0"/>
              <a:pPr/>
              <a:t>1/2/2019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73BA3D-6897-48A2-B2C8-BB48833EFEC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5940088"/>
          </a:xfrm>
          <a:prstGeom prst="rect">
            <a:avLst/>
          </a:prstGeom>
          <a:noFill/>
        </p:spPr>
        <p:txBody>
          <a:bodyPr wrap="square" rtlCol="0">
            <a:spAutoFit/>
          </a:bodyPr>
          <a:lstStyle/>
          <a:p>
            <a:endParaRPr lang="en-GB" sz="6600" b="1" dirty="0" smtClean="0">
              <a:solidFill>
                <a:srgbClr val="FFC000"/>
              </a:solidFill>
            </a:endParaRPr>
          </a:p>
          <a:p>
            <a:r>
              <a:rPr lang="en-GB" sz="6600" b="1" dirty="0" smtClean="0">
                <a:solidFill>
                  <a:srgbClr val="FFC000"/>
                </a:solidFill>
              </a:rPr>
              <a:t>Verse 17 </a:t>
            </a:r>
          </a:p>
          <a:p>
            <a:r>
              <a:rPr lang="en-GB" sz="6600" b="1" dirty="0" smtClean="0">
                <a:solidFill>
                  <a:srgbClr val="FFC000"/>
                </a:solidFill>
              </a:rPr>
              <a:t>Be good to your servant while I live, that I may obey your word. </a:t>
            </a:r>
          </a:p>
          <a:p>
            <a:r>
              <a:rPr lang="en-GB" sz="3200" b="1" dirty="0">
                <a:solidFill>
                  <a:srgbClr val="FFC000"/>
                </a:solidFill>
              </a:rPr>
              <a:t> </a:t>
            </a:r>
          </a:p>
          <a:p>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7879080"/>
          </a:xfrm>
          <a:prstGeom prst="rect">
            <a:avLst/>
          </a:prstGeom>
          <a:noFill/>
        </p:spPr>
        <p:txBody>
          <a:bodyPr wrap="square" rtlCol="0">
            <a:spAutoFit/>
          </a:bodyPr>
          <a:lstStyle/>
          <a:p>
            <a:endParaRPr lang="en-GB" sz="6600" b="1" dirty="0" smtClean="0">
              <a:solidFill>
                <a:schemeClr val="bg1"/>
              </a:solidFill>
            </a:endParaRPr>
          </a:p>
          <a:p>
            <a:r>
              <a:rPr lang="en-GB" sz="6600" b="1" dirty="0" smtClean="0">
                <a:solidFill>
                  <a:srgbClr val="FFC000"/>
                </a:solidFill>
              </a:rPr>
              <a:t>Verse 20 </a:t>
            </a:r>
          </a:p>
          <a:p>
            <a:r>
              <a:rPr lang="en-GB" sz="6600" b="1" dirty="0" smtClean="0">
                <a:solidFill>
                  <a:srgbClr val="FFC000"/>
                </a:solidFill>
              </a:rPr>
              <a:t>My soul is consumed with longing for your laws (</a:t>
            </a:r>
            <a:r>
              <a:rPr lang="en-GB" sz="6600" b="1" dirty="0" err="1" smtClean="0">
                <a:solidFill>
                  <a:schemeClr val="bg1"/>
                </a:solidFill>
              </a:rPr>
              <a:t>mishpat</a:t>
            </a:r>
            <a:r>
              <a:rPr lang="en-GB" sz="6600" b="1" dirty="0" smtClean="0">
                <a:solidFill>
                  <a:srgbClr val="FFC000"/>
                </a:solidFill>
              </a:rPr>
              <a:t>) at all times.</a:t>
            </a:r>
            <a:r>
              <a:rPr lang="en-GB" sz="6600" dirty="0" smtClean="0"/>
              <a:t> </a:t>
            </a:r>
          </a:p>
          <a:p>
            <a:endParaRPr lang="en-GB" sz="6600" b="1" dirty="0" smtClean="0">
              <a:solidFill>
                <a:srgbClr val="FFC000"/>
              </a:solidFill>
            </a:endParaRPr>
          </a:p>
          <a:p>
            <a:endParaRPr lang="en-GB" sz="4400" b="1" dirty="0">
              <a:solidFill>
                <a:srgbClr val="FFC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7879080"/>
          </a:xfrm>
          <a:prstGeom prst="rect">
            <a:avLst/>
          </a:prstGeom>
          <a:noFill/>
        </p:spPr>
        <p:txBody>
          <a:bodyPr wrap="square" rtlCol="0">
            <a:spAutoFit/>
          </a:bodyPr>
          <a:lstStyle/>
          <a:p>
            <a:endParaRPr lang="en-GB" sz="6600" b="1" dirty="0" smtClean="0">
              <a:solidFill>
                <a:schemeClr val="bg1"/>
              </a:solidFill>
            </a:endParaRPr>
          </a:p>
          <a:p>
            <a:r>
              <a:rPr lang="en-GB" sz="6600" b="1" dirty="0" smtClean="0">
                <a:solidFill>
                  <a:srgbClr val="FFC000"/>
                </a:solidFill>
              </a:rPr>
              <a:t>Verse 21</a:t>
            </a:r>
            <a:r>
              <a:rPr lang="en-GB" sz="6600" dirty="0" smtClean="0">
                <a:solidFill>
                  <a:srgbClr val="FFC000"/>
                </a:solidFill>
              </a:rPr>
              <a:t> </a:t>
            </a:r>
          </a:p>
          <a:p>
            <a:r>
              <a:rPr lang="en-GB" sz="6600" b="1" dirty="0" smtClean="0">
                <a:solidFill>
                  <a:srgbClr val="FFC000"/>
                </a:solidFill>
              </a:rPr>
              <a:t>You rebuke the arrogant, who are accursed, those who stray from your commands (</a:t>
            </a:r>
            <a:r>
              <a:rPr lang="en-GB" sz="6600" b="1" dirty="0" err="1" smtClean="0">
                <a:solidFill>
                  <a:schemeClr val="bg1"/>
                </a:solidFill>
              </a:rPr>
              <a:t>miswah</a:t>
            </a:r>
            <a:r>
              <a:rPr lang="en-GB" sz="6600" b="1" dirty="0" smtClean="0">
                <a:solidFill>
                  <a:srgbClr val="FFC000"/>
                </a:solidFill>
              </a:rPr>
              <a:t>). </a:t>
            </a:r>
          </a:p>
          <a:p>
            <a:endParaRPr lang="en-GB" sz="6600" b="1" dirty="0" smtClean="0">
              <a:solidFill>
                <a:srgbClr val="FFC000"/>
              </a:solidFill>
            </a:endParaRPr>
          </a:p>
          <a:p>
            <a:endParaRPr lang="en-GB" sz="4400" b="1" dirty="0">
              <a:solidFill>
                <a:srgbClr val="FFC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5847755"/>
          </a:xfrm>
          <a:prstGeom prst="rect">
            <a:avLst/>
          </a:prstGeom>
          <a:noFill/>
        </p:spPr>
        <p:txBody>
          <a:bodyPr wrap="square" rtlCol="0">
            <a:spAutoFit/>
          </a:bodyPr>
          <a:lstStyle/>
          <a:p>
            <a:endParaRPr lang="en-GB" sz="6600" b="1" dirty="0" smtClean="0">
              <a:solidFill>
                <a:schemeClr val="bg1"/>
              </a:solidFill>
            </a:endParaRPr>
          </a:p>
          <a:p>
            <a:r>
              <a:rPr lang="en-GB" sz="6600" b="1" dirty="0" smtClean="0">
                <a:solidFill>
                  <a:srgbClr val="FFC000"/>
                </a:solidFill>
              </a:rPr>
              <a:t>Verse 22</a:t>
            </a:r>
            <a:r>
              <a:rPr lang="en-GB" sz="6600" dirty="0" smtClean="0">
                <a:solidFill>
                  <a:srgbClr val="FFC000"/>
                </a:solidFill>
              </a:rPr>
              <a:t> </a:t>
            </a:r>
          </a:p>
          <a:p>
            <a:r>
              <a:rPr lang="en-GB" sz="6600" b="1" dirty="0" smtClean="0">
                <a:solidFill>
                  <a:srgbClr val="FFC000"/>
                </a:solidFill>
              </a:rPr>
              <a:t>Remove from me their scorn and contempt, for I keep your statutes. </a:t>
            </a:r>
          </a:p>
          <a:p>
            <a:endParaRPr lang="en-GB" sz="4400" b="1" dirty="0">
              <a:solidFill>
                <a:srgbClr val="FFC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6555641"/>
          </a:xfrm>
          <a:prstGeom prst="rect">
            <a:avLst/>
          </a:prstGeom>
          <a:noFill/>
        </p:spPr>
        <p:txBody>
          <a:bodyPr wrap="square" rtlCol="0">
            <a:spAutoFit/>
          </a:bodyPr>
          <a:lstStyle/>
          <a:p>
            <a:r>
              <a:rPr lang="en-GB" sz="6000" b="1" dirty="0" smtClean="0">
                <a:solidFill>
                  <a:srgbClr val="FFC000"/>
                </a:solidFill>
              </a:rPr>
              <a:t>God’s statutes. Here the word is </a:t>
            </a:r>
            <a:r>
              <a:rPr lang="en-GB" sz="6000" b="1" dirty="0" smtClean="0">
                <a:solidFill>
                  <a:schemeClr val="bg1"/>
                </a:solidFill>
              </a:rPr>
              <a:t>‘</a:t>
            </a:r>
            <a:r>
              <a:rPr lang="en-GB" sz="6000" b="1" dirty="0" err="1" smtClean="0">
                <a:solidFill>
                  <a:schemeClr val="bg1"/>
                </a:solidFill>
              </a:rPr>
              <a:t>edoth</a:t>
            </a:r>
            <a:r>
              <a:rPr lang="en-GB" sz="6000" b="1" dirty="0" smtClean="0">
                <a:solidFill>
                  <a:schemeClr val="bg1"/>
                </a:solidFill>
              </a:rPr>
              <a:t>’ </a:t>
            </a:r>
            <a:r>
              <a:rPr lang="en-GB" sz="6000" b="1" dirty="0" smtClean="0">
                <a:solidFill>
                  <a:srgbClr val="FFC000"/>
                </a:solidFill>
              </a:rPr>
              <a:t>and it means to bear witness. In his statutes God bears witness to his own nature. By keeping those statutes we bear witness to him.</a:t>
            </a:r>
            <a:endParaRPr lang="en-GB" sz="6000" b="1" dirty="0">
              <a:solidFill>
                <a:srgbClr val="FFC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6401753"/>
          </a:xfrm>
          <a:prstGeom prst="rect">
            <a:avLst/>
          </a:prstGeom>
          <a:noFill/>
        </p:spPr>
        <p:txBody>
          <a:bodyPr wrap="square" rtlCol="0">
            <a:spAutoFit/>
          </a:bodyPr>
          <a:lstStyle/>
          <a:p>
            <a:endParaRPr lang="en-GB" sz="6600" b="1" dirty="0" smtClean="0">
              <a:solidFill>
                <a:schemeClr val="bg1"/>
              </a:solidFill>
            </a:endParaRPr>
          </a:p>
          <a:p>
            <a:r>
              <a:rPr lang="en-GB" sz="6000" b="1" dirty="0" smtClean="0">
                <a:solidFill>
                  <a:srgbClr val="FFC000"/>
                </a:solidFill>
              </a:rPr>
              <a:t>Verse</a:t>
            </a:r>
            <a:r>
              <a:rPr lang="en-GB" sz="6000" b="1" dirty="0" smtClean="0"/>
              <a:t> </a:t>
            </a:r>
            <a:r>
              <a:rPr lang="en-GB" sz="6000" b="1" dirty="0" smtClean="0">
                <a:solidFill>
                  <a:srgbClr val="FFC000"/>
                </a:solidFill>
              </a:rPr>
              <a:t>23 </a:t>
            </a:r>
          </a:p>
          <a:p>
            <a:r>
              <a:rPr lang="en-GB" sz="6000" b="1" dirty="0" smtClean="0">
                <a:solidFill>
                  <a:srgbClr val="FFC000"/>
                </a:solidFill>
              </a:rPr>
              <a:t>Though rulers sit together and slander me, your servant will meditate on your decrees. </a:t>
            </a:r>
          </a:p>
          <a:p>
            <a:endParaRPr lang="en-GB" sz="4400" b="1" dirty="0">
              <a:solidFill>
                <a:srgbClr val="FFC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6524863"/>
          </a:xfrm>
          <a:prstGeom prst="rect">
            <a:avLst/>
          </a:prstGeom>
          <a:noFill/>
        </p:spPr>
        <p:txBody>
          <a:bodyPr wrap="square" rtlCol="0">
            <a:spAutoFit/>
          </a:bodyPr>
          <a:lstStyle/>
          <a:p>
            <a:endParaRPr lang="en-GB" sz="6600" b="1" dirty="0" smtClean="0">
              <a:solidFill>
                <a:schemeClr val="bg1"/>
              </a:solidFill>
            </a:endParaRPr>
          </a:p>
          <a:p>
            <a:r>
              <a:rPr lang="en-GB" sz="4400" b="1" dirty="0" smtClean="0">
                <a:solidFill>
                  <a:srgbClr val="FFC000"/>
                </a:solidFill>
              </a:rPr>
              <a:t>The word for decrees is </a:t>
            </a:r>
            <a:r>
              <a:rPr lang="en-GB" sz="4400" b="1" dirty="0" smtClean="0">
                <a:solidFill>
                  <a:schemeClr val="bg1"/>
                </a:solidFill>
              </a:rPr>
              <a:t>‘</a:t>
            </a:r>
            <a:r>
              <a:rPr lang="en-GB" sz="4400" b="1" dirty="0" err="1" smtClean="0">
                <a:solidFill>
                  <a:schemeClr val="bg1"/>
                </a:solidFill>
              </a:rPr>
              <a:t>hoq</a:t>
            </a:r>
            <a:r>
              <a:rPr lang="en-GB" sz="4400" b="1" dirty="0" smtClean="0">
                <a:solidFill>
                  <a:schemeClr val="bg1"/>
                </a:solidFill>
              </a:rPr>
              <a:t>’ </a:t>
            </a:r>
            <a:r>
              <a:rPr lang="en-GB" sz="4400" b="1" dirty="0" smtClean="0">
                <a:solidFill>
                  <a:srgbClr val="FFC000"/>
                </a:solidFill>
              </a:rPr>
              <a:t>which comes from the word ‘to engrave’. This is connected with the 10 commandments being engraved on two tablets of stone. It carries the idea of permanence. Those decrees will not be altered.</a:t>
            </a:r>
          </a:p>
          <a:p>
            <a:endParaRPr lang="en-GB" sz="4400" b="1" dirty="0">
              <a:solidFill>
                <a:srgbClr val="FFC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7509748"/>
          </a:xfrm>
          <a:prstGeom prst="rect">
            <a:avLst/>
          </a:prstGeom>
          <a:noFill/>
        </p:spPr>
        <p:txBody>
          <a:bodyPr wrap="square" rtlCol="0">
            <a:spAutoFit/>
          </a:bodyPr>
          <a:lstStyle/>
          <a:p>
            <a:endParaRPr lang="en-GB" sz="6600" b="1" dirty="0" smtClean="0">
              <a:solidFill>
                <a:schemeClr val="bg1"/>
              </a:solidFill>
            </a:endParaRPr>
          </a:p>
          <a:p>
            <a:endParaRPr lang="en-GB" sz="4400" b="1" dirty="0" smtClean="0">
              <a:solidFill>
                <a:srgbClr val="FFC000"/>
              </a:solidFill>
            </a:endParaRPr>
          </a:p>
          <a:p>
            <a:r>
              <a:rPr lang="en-GB" sz="6000" b="1" dirty="0" smtClean="0">
                <a:solidFill>
                  <a:srgbClr val="FFC000"/>
                </a:solidFill>
              </a:rPr>
              <a:t>Verse 24</a:t>
            </a:r>
            <a:r>
              <a:rPr lang="en-GB" sz="6000" dirty="0" smtClean="0">
                <a:solidFill>
                  <a:srgbClr val="FFC000"/>
                </a:solidFill>
              </a:rPr>
              <a:t> </a:t>
            </a:r>
          </a:p>
          <a:p>
            <a:r>
              <a:rPr lang="en-GB" sz="6000" b="1" dirty="0" smtClean="0">
                <a:solidFill>
                  <a:srgbClr val="FFC000"/>
                </a:solidFill>
              </a:rPr>
              <a:t>Your statutes (</a:t>
            </a:r>
            <a:r>
              <a:rPr lang="en-GB" sz="6000" b="1" dirty="0" err="1" smtClean="0">
                <a:solidFill>
                  <a:schemeClr val="bg1"/>
                </a:solidFill>
              </a:rPr>
              <a:t>edoth</a:t>
            </a:r>
            <a:r>
              <a:rPr lang="en-GB" sz="6000" b="1" dirty="0" smtClean="0">
                <a:solidFill>
                  <a:srgbClr val="FFC000"/>
                </a:solidFill>
              </a:rPr>
              <a:t>)are </a:t>
            </a:r>
          </a:p>
          <a:p>
            <a:r>
              <a:rPr lang="en-GB" sz="6000" b="1" dirty="0" smtClean="0">
                <a:solidFill>
                  <a:srgbClr val="FFC000"/>
                </a:solidFill>
              </a:rPr>
              <a:t>my delight; they are my counsellors.</a:t>
            </a:r>
          </a:p>
          <a:p>
            <a:r>
              <a:rPr lang="en-GB" sz="4400" dirty="0" smtClean="0"/>
              <a:t> </a:t>
            </a:r>
          </a:p>
          <a:p>
            <a:endParaRPr lang="en-GB" sz="4400" b="1" dirty="0" smtClean="0">
              <a:solidFill>
                <a:srgbClr val="FFC000"/>
              </a:solidFill>
            </a:endParaRPr>
          </a:p>
          <a:p>
            <a:endParaRPr lang="en-GB" sz="4400" b="1" dirty="0">
              <a:solidFill>
                <a:srgbClr val="FFC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7509748"/>
          </a:xfrm>
          <a:prstGeom prst="rect">
            <a:avLst/>
          </a:prstGeom>
          <a:noFill/>
        </p:spPr>
        <p:txBody>
          <a:bodyPr wrap="square" rtlCol="0">
            <a:spAutoFit/>
          </a:bodyPr>
          <a:lstStyle/>
          <a:p>
            <a:r>
              <a:rPr lang="en-GB" sz="5400" b="1" dirty="0" smtClean="0">
                <a:solidFill>
                  <a:srgbClr val="FFC000"/>
                </a:solidFill>
              </a:rPr>
              <a:t>The Hebrew translated ‘word’ is </a:t>
            </a:r>
            <a:r>
              <a:rPr lang="en-GB" sz="5400" b="1" dirty="0" smtClean="0">
                <a:solidFill>
                  <a:schemeClr val="bg1"/>
                </a:solidFill>
              </a:rPr>
              <a:t>‘</a:t>
            </a:r>
            <a:r>
              <a:rPr lang="en-GB" sz="5400" b="1" dirty="0" err="1" smtClean="0">
                <a:solidFill>
                  <a:schemeClr val="bg1"/>
                </a:solidFill>
              </a:rPr>
              <a:t>dabar</a:t>
            </a:r>
            <a:r>
              <a:rPr lang="en-GB" sz="5400" b="1" dirty="0" smtClean="0">
                <a:solidFill>
                  <a:schemeClr val="bg1"/>
                </a:solidFill>
              </a:rPr>
              <a:t>’. </a:t>
            </a:r>
          </a:p>
          <a:p>
            <a:r>
              <a:rPr lang="en-GB" sz="5400" b="1" dirty="0" smtClean="0">
                <a:solidFill>
                  <a:srgbClr val="FFC000"/>
                </a:solidFill>
              </a:rPr>
              <a:t>This means something spoken. It often means something said to Moses or one of the prophets, so that it can be communicated to God’s people. </a:t>
            </a:r>
          </a:p>
          <a:p>
            <a:r>
              <a:rPr lang="en-GB" sz="3200" b="1" dirty="0">
                <a:solidFill>
                  <a:srgbClr val="FFC000"/>
                </a:solidFill>
              </a:rPr>
              <a:t> </a:t>
            </a: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6463308"/>
          </a:xfrm>
          <a:prstGeom prst="rect">
            <a:avLst/>
          </a:prstGeom>
          <a:noFill/>
        </p:spPr>
        <p:txBody>
          <a:bodyPr wrap="square" rtlCol="0">
            <a:spAutoFit/>
          </a:bodyPr>
          <a:lstStyle/>
          <a:p>
            <a:endParaRPr lang="en-GB" sz="6600" b="1" dirty="0" smtClean="0">
              <a:solidFill>
                <a:srgbClr val="FFC000"/>
              </a:solidFill>
            </a:endParaRPr>
          </a:p>
          <a:p>
            <a:r>
              <a:rPr lang="en-GB" sz="6600" b="1" dirty="0" smtClean="0">
                <a:solidFill>
                  <a:srgbClr val="FFC000"/>
                </a:solidFill>
              </a:rPr>
              <a:t>Verse 18 </a:t>
            </a:r>
          </a:p>
          <a:p>
            <a:r>
              <a:rPr lang="en-GB" sz="6600" b="1" dirty="0" smtClean="0">
                <a:solidFill>
                  <a:srgbClr val="FFC000"/>
                </a:solidFill>
              </a:rPr>
              <a:t>Open my eyes that I may see wonderful things in your law. </a:t>
            </a:r>
          </a:p>
          <a:p>
            <a:r>
              <a:rPr lang="en-GB" sz="6600" b="1" dirty="0">
                <a:solidFill>
                  <a:srgbClr val="FFC000"/>
                </a:solidFill>
              </a:rPr>
              <a:t> </a:t>
            </a:r>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7201972"/>
          </a:xfrm>
          <a:prstGeom prst="rect">
            <a:avLst/>
          </a:prstGeom>
          <a:noFill/>
        </p:spPr>
        <p:txBody>
          <a:bodyPr wrap="square" rtlCol="0">
            <a:spAutoFit/>
          </a:bodyPr>
          <a:lstStyle/>
          <a:p>
            <a:endParaRPr lang="en-GB" sz="6600" b="1" dirty="0" smtClean="0">
              <a:solidFill>
                <a:srgbClr val="FFC000"/>
              </a:solidFill>
            </a:endParaRPr>
          </a:p>
          <a:p>
            <a:r>
              <a:rPr lang="en-GB" sz="6600" b="1" dirty="0" smtClean="0">
                <a:solidFill>
                  <a:srgbClr val="FFC000"/>
                </a:solidFill>
              </a:rPr>
              <a:t>The word for ‘law’ is </a:t>
            </a:r>
            <a:r>
              <a:rPr lang="en-GB" sz="6600" b="1" dirty="0" smtClean="0">
                <a:solidFill>
                  <a:schemeClr val="bg1"/>
                </a:solidFill>
              </a:rPr>
              <a:t>‘</a:t>
            </a:r>
            <a:r>
              <a:rPr lang="en-GB" sz="6600" b="1" dirty="0" err="1" smtClean="0">
                <a:solidFill>
                  <a:schemeClr val="bg1"/>
                </a:solidFill>
              </a:rPr>
              <a:t>mishpat</a:t>
            </a:r>
            <a:r>
              <a:rPr lang="en-GB" sz="6600" b="1" dirty="0" smtClean="0">
                <a:solidFill>
                  <a:schemeClr val="bg1"/>
                </a:solidFill>
              </a:rPr>
              <a:t>’. </a:t>
            </a:r>
            <a:r>
              <a:rPr lang="en-GB" sz="6600" b="1" dirty="0" smtClean="0">
                <a:solidFill>
                  <a:srgbClr val="FFC000"/>
                </a:solidFill>
              </a:rPr>
              <a:t>This means God expressing his mind about what is right and wrong. </a:t>
            </a:r>
            <a:r>
              <a:rPr lang="en-GB" sz="6600" b="1" dirty="0">
                <a:solidFill>
                  <a:srgbClr val="FFC000"/>
                </a:solidFill>
              </a:rPr>
              <a:t> </a:t>
            </a:r>
          </a:p>
          <a:p>
            <a:endParaRPr lang="en-GB" sz="6600" b="1" dirty="0">
              <a:solidFill>
                <a:srgbClr val="FFC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7109639"/>
          </a:xfrm>
          <a:prstGeom prst="rect">
            <a:avLst/>
          </a:prstGeom>
          <a:noFill/>
        </p:spPr>
        <p:txBody>
          <a:bodyPr wrap="square" rtlCol="0">
            <a:spAutoFit/>
          </a:bodyPr>
          <a:lstStyle/>
          <a:p>
            <a:pPr algn="ctr"/>
            <a:r>
              <a:rPr lang="en-GB" sz="5400" b="1" dirty="0" smtClean="0">
                <a:solidFill>
                  <a:srgbClr val="FFC000"/>
                </a:solidFill>
              </a:rPr>
              <a:t>The Law, the Prophets </a:t>
            </a:r>
          </a:p>
          <a:p>
            <a:pPr algn="ctr"/>
            <a:r>
              <a:rPr lang="en-GB" sz="5400" b="1" dirty="0" smtClean="0">
                <a:solidFill>
                  <a:srgbClr val="FFC000"/>
                </a:solidFill>
              </a:rPr>
              <a:t>and the Writings </a:t>
            </a:r>
          </a:p>
          <a:p>
            <a:pPr algn="ctr"/>
            <a:endParaRPr lang="en-GB" sz="5400" b="1" dirty="0" smtClean="0">
              <a:solidFill>
                <a:srgbClr val="FFC000"/>
              </a:solidFill>
            </a:endParaRPr>
          </a:p>
          <a:p>
            <a:pPr algn="ctr"/>
            <a:r>
              <a:rPr lang="en-GB" sz="5400" b="1" dirty="0" smtClean="0">
                <a:solidFill>
                  <a:srgbClr val="FFC000"/>
                </a:solidFill>
              </a:rPr>
              <a:t>In Hebrew this is </a:t>
            </a:r>
          </a:p>
          <a:p>
            <a:pPr algn="ctr"/>
            <a:r>
              <a:rPr lang="en-GB" sz="5400" b="1" dirty="0" smtClean="0">
                <a:solidFill>
                  <a:schemeClr val="bg1"/>
                </a:solidFill>
              </a:rPr>
              <a:t>Torah, </a:t>
            </a:r>
            <a:r>
              <a:rPr lang="en-GB" sz="5400" b="1" dirty="0" err="1" smtClean="0">
                <a:solidFill>
                  <a:schemeClr val="bg1"/>
                </a:solidFill>
              </a:rPr>
              <a:t>Nevi’im</a:t>
            </a:r>
            <a:r>
              <a:rPr lang="en-GB" sz="5400" b="1" dirty="0" smtClean="0">
                <a:solidFill>
                  <a:schemeClr val="bg1"/>
                </a:solidFill>
              </a:rPr>
              <a:t>, </a:t>
            </a:r>
            <a:r>
              <a:rPr lang="en-GB" sz="5400" b="1" dirty="0" err="1" smtClean="0">
                <a:solidFill>
                  <a:schemeClr val="bg1"/>
                </a:solidFill>
              </a:rPr>
              <a:t>Ketuvim</a:t>
            </a:r>
            <a:r>
              <a:rPr lang="en-GB" sz="5400" b="1" dirty="0" smtClean="0">
                <a:solidFill>
                  <a:schemeClr val="bg1"/>
                </a:solidFill>
              </a:rPr>
              <a:t> </a:t>
            </a:r>
          </a:p>
          <a:p>
            <a:pPr algn="ctr"/>
            <a:r>
              <a:rPr lang="en-GB" sz="5400" b="1" dirty="0" smtClean="0">
                <a:solidFill>
                  <a:srgbClr val="FFC000"/>
                </a:solidFill>
              </a:rPr>
              <a:t>The initial </a:t>
            </a:r>
            <a:r>
              <a:rPr lang="en-GB" sz="5400" b="1" dirty="0" err="1" smtClean="0">
                <a:solidFill>
                  <a:srgbClr val="FFC000"/>
                </a:solidFill>
              </a:rPr>
              <a:t>latters</a:t>
            </a:r>
            <a:r>
              <a:rPr lang="en-GB" sz="5400" b="1" dirty="0" smtClean="0">
                <a:solidFill>
                  <a:srgbClr val="FFC000"/>
                </a:solidFill>
              </a:rPr>
              <a:t> TNK are pronounced </a:t>
            </a:r>
            <a:r>
              <a:rPr lang="en-GB" sz="5400" b="1" dirty="0" err="1" smtClean="0">
                <a:solidFill>
                  <a:srgbClr val="FFC000"/>
                </a:solidFill>
              </a:rPr>
              <a:t>Tanakh</a:t>
            </a:r>
            <a:r>
              <a:rPr lang="en-GB" sz="5400" b="1" dirty="0" smtClean="0">
                <a:solidFill>
                  <a:srgbClr val="FFC000"/>
                </a:solidFill>
              </a:rPr>
              <a:t>  </a:t>
            </a:r>
          </a:p>
          <a:p>
            <a:r>
              <a:rPr lang="en-GB" sz="6000" b="1" dirty="0">
                <a:solidFill>
                  <a:srgbClr val="FFC000"/>
                </a:solidFill>
              </a:rPr>
              <a:t> </a:t>
            </a:r>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5847755"/>
          </a:xfrm>
          <a:prstGeom prst="rect">
            <a:avLst/>
          </a:prstGeom>
          <a:noFill/>
        </p:spPr>
        <p:txBody>
          <a:bodyPr wrap="square" rtlCol="0">
            <a:spAutoFit/>
          </a:bodyPr>
          <a:lstStyle/>
          <a:p>
            <a:endParaRPr lang="en-GB" sz="6600" b="1" dirty="0" smtClean="0">
              <a:solidFill>
                <a:srgbClr val="FFC000"/>
              </a:solidFill>
            </a:endParaRPr>
          </a:p>
          <a:p>
            <a:r>
              <a:rPr lang="en-GB" sz="6600" b="1" dirty="0" smtClean="0">
                <a:solidFill>
                  <a:srgbClr val="FFC000"/>
                </a:solidFill>
              </a:rPr>
              <a:t>Verse 19 </a:t>
            </a:r>
          </a:p>
          <a:p>
            <a:r>
              <a:rPr lang="en-GB" sz="6600" b="1" dirty="0" smtClean="0">
                <a:solidFill>
                  <a:srgbClr val="FFC000"/>
                </a:solidFill>
              </a:rPr>
              <a:t>I am a stranger on earth; do not hide your commands from me. </a:t>
            </a:r>
          </a:p>
          <a:p>
            <a:endParaRPr lang="en-GB" sz="4400" b="1" dirty="0">
              <a:solidFill>
                <a:srgbClr val="FFC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r>
              <a:rPr lang="en-GB" sz="6600" b="1" dirty="0" smtClean="0">
                <a:solidFill>
                  <a:srgbClr val="FFC000"/>
                </a:solidFill>
              </a:rPr>
              <a:t>1 Pet.1:17  </a:t>
            </a:r>
          </a:p>
          <a:p>
            <a:r>
              <a:rPr lang="en-GB" sz="6600" b="1" dirty="0" smtClean="0">
                <a:solidFill>
                  <a:srgbClr val="FFC000"/>
                </a:solidFill>
              </a:rPr>
              <a:t>Since you call on a Father who judges each person’s work impartially, live out your time as foreigners here in reverent fear. </a:t>
            </a:r>
          </a:p>
          <a:p>
            <a:endParaRPr lang="en-GB" sz="4400" b="1" dirty="0">
              <a:solidFill>
                <a:srgbClr val="FFC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7540526"/>
          </a:xfrm>
          <a:prstGeom prst="rect">
            <a:avLst/>
          </a:prstGeom>
          <a:noFill/>
        </p:spPr>
        <p:txBody>
          <a:bodyPr wrap="square" rtlCol="0">
            <a:spAutoFit/>
          </a:bodyPr>
          <a:lstStyle/>
          <a:p>
            <a:r>
              <a:rPr lang="en-GB" sz="4400" b="1" dirty="0" smtClean="0">
                <a:solidFill>
                  <a:srgbClr val="FFC000"/>
                </a:solidFill>
              </a:rPr>
              <a:t>Heb,11:13-16  ‘All these people were still living by faith when they died. They did not receive the things promised; they only saw them and welcomed them from a distance, admitting that they were foreigners and strangers on earth...Therefore God is not ashamed to be called their God, for he has prepared a city for them.’</a:t>
            </a:r>
          </a:p>
          <a:p>
            <a:endParaRPr lang="en-GB" sz="4400" b="1" dirty="0">
              <a:solidFill>
                <a:srgbClr val="FFC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71400"/>
            <a:ext cx="9144000" cy="9804806"/>
          </a:xfrm>
          <a:prstGeom prst="rect">
            <a:avLst/>
          </a:prstGeom>
          <a:noFill/>
        </p:spPr>
        <p:txBody>
          <a:bodyPr wrap="square" rtlCol="0">
            <a:spAutoFit/>
          </a:bodyPr>
          <a:lstStyle/>
          <a:p>
            <a:r>
              <a:rPr lang="en-GB" sz="6600" b="1" dirty="0" smtClean="0">
                <a:solidFill>
                  <a:srgbClr val="FFC000"/>
                </a:solidFill>
              </a:rPr>
              <a:t>Verse 19b Do not hide your commands from </a:t>
            </a:r>
            <a:r>
              <a:rPr lang="en-GB" sz="6600" b="1" dirty="0" smtClean="0">
                <a:solidFill>
                  <a:srgbClr val="FFC000"/>
                </a:solidFill>
              </a:rPr>
              <a:t>me.</a:t>
            </a:r>
            <a:endParaRPr lang="en-GB" sz="6600" b="1" dirty="0" smtClean="0">
              <a:solidFill>
                <a:srgbClr val="FFC000"/>
              </a:solidFill>
            </a:endParaRPr>
          </a:p>
          <a:p>
            <a:r>
              <a:rPr lang="en-GB" sz="6600" b="1" dirty="0" smtClean="0">
                <a:solidFill>
                  <a:schemeClr val="bg1"/>
                </a:solidFill>
              </a:rPr>
              <a:t>‘</a:t>
            </a:r>
            <a:r>
              <a:rPr lang="en-GB" sz="6600" b="1" dirty="0" err="1" smtClean="0">
                <a:solidFill>
                  <a:schemeClr val="bg1"/>
                </a:solidFill>
              </a:rPr>
              <a:t>Miswah</a:t>
            </a:r>
            <a:r>
              <a:rPr lang="en-GB" sz="6600" b="1" dirty="0" smtClean="0">
                <a:solidFill>
                  <a:schemeClr val="bg1"/>
                </a:solidFill>
              </a:rPr>
              <a:t>’</a:t>
            </a:r>
            <a:r>
              <a:rPr lang="en-GB" sz="6600" b="1" dirty="0" smtClean="0">
                <a:solidFill>
                  <a:srgbClr val="FFC000"/>
                </a:solidFill>
              </a:rPr>
              <a:t> is another word for God’s commands. It emphasises doing what we’re told.</a:t>
            </a:r>
          </a:p>
          <a:p>
            <a:r>
              <a:rPr lang="en-GB" sz="6600" b="1" dirty="0" smtClean="0">
                <a:solidFill>
                  <a:srgbClr val="FFC000"/>
                </a:solidFill>
              </a:rPr>
              <a:t> </a:t>
            </a:r>
          </a:p>
          <a:p>
            <a:endParaRPr lang="en-GB" sz="4800" b="1" dirty="0" smtClean="0">
              <a:solidFill>
                <a:srgbClr val="FFC000"/>
              </a:solidFill>
            </a:endParaRPr>
          </a:p>
          <a:p>
            <a:endParaRPr lang="en-GB" sz="4400" b="1" dirty="0">
              <a:solidFill>
                <a:srgbClr val="FFC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593</TotalTime>
  <Words>292</Words>
  <Application>Microsoft Office PowerPoint</Application>
  <PresentationFormat>On-screen Show (4:3)</PresentationFormat>
  <Paragraphs>66</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Roger Borlace</cp:lastModifiedBy>
  <cp:revision>69</cp:revision>
  <dcterms:created xsi:type="dcterms:W3CDTF">2009-02-09T11:49:38Z</dcterms:created>
  <dcterms:modified xsi:type="dcterms:W3CDTF">2019-01-02T06:06:27Z</dcterms:modified>
</cp:coreProperties>
</file>