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256" r:id="rId3"/>
    <p:sldId id="309" r:id="rId4"/>
    <p:sldId id="302" r:id="rId5"/>
    <p:sldId id="304" r:id="rId6"/>
    <p:sldId id="301" r:id="rId7"/>
    <p:sldId id="289" r:id="rId8"/>
    <p:sldId id="269" r:id="rId9"/>
    <p:sldId id="305" r:id="rId10"/>
    <p:sldId id="306" r:id="rId11"/>
    <p:sldId id="297" r:id="rId12"/>
    <p:sldId id="307" r:id="rId13"/>
    <p:sldId id="286" r:id="rId14"/>
    <p:sldId id="271" r:id="rId15"/>
    <p:sldId id="272" r:id="rId16"/>
    <p:sldId id="273" r:id="rId17"/>
    <p:sldId id="308"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6" d="100"/>
          <a:sy n="76" d="100"/>
        </p:scale>
        <p:origin x="-120" y="-7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B3EC2978-3373-4F53-AABC-D66470A106C4}"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9623BBB-D2EB-439D-B972-B1682E3854A3}" type="slidenum">
              <a:rPr lang="en-GB" altLang="en-US"/>
              <a:pPr/>
              <a:t>‹#›</a:t>
            </a:fld>
            <a:endParaRPr lang="en-GB" altLang="en-US"/>
          </a:p>
        </p:txBody>
      </p:sp>
    </p:spTree>
    <p:extLst>
      <p:ext uri="{BB962C8B-B14F-4D97-AF65-F5344CB8AC3E}">
        <p14:creationId xmlns:p14="http://schemas.microsoft.com/office/powerpoint/2010/main" val="3841788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0EA7ABE1-0E1B-4AD9-A555-6E859885F93A}"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7D192BA-F98A-47C4-A49E-F30DD709860A}" type="slidenum">
              <a:rPr lang="en-GB" altLang="en-US"/>
              <a:pPr/>
              <a:t>‹#›</a:t>
            </a:fld>
            <a:endParaRPr lang="en-GB" altLang="en-US"/>
          </a:p>
        </p:txBody>
      </p:sp>
    </p:spTree>
    <p:extLst>
      <p:ext uri="{BB962C8B-B14F-4D97-AF65-F5344CB8AC3E}">
        <p14:creationId xmlns:p14="http://schemas.microsoft.com/office/powerpoint/2010/main" val="1932697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8F754E1-65DC-4DEC-A912-4F1CEBBB6C30}"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2A529A7-D52D-4903-83D7-BC86EA2FCE80}" type="slidenum">
              <a:rPr lang="en-GB" altLang="en-US"/>
              <a:pPr/>
              <a:t>‹#›</a:t>
            </a:fld>
            <a:endParaRPr lang="en-GB" altLang="en-US"/>
          </a:p>
        </p:txBody>
      </p:sp>
    </p:spTree>
    <p:extLst>
      <p:ext uri="{BB962C8B-B14F-4D97-AF65-F5344CB8AC3E}">
        <p14:creationId xmlns:p14="http://schemas.microsoft.com/office/powerpoint/2010/main" val="2508013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0B4E03E-C1B8-415C-A4CD-9944A6224D15}"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B7BA9BE-5085-4319-B9C9-E9F7CC085EF7}" type="slidenum">
              <a:rPr lang="en-GB" altLang="en-US"/>
              <a:pPr/>
              <a:t>‹#›</a:t>
            </a:fld>
            <a:endParaRPr lang="en-GB" altLang="en-US"/>
          </a:p>
        </p:txBody>
      </p:sp>
    </p:spTree>
    <p:extLst>
      <p:ext uri="{BB962C8B-B14F-4D97-AF65-F5344CB8AC3E}">
        <p14:creationId xmlns:p14="http://schemas.microsoft.com/office/powerpoint/2010/main" val="325719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CDE9EEE-D8C8-4C2F-9BE7-98DDB05EF646}"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F57ABB3-63E8-442B-9052-F532E939BE50}" type="slidenum">
              <a:rPr lang="en-GB" altLang="en-US"/>
              <a:pPr/>
              <a:t>‹#›</a:t>
            </a:fld>
            <a:endParaRPr lang="en-GB" altLang="en-US"/>
          </a:p>
        </p:txBody>
      </p:sp>
    </p:spTree>
    <p:extLst>
      <p:ext uri="{BB962C8B-B14F-4D97-AF65-F5344CB8AC3E}">
        <p14:creationId xmlns:p14="http://schemas.microsoft.com/office/powerpoint/2010/main" val="1666207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58E42815-83EA-43CA-A912-18DA88316A6F}" type="datetimeFigureOut">
              <a:rPr lang="en-GB" altLang="en-US"/>
              <a:pPr/>
              <a:t>17/09/2018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B6D333DD-B0C2-4F5C-B458-6B9FCB805BD0}" type="slidenum">
              <a:rPr lang="en-GB" altLang="en-US"/>
              <a:pPr/>
              <a:t>‹#›</a:t>
            </a:fld>
            <a:endParaRPr lang="en-GB" altLang="en-US"/>
          </a:p>
        </p:txBody>
      </p:sp>
    </p:spTree>
    <p:extLst>
      <p:ext uri="{BB962C8B-B14F-4D97-AF65-F5344CB8AC3E}">
        <p14:creationId xmlns:p14="http://schemas.microsoft.com/office/powerpoint/2010/main" val="273021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7493B5EE-A6CB-4965-8A8B-58A43FA2A074}" type="datetimeFigureOut">
              <a:rPr lang="en-GB" altLang="en-US"/>
              <a:pPr/>
              <a:t>17/09/2018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F94C0407-25A3-43D2-A9E8-0E8AD173299B}" type="slidenum">
              <a:rPr lang="en-GB" altLang="en-US"/>
              <a:pPr/>
              <a:t>‹#›</a:t>
            </a:fld>
            <a:endParaRPr lang="en-GB" altLang="en-US"/>
          </a:p>
        </p:txBody>
      </p:sp>
    </p:spTree>
    <p:extLst>
      <p:ext uri="{BB962C8B-B14F-4D97-AF65-F5344CB8AC3E}">
        <p14:creationId xmlns:p14="http://schemas.microsoft.com/office/powerpoint/2010/main" val="947475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647EEDDF-2A00-4BEA-BA77-83838F2AE4CF}" type="datetimeFigureOut">
              <a:rPr lang="en-GB" altLang="en-US"/>
              <a:pPr/>
              <a:t>17/09/2018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0B0D3CAC-71E9-4272-9C9E-A8FFC7B01868}" type="slidenum">
              <a:rPr lang="en-GB" altLang="en-US"/>
              <a:pPr/>
              <a:t>‹#›</a:t>
            </a:fld>
            <a:endParaRPr lang="en-GB" altLang="en-US"/>
          </a:p>
        </p:txBody>
      </p:sp>
    </p:spTree>
    <p:extLst>
      <p:ext uri="{BB962C8B-B14F-4D97-AF65-F5344CB8AC3E}">
        <p14:creationId xmlns:p14="http://schemas.microsoft.com/office/powerpoint/2010/main" val="2638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3534178-0CDE-43AA-B6D8-3C1488B01377}" type="datetimeFigureOut">
              <a:rPr lang="en-GB" altLang="en-US"/>
              <a:pPr/>
              <a:t>17/09/2018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9E1F8881-3B1B-469C-903D-A245020EBC7E}" type="slidenum">
              <a:rPr lang="en-GB" altLang="en-US"/>
              <a:pPr/>
              <a:t>‹#›</a:t>
            </a:fld>
            <a:endParaRPr lang="en-GB" altLang="en-US"/>
          </a:p>
        </p:txBody>
      </p:sp>
    </p:spTree>
    <p:extLst>
      <p:ext uri="{BB962C8B-B14F-4D97-AF65-F5344CB8AC3E}">
        <p14:creationId xmlns:p14="http://schemas.microsoft.com/office/powerpoint/2010/main" val="135348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EDA7667-1973-41E2-B3E7-5B6452CD4B67}" type="datetimeFigureOut">
              <a:rPr lang="en-GB" altLang="en-US"/>
              <a:pPr/>
              <a:t>17/09/2018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757E0457-4177-4017-B121-A9E62F74FA48}" type="slidenum">
              <a:rPr lang="en-GB" altLang="en-US"/>
              <a:pPr/>
              <a:t>‹#›</a:t>
            </a:fld>
            <a:endParaRPr lang="en-GB" altLang="en-US"/>
          </a:p>
        </p:txBody>
      </p:sp>
    </p:spTree>
    <p:extLst>
      <p:ext uri="{BB962C8B-B14F-4D97-AF65-F5344CB8AC3E}">
        <p14:creationId xmlns:p14="http://schemas.microsoft.com/office/powerpoint/2010/main" val="3009142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661A5F9-1EFA-4E53-9A2C-31D832C88571}" type="datetimeFigureOut">
              <a:rPr lang="en-GB" altLang="en-US"/>
              <a:pPr/>
              <a:t>17/09/2018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82981383-6BED-49D7-9CC5-92344BA024C7}" type="slidenum">
              <a:rPr lang="en-GB" altLang="en-US"/>
              <a:pPr/>
              <a:t>‹#›</a:t>
            </a:fld>
            <a:endParaRPr lang="en-GB" altLang="en-US"/>
          </a:p>
        </p:txBody>
      </p:sp>
    </p:spTree>
    <p:extLst>
      <p:ext uri="{BB962C8B-B14F-4D97-AF65-F5344CB8AC3E}">
        <p14:creationId xmlns:p14="http://schemas.microsoft.com/office/powerpoint/2010/main" val="66186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9A5D454C-EBD4-4927-82AE-EAF688F7016E}" type="datetimeFigureOut">
              <a:rPr lang="en-GB" altLang="en-US"/>
              <a:pPr/>
              <a:t>17/09/2018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71437A0-47B2-416D-92F2-2DE3C8389BE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424238" y="234950"/>
            <a:ext cx="50117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Looking to God.</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93838" y="1412875"/>
            <a:ext cx="8658225" cy="487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2770" name="Picture 2" descr="Image result for Except a corn of wheat fall into the ground and die,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3288" y="158750"/>
            <a:ext cx="6842125" cy="513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385763" y="5873750"/>
            <a:ext cx="119348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Except a corn of wheat fall into the ground and die,…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1000"/>
                                        <p:tgtEl>
                                          <p:spTgt spid="32770"/>
                                        </p:tgtEl>
                                      </p:cBhvr>
                                    </p:animEffect>
                                    <p:anim calcmode="lin" valueType="num">
                                      <p:cBhvr>
                                        <p:cTn id="8" dur="1000" fill="hold"/>
                                        <p:tgtEl>
                                          <p:spTgt spid="32770"/>
                                        </p:tgtEl>
                                        <p:attrNameLst>
                                          <p:attrName>ppt_x</p:attrName>
                                        </p:attrNameLst>
                                      </p:cBhvr>
                                      <p:tavLst>
                                        <p:tav tm="0">
                                          <p:val>
                                            <p:strVal val="#ppt_x"/>
                                          </p:val>
                                        </p:tav>
                                        <p:tav tm="100000">
                                          <p:val>
                                            <p:strVal val="#ppt_x"/>
                                          </p:val>
                                        </p:tav>
                                      </p:tavLst>
                                    </p:anim>
                                    <p:anim calcmode="lin" valueType="num">
                                      <p:cBhvr>
                                        <p:cTn id="9" dur="1000" fill="hold"/>
                                        <p:tgtEl>
                                          <p:spTgt spid="3277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08013" y="485775"/>
            <a:ext cx="10201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II. A picture that describes people’s response .</a:t>
            </a:r>
            <a:endParaRPr lang="en-GB" altLang="en-US" sz="40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773113" y="2155825"/>
            <a:ext cx="10633075" cy="2586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5400" b="1" baseline="30000">
                <a:latin typeface="Times New Roman" pitchFamily="18" charset="0"/>
                <a:cs typeface="Times New Roman" pitchFamily="18" charset="0"/>
              </a:rPr>
              <a:t>25 </a:t>
            </a:r>
            <a:r>
              <a:rPr lang="en-GB" altLang="en-US" sz="5400">
                <a:latin typeface="Times New Roman" pitchFamily="18" charset="0"/>
                <a:cs typeface="Times New Roman" pitchFamily="18" charset="0"/>
              </a:rPr>
              <a:t>He that loveth his life shall lose it; and he that hateth his life in this world shall keep it unto life eternal.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1044575" y="546100"/>
            <a:ext cx="88836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a) He that loveth his life shall lose it.</a:t>
            </a:r>
            <a:endParaRPr lang="en-GB" altLang="en-US" sz="4400">
              <a:solidFill>
                <a:schemeClr val="bg1"/>
              </a:solidFill>
              <a:latin typeface="Times New Roman" pitchFamily="18" charset="0"/>
              <a:cs typeface="Times New Roman" pitchFamily="18" charset="0"/>
            </a:endParaRPr>
          </a:p>
        </p:txBody>
      </p:sp>
      <p:sp>
        <p:nvSpPr>
          <p:cNvPr id="2" name="Rectangle 1"/>
          <p:cNvSpPr>
            <a:spLocks noChangeArrowheads="1"/>
          </p:cNvSpPr>
          <p:nvPr/>
        </p:nvSpPr>
        <p:spPr bwMode="auto">
          <a:xfrm>
            <a:off x="1184275" y="1876425"/>
            <a:ext cx="10104438"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a:latin typeface="Times New Roman" pitchFamily="18" charset="0"/>
                <a:cs typeface="Times New Roman" pitchFamily="18" charset="0"/>
              </a:rPr>
              <a:t>I don’t need a new start. I like myself. I like my viewpoints, I like my opinions. I like my background. I am not a bad person. I am very satisfied with my life. </a:t>
            </a:r>
          </a:p>
          <a:p>
            <a:pPr algn="just">
              <a:lnSpc>
                <a:spcPct val="100000"/>
              </a:lnSpc>
              <a:spcBef>
                <a:spcPct val="0"/>
              </a:spcBef>
              <a:buFontTx/>
              <a:buNone/>
            </a:pPr>
            <a:r>
              <a:rPr lang="en-GB" altLang="en-US" sz="4800" b="1">
                <a:latin typeface="Times New Roman" pitchFamily="18" charset="0"/>
                <a:cs typeface="Times New Roman" pitchFamily="18" charset="0"/>
              </a:rPr>
              <a:t>Thank you very much.</a:t>
            </a:r>
            <a:endParaRPr lang="en-GB" altLang="en-US" sz="4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009650" y="395288"/>
            <a:ext cx="55038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b) He that hateth his life</a:t>
            </a:r>
            <a:endParaRPr lang="en-GB" altLang="en-US" sz="4000">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1008063" y="3721100"/>
            <a:ext cx="99187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Times New Roman" pitchFamily="18" charset="0"/>
                <a:cs typeface="Times New Roman" pitchFamily="18" charset="0"/>
              </a:rPr>
              <a:t>To hate your life is to be ready to repent and to ask God’s forgiveness.</a:t>
            </a:r>
          </a:p>
        </p:txBody>
      </p:sp>
      <p:sp>
        <p:nvSpPr>
          <p:cNvPr id="13316" name="Rectangle 5"/>
          <p:cNvSpPr>
            <a:spLocks noChangeArrowheads="1"/>
          </p:cNvSpPr>
          <p:nvPr/>
        </p:nvSpPr>
        <p:spPr bwMode="auto">
          <a:xfrm>
            <a:off x="1009650" y="1468438"/>
            <a:ext cx="9917113"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dirty="0">
                <a:latin typeface="Times New Roman" pitchFamily="18" charset="0"/>
                <a:cs typeface="Times New Roman" pitchFamily="18" charset="0"/>
              </a:rPr>
              <a:t>To hate </a:t>
            </a:r>
            <a:r>
              <a:rPr lang="en-GB" altLang="en-US" sz="4000" dirty="0" smtClean="0">
                <a:latin typeface="Times New Roman" pitchFamily="18" charset="0"/>
                <a:cs typeface="Times New Roman" pitchFamily="18" charset="0"/>
              </a:rPr>
              <a:t>it </a:t>
            </a:r>
            <a:r>
              <a:rPr lang="en-GB" altLang="en-US" sz="4000" dirty="0">
                <a:latin typeface="Times New Roman" pitchFamily="18" charset="0"/>
                <a:cs typeface="Times New Roman" pitchFamily="18" charset="0"/>
              </a:rPr>
              <a:t>is when we </a:t>
            </a:r>
            <a:r>
              <a:rPr lang="en-GB" altLang="en-US" sz="4000" dirty="0" smtClean="0">
                <a:latin typeface="Times New Roman" pitchFamily="18" charset="0"/>
                <a:cs typeface="Times New Roman" pitchFamily="18" charset="0"/>
              </a:rPr>
              <a:t>meditate </a:t>
            </a:r>
            <a:r>
              <a:rPr lang="en-GB" altLang="en-US" sz="4000" dirty="0">
                <a:latin typeface="Times New Roman" pitchFamily="18" charset="0"/>
                <a:cs typeface="Times New Roman" pitchFamily="18" charset="0"/>
              </a:rPr>
              <a:t>about the wrong things we have </a:t>
            </a:r>
            <a:r>
              <a:rPr lang="en-GB" altLang="en-US" sz="4000" dirty="0" smtClean="0">
                <a:latin typeface="Times New Roman" pitchFamily="18" charset="0"/>
                <a:cs typeface="Times New Roman" pitchFamily="18" charset="0"/>
              </a:rPr>
              <a:t>done.</a:t>
            </a:r>
            <a:endParaRPr lang="en-GB" altLang="en-US" sz="4000" dirty="0">
              <a:latin typeface="Times New Roman" pitchFamily="18" charset="0"/>
              <a:cs typeface="Times New Roman" pitchFamily="18" charset="0"/>
            </a:endParaRPr>
          </a:p>
          <a:p>
            <a:pPr algn="just">
              <a:lnSpc>
                <a:spcPct val="100000"/>
              </a:lnSpc>
              <a:spcBef>
                <a:spcPct val="0"/>
              </a:spcBef>
              <a:buFontTx/>
              <a:buNone/>
            </a:pPr>
            <a:r>
              <a:rPr lang="en-GB" altLang="en-US" sz="4000" dirty="0">
                <a:latin typeface="Times New Roman" pitchFamily="18" charset="0"/>
                <a:cs typeface="Times New Roman" pitchFamily="18" charset="0"/>
              </a:rPr>
              <a:t>We are conscious of our weakness, and our sins </a:t>
            </a:r>
          </a:p>
        </p:txBody>
      </p:sp>
      <p:sp>
        <p:nvSpPr>
          <p:cNvPr id="4" name="Rectangle 3"/>
          <p:cNvSpPr>
            <a:spLocks noChangeArrowheads="1"/>
          </p:cNvSpPr>
          <p:nvPr/>
        </p:nvSpPr>
        <p:spPr bwMode="auto">
          <a:xfrm>
            <a:off x="1855788" y="5322888"/>
            <a:ext cx="78295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 typeface="Arial" charset="0"/>
              <a:buNone/>
            </a:pPr>
            <a:r>
              <a:rPr lang="en-GB" altLang="en-US" sz="4000" b="1">
                <a:solidFill>
                  <a:schemeClr val="bg1"/>
                </a:solidFill>
                <a:latin typeface="Times New Roman" pitchFamily="18" charset="0"/>
                <a:cs typeface="Times New Roman" pitchFamily="18" charset="0"/>
              </a:rPr>
              <a:t>he that hateth his life in this world </a:t>
            </a:r>
          </a:p>
          <a:p>
            <a:pPr algn="ctr">
              <a:lnSpc>
                <a:spcPct val="100000"/>
              </a:lnSpc>
              <a:spcBef>
                <a:spcPct val="0"/>
              </a:spcBef>
              <a:buFont typeface="Arial" charset="0"/>
              <a:buNone/>
            </a:pPr>
            <a:r>
              <a:rPr lang="en-GB" altLang="en-US" sz="4000" b="1">
                <a:solidFill>
                  <a:schemeClr val="bg1"/>
                </a:solidFill>
                <a:latin typeface="Times New Roman" pitchFamily="18" charset="0"/>
                <a:cs typeface="Times New Roman" pitchFamily="18" charset="0"/>
              </a:rPr>
              <a:t>shall keep it unto life eternal.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3316"/>
                                        </p:tgtEl>
                                        <p:attrNameLst>
                                          <p:attrName>style.visibility</p:attrName>
                                        </p:attrNameLst>
                                      </p:cBhvr>
                                      <p:to>
                                        <p:strVal val="visible"/>
                                      </p:to>
                                    </p:set>
                                    <p:animEffect transition="in" filter="wipe(down)">
                                      <p:cBhvr>
                                        <p:cTn id="14" dur="500"/>
                                        <p:tgtEl>
                                          <p:spTgt spid="1331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anim calcmode="lin" valueType="num">
                                      <p:cBhvr>
                                        <p:cTn id="27" dur="1000" fill="hold"/>
                                        <p:tgtEl>
                                          <p:spTgt spid="4"/>
                                        </p:tgtEl>
                                        <p:attrNameLst>
                                          <p:attrName>ppt_x</p:attrName>
                                        </p:attrNameLst>
                                      </p:cBhvr>
                                      <p:tavLst>
                                        <p:tav tm="0">
                                          <p:val>
                                            <p:strVal val="#ppt_x"/>
                                          </p:val>
                                        </p:tav>
                                        <p:tav tm="100000">
                                          <p:val>
                                            <p:strVal val="#ppt_x"/>
                                          </p:val>
                                        </p:tav>
                                      </p:tavLst>
                                    </p:anim>
                                    <p:anim calcmode="lin" valueType="num">
                                      <p:cBhvr>
                                        <p:cTn id="2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3316"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220788" y="1500188"/>
            <a:ext cx="9788525" cy="3784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latin typeface="Times New Roman" pitchFamily="18" charset="0"/>
                <a:cs typeface="Times New Roman" pitchFamily="18" charset="0"/>
              </a:rPr>
              <a:t>O love that will not let me go,</a:t>
            </a:r>
            <a:endParaRPr lang="en-GB" altLang="en-US" sz="4800">
              <a:latin typeface="Times New Roman" pitchFamily="18" charset="0"/>
              <a:cs typeface="Times New Roman" pitchFamily="18" charset="0"/>
            </a:endParaRPr>
          </a:p>
          <a:p>
            <a:pPr algn="ctr">
              <a:lnSpc>
                <a:spcPct val="100000"/>
              </a:lnSpc>
              <a:spcBef>
                <a:spcPct val="0"/>
              </a:spcBef>
              <a:buFontTx/>
              <a:buNone/>
            </a:pPr>
            <a:r>
              <a:rPr lang="en-GB" altLang="en-US" sz="4800" b="1">
                <a:latin typeface="Times New Roman" pitchFamily="18" charset="0"/>
                <a:cs typeface="Times New Roman" pitchFamily="18" charset="0"/>
              </a:rPr>
              <a:t>I rest my weary soul in Thee.</a:t>
            </a:r>
            <a:endParaRPr lang="en-GB" altLang="en-US" sz="4800">
              <a:latin typeface="Times New Roman" pitchFamily="18" charset="0"/>
              <a:cs typeface="Times New Roman" pitchFamily="18" charset="0"/>
            </a:endParaRPr>
          </a:p>
          <a:p>
            <a:pPr algn="ctr">
              <a:lnSpc>
                <a:spcPct val="100000"/>
              </a:lnSpc>
              <a:spcBef>
                <a:spcPct val="0"/>
              </a:spcBef>
              <a:buFontTx/>
              <a:buNone/>
            </a:pPr>
            <a:r>
              <a:rPr lang="en-GB" altLang="en-US" sz="4800" b="1">
                <a:latin typeface="Times New Roman" pitchFamily="18" charset="0"/>
                <a:cs typeface="Times New Roman" pitchFamily="18" charset="0"/>
              </a:rPr>
              <a:t>I give Thee back the life I owe,</a:t>
            </a:r>
            <a:endParaRPr lang="en-GB" altLang="en-US" sz="4800">
              <a:latin typeface="Times New Roman" pitchFamily="18" charset="0"/>
              <a:cs typeface="Times New Roman" pitchFamily="18" charset="0"/>
            </a:endParaRPr>
          </a:p>
          <a:p>
            <a:pPr algn="ctr">
              <a:lnSpc>
                <a:spcPct val="100000"/>
              </a:lnSpc>
              <a:spcBef>
                <a:spcPct val="0"/>
              </a:spcBef>
              <a:buFontTx/>
              <a:buNone/>
            </a:pPr>
            <a:r>
              <a:rPr lang="en-GB" altLang="en-US" sz="4800" b="1">
                <a:latin typeface="Times New Roman" pitchFamily="18" charset="0"/>
                <a:cs typeface="Times New Roman" pitchFamily="18" charset="0"/>
              </a:rPr>
              <a:t>That in Thine ocean depths its flow,</a:t>
            </a:r>
            <a:endParaRPr lang="en-GB" altLang="en-US" sz="4800">
              <a:latin typeface="Times New Roman" pitchFamily="18" charset="0"/>
              <a:cs typeface="Times New Roman" pitchFamily="18" charset="0"/>
            </a:endParaRPr>
          </a:p>
          <a:p>
            <a:pPr algn="ctr">
              <a:lnSpc>
                <a:spcPct val="100000"/>
              </a:lnSpc>
              <a:spcBef>
                <a:spcPct val="0"/>
              </a:spcBef>
              <a:buFontTx/>
              <a:buNone/>
            </a:pPr>
            <a:r>
              <a:rPr lang="en-GB" altLang="en-US" sz="4800" b="1">
                <a:latin typeface="Times New Roman" pitchFamily="18" charset="0"/>
                <a:cs typeface="Times New Roman" pitchFamily="18" charset="0"/>
              </a:rPr>
              <a:t>May richer fuller be. </a:t>
            </a:r>
            <a:endParaRPr lang="en-GB" altLang="en-US" sz="4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22275" y="1303338"/>
            <a:ext cx="11137900" cy="4032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800">
                <a:latin typeface="Times New Roman" pitchFamily="18" charset="0"/>
                <a:cs typeface="Times New Roman" pitchFamily="18" charset="0"/>
              </a:rPr>
              <a:t>"…if my people, who are called by my name, will humble themselves and pray and seek my face and turn from their wicked ways, then will I hear from heaven and will forgive their sin and will heal their land."</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2 Chronicles 7:14.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410" name="AutoShape 4" descr="Image result for Except a corn of wheat fall into the ground and die,â¦"/>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16390" name="Picture 6" descr="Image result for Except a corn of wheat fall into the ground and die,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263" y="352425"/>
            <a:ext cx="11201400" cy="630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barn(inVertical)">
                                      <p:cBhvr>
                                        <p:cTn id="7" dur="5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8434" name="Rectangle 1"/>
          <p:cNvSpPr>
            <a:spLocks noChangeArrowheads="1"/>
          </p:cNvSpPr>
          <p:nvPr/>
        </p:nvSpPr>
        <p:spPr bwMode="auto">
          <a:xfrm>
            <a:off x="1395413" y="1336675"/>
            <a:ext cx="9167812"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600">
                <a:solidFill>
                  <a:schemeClr val="bg1"/>
                </a:solidFill>
                <a:latin typeface="Times New Roman" pitchFamily="18" charset="0"/>
                <a:cs typeface="Times New Roman" pitchFamily="18" charset="0"/>
              </a:rPr>
              <a:t>He that loveth his life shall lose it; </a:t>
            </a:r>
          </a:p>
          <a:p>
            <a:pPr>
              <a:lnSpc>
                <a:spcPct val="100000"/>
              </a:lnSpc>
              <a:spcBef>
                <a:spcPct val="0"/>
              </a:spcBef>
              <a:buFontTx/>
              <a:buNone/>
            </a:pPr>
            <a:r>
              <a:rPr lang="en-GB" altLang="en-US" sz="6600">
                <a:solidFill>
                  <a:schemeClr val="bg1"/>
                </a:solidFill>
                <a:latin typeface="Times New Roman" pitchFamily="18" charset="0"/>
                <a:cs typeface="Times New Roman" pitchFamily="18" charset="0"/>
              </a:rPr>
              <a:t>and </a:t>
            </a:r>
            <a:r>
              <a:rPr lang="en-GB" altLang="en-US" sz="6600">
                <a:solidFill>
                  <a:srgbClr val="FFFF00"/>
                </a:solidFill>
                <a:latin typeface="Times New Roman" pitchFamily="18" charset="0"/>
                <a:cs typeface="Times New Roman" pitchFamily="18" charset="0"/>
              </a:rPr>
              <a:t>he that hateth his life in this world shall keep it unto life eternal.</a:t>
            </a:r>
          </a:p>
        </p:txBody>
      </p:sp>
      <p:sp>
        <p:nvSpPr>
          <p:cNvPr id="18435" name="Rectangle 2"/>
          <p:cNvSpPr>
            <a:spLocks noChangeArrowheads="1"/>
          </p:cNvSpPr>
          <p:nvPr/>
        </p:nvSpPr>
        <p:spPr bwMode="auto">
          <a:xfrm>
            <a:off x="4184650" y="184150"/>
            <a:ext cx="3435350" cy="923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latin typeface="Times New Roman" pitchFamily="18" charset="0"/>
                <a:cs typeface="Times New Roman" pitchFamily="18" charset="0"/>
              </a:rPr>
              <a:t>John 12:25</a:t>
            </a:r>
            <a:endParaRPr lang="en-GB" altLang="en-US" sz="5400"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6975" y="0"/>
            <a:ext cx="7464425" cy="5970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a:spLocks noChangeArrowheads="1"/>
          </p:cNvSpPr>
          <p:nvPr/>
        </p:nvSpPr>
        <p:spPr bwMode="auto">
          <a:xfrm>
            <a:off x="3822700" y="6027738"/>
            <a:ext cx="534511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US" altLang="en-US" sz="4800" b="1">
                <a:solidFill>
                  <a:schemeClr val="bg1"/>
                </a:solidFill>
                <a:latin typeface="Times New Roman" pitchFamily="18" charset="0"/>
                <a:cs typeface="Times New Roman" pitchFamily="18" charset="0"/>
              </a:rPr>
              <a:t>What is God’s will?</a:t>
            </a:r>
            <a:endParaRPr lang="en-GB" altLang="en-US" sz="48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627063" y="0"/>
            <a:ext cx="105156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charset="0"/>
              <a:buChar char="•"/>
              <a:defRPr sz="2800">
                <a:solidFill>
                  <a:schemeClr val="tx1"/>
                </a:solidFill>
                <a:latin typeface="Calibri" pitchFamily="34" charset="0"/>
              </a:defRPr>
            </a:lvl1pPr>
            <a:lvl2pPr marL="685800" indent="-22860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spcBef>
                <a:spcPct val="0"/>
              </a:spcBef>
              <a:buFontTx/>
              <a:buNone/>
            </a:pPr>
            <a:r>
              <a:rPr lang="en-GB" altLang="en-US" sz="3600" b="1">
                <a:latin typeface="Times New Roman" pitchFamily="18" charset="0"/>
                <a:cs typeface="Times New Roman" pitchFamily="18" charset="0"/>
              </a:rPr>
              <a:t>GOD'S PLANS VERSUS OUR PLANS</a:t>
            </a:r>
            <a:endParaRPr lang="en-GB" altLang="en-US" sz="3600">
              <a:latin typeface="Times New Roman" pitchFamily="18" charset="0"/>
              <a:cs typeface="Times New Roman"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284288"/>
            <a:ext cx="63500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69150" y="1798638"/>
            <a:ext cx="4881563"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727075" y="1144588"/>
            <a:ext cx="11149013" cy="5508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latin typeface="Times New Roman" pitchFamily="18" charset="0"/>
                <a:cs typeface="Times New Roman" pitchFamily="18" charset="0"/>
              </a:rPr>
              <a:t>1. If I like it, it’s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2. If it’s in my hand, it’s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3. If I can take it from you, it’s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4. If I had it a little while ago, it’s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5. If it’s mine, it must never appear to be yours in any way.</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6. If I’m doing or building something, all the pieces are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7. If it looks just like mine, it’s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8. If I saw it first, it’s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9. If you are playing with something and you put it down, it automatically becomes mine.</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10. If it’s broken, it’s yours. </a:t>
            </a:r>
            <a:r>
              <a:rPr lang="en-GB" altLang="en-US" sz="2000" b="1" i="1">
                <a:solidFill>
                  <a:srgbClr val="0000CC"/>
                </a:solidFill>
                <a:latin typeface="Times New Roman" pitchFamily="18" charset="0"/>
                <a:cs typeface="Times New Roman" pitchFamily="18" charset="0"/>
              </a:rPr>
              <a:t>(by Deb Lawrence)</a:t>
            </a:r>
          </a:p>
        </p:txBody>
      </p:sp>
      <p:sp>
        <p:nvSpPr>
          <p:cNvPr id="7" name="Rectangle 6"/>
          <p:cNvSpPr>
            <a:spLocks noChangeArrowheads="1"/>
          </p:cNvSpPr>
          <p:nvPr/>
        </p:nvSpPr>
        <p:spPr bwMode="auto">
          <a:xfrm>
            <a:off x="2198688" y="252413"/>
            <a:ext cx="82057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Accord Heavy SF" pitchFamily="34" charset="0"/>
              </a:rPr>
              <a:t>10 property Laws of a Toddler.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defRPr/>
            </a:pPr>
            <a:r>
              <a:rPr lang="en-US" sz="5400" b="1" dirty="0">
                <a:solidFill>
                  <a:srgbClr val="FFFF00"/>
                </a:solidFill>
                <a:latin typeface="Times New Roman" panose="02020603050405020304" pitchFamily="18" charset="0"/>
                <a:cs typeface="Times New Roman" panose="02020603050405020304" pitchFamily="18" charset="0"/>
              </a:rPr>
              <a:t>S</a:t>
            </a:r>
            <a:r>
              <a:rPr lang="en-US" sz="5400" b="1" dirty="0" smtClean="0">
                <a:solidFill>
                  <a:srgbClr val="FFFF00"/>
                </a:solidFill>
                <a:latin typeface="Times New Roman" panose="02020603050405020304" pitchFamily="18" charset="0"/>
                <a:cs typeface="Times New Roman" panose="02020603050405020304" pitchFamily="18" charset="0"/>
              </a:rPr>
              <a:t>elf-centered </a:t>
            </a:r>
            <a:r>
              <a:rPr lang="en-US" sz="5400" b="1" dirty="0" smtClean="0">
                <a:solidFill>
                  <a:schemeClr val="bg1"/>
                </a:solidFill>
                <a:latin typeface="Times New Roman" panose="02020603050405020304" pitchFamily="18" charset="0"/>
                <a:cs typeface="Times New Roman" panose="02020603050405020304" pitchFamily="18" charset="0"/>
              </a:rPr>
              <a:t>vs</a:t>
            </a:r>
            <a:r>
              <a:rPr lang="en-US" sz="5400" b="1" dirty="0" smtClean="0">
                <a:solidFill>
                  <a:srgbClr val="FFFF00"/>
                </a:solidFill>
                <a:latin typeface="Times New Roman" panose="02020603050405020304" pitchFamily="18" charset="0"/>
                <a:cs typeface="Times New Roman" panose="02020603050405020304" pitchFamily="18" charset="0"/>
              </a:rPr>
              <a:t> </a:t>
            </a:r>
            <a:br>
              <a:rPr lang="en-US" sz="5400" b="1" dirty="0" smtClean="0">
                <a:solidFill>
                  <a:srgbClr val="FFFF00"/>
                </a:solidFill>
                <a:latin typeface="Times New Roman" panose="02020603050405020304" pitchFamily="18" charset="0"/>
                <a:cs typeface="Times New Roman" panose="02020603050405020304" pitchFamily="18" charset="0"/>
              </a:rPr>
            </a:br>
            <a:r>
              <a:rPr lang="en-US" sz="5400" b="1" dirty="0" smtClean="0">
                <a:solidFill>
                  <a:srgbClr val="FFFF00"/>
                </a:solidFill>
                <a:latin typeface="Times New Roman" panose="02020603050405020304" pitchFamily="18" charset="0"/>
                <a:cs typeface="Times New Roman" panose="02020603050405020304" pitchFamily="18" charset="0"/>
              </a:rPr>
              <a:t>God-centered life</a:t>
            </a:r>
            <a:endParaRPr lang="en-US" sz="5400" b="1" dirty="0">
              <a:solidFill>
                <a:srgbClr val="FFFF00"/>
              </a:solidFill>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623888" y="2728913"/>
            <a:ext cx="10729912" cy="2122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buFont typeface="Arial" charset="0"/>
              <a:buNone/>
            </a:pPr>
            <a:r>
              <a:rPr lang="en-US" altLang="en-US" sz="4400">
                <a:latin typeface="Times New Roman" pitchFamily="18" charset="0"/>
                <a:cs typeface="Times New Roman" pitchFamily="18" charset="0"/>
              </a:rPr>
              <a:t>The important thing of living a </a:t>
            </a:r>
            <a:r>
              <a:rPr lang="en-US" altLang="en-US" sz="4400" b="1">
                <a:solidFill>
                  <a:srgbClr val="000099"/>
                </a:solidFill>
                <a:latin typeface="Times New Roman" pitchFamily="18" charset="0"/>
                <a:cs typeface="Times New Roman" pitchFamily="18" charset="0"/>
              </a:rPr>
              <a:t>God-centered life</a:t>
            </a:r>
            <a:r>
              <a:rPr lang="en-US" altLang="en-US" sz="4400">
                <a:latin typeface="Times New Roman" pitchFamily="18" charset="0"/>
                <a:cs typeface="Times New Roman" pitchFamily="18" charset="0"/>
              </a:rPr>
              <a:t> is that we must focus our lives on God's purposes not our own plans.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22275" y="635000"/>
            <a:ext cx="11195050" cy="5395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baseline="30000">
                <a:latin typeface="Times New Roman" pitchFamily="18" charset="0"/>
                <a:cs typeface="Times New Roman" pitchFamily="18" charset="0"/>
              </a:rPr>
              <a:t>23 </a:t>
            </a:r>
            <a:r>
              <a:rPr lang="en-GB" altLang="en-US" sz="4000">
                <a:latin typeface="Times New Roman" pitchFamily="18" charset="0"/>
                <a:cs typeface="Times New Roman" pitchFamily="18" charset="0"/>
              </a:rPr>
              <a:t>And Jesus answered them, saying, The hour is come, that the Son of man should be glorified.</a:t>
            </a:r>
          </a:p>
          <a:p>
            <a:pPr>
              <a:buFont typeface="Arial" charset="0"/>
              <a:buNone/>
            </a:pPr>
            <a:r>
              <a:rPr lang="en-GB" altLang="en-US" sz="4000" b="1" baseline="30000">
                <a:latin typeface="Times New Roman" pitchFamily="18" charset="0"/>
                <a:cs typeface="Times New Roman" pitchFamily="18" charset="0"/>
              </a:rPr>
              <a:t>24 </a:t>
            </a:r>
            <a:r>
              <a:rPr lang="en-GB" altLang="en-US" sz="4000">
                <a:latin typeface="Times New Roman" pitchFamily="18" charset="0"/>
                <a:cs typeface="Times New Roman" pitchFamily="18" charset="0"/>
              </a:rPr>
              <a:t>Verily, verily, I say unto you, Except a corn of wheat fall into the ground and die, it abideth alone: but if it die, it bringeth forth much fruit.</a:t>
            </a:r>
          </a:p>
          <a:p>
            <a:pPr>
              <a:buFont typeface="Arial" charset="0"/>
              <a:buNone/>
            </a:pPr>
            <a:r>
              <a:rPr lang="en-GB" altLang="en-US" sz="4000" b="1" baseline="30000">
                <a:latin typeface="Times New Roman" pitchFamily="18" charset="0"/>
                <a:cs typeface="Times New Roman" pitchFamily="18" charset="0"/>
              </a:rPr>
              <a:t>25 </a:t>
            </a:r>
            <a:r>
              <a:rPr lang="en-GB" altLang="en-US" sz="4000">
                <a:latin typeface="Times New Roman" pitchFamily="18" charset="0"/>
                <a:cs typeface="Times New Roman" pitchFamily="18" charset="0"/>
              </a:rPr>
              <a:t>He that loveth his life shall lose it; and he that hateth his life in this world shall keep it unto life eternal.</a:t>
            </a:r>
          </a:p>
          <a:p>
            <a:pPr>
              <a:lnSpc>
                <a:spcPct val="100000"/>
              </a:lnSpc>
              <a:spcBef>
                <a:spcPct val="0"/>
              </a:spcBef>
              <a:buFontTx/>
              <a:buNone/>
            </a:pPr>
            <a:r>
              <a:rPr lang="en-GB" altLang="en-US" sz="4000" b="1">
                <a:latin typeface="Times New Roman" pitchFamily="18" charset="0"/>
                <a:cs typeface="Times New Roman" pitchFamily="18" charset="0"/>
              </a:rPr>
              <a:t>John 12:23-25 (KJV)</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0913" y="700088"/>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592138" y="1116013"/>
            <a:ext cx="11090275" cy="5483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‘The attractive power was to be His cross. The lifting up of Christ has no reference to preaching. He was to be “lifted up,” not by testimony nor by imitating His life; but in His death:…The cross is still the supreme moral magnet of the world. It is not the teachings of Christ, nor his example, unrelated to His death, but His cross that is attracting multitudes and making them willing, as devoted followers, to take up the cross after Him.’</a:t>
            </a:r>
          </a:p>
          <a:p>
            <a:pPr algn="just">
              <a:buFont typeface="Arial" charset="0"/>
              <a:buNone/>
            </a:pPr>
            <a:r>
              <a:rPr lang="en-GB" altLang="en-US" sz="2000" b="1">
                <a:solidFill>
                  <a:srgbClr val="000099"/>
                </a:solidFill>
                <a:latin typeface="Times New Roman" pitchFamily="18" charset="0"/>
                <a:cs typeface="Times New Roman" pitchFamily="18" charset="0"/>
              </a:rPr>
              <a:t>Charles R. Erdman </a:t>
            </a:r>
            <a:endParaRPr lang="en-GB" altLang="en-US" sz="2000">
              <a:solidFill>
                <a:srgbClr val="000099"/>
              </a:solidFill>
              <a:latin typeface="Times New Roman" pitchFamily="18" charset="0"/>
              <a:cs typeface="Times New Roman" pitchFamily="18" charset="0"/>
            </a:endParaRPr>
          </a:p>
        </p:txBody>
      </p:sp>
      <p:sp>
        <p:nvSpPr>
          <p:cNvPr id="2" name="Rectangle 1"/>
          <p:cNvSpPr>
            <a:spLocks noChangeArrowheads="1"/>
          </p:cNvSpPr>
          <p:nvPr/>
        </p:nvSpPr>
        <p:spPr bwMode="auto">
          <a:xfrm>
            <a:off x="231775" y="192088"/>
            <a:ext cx="115776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chemeClr val="bg1"/>
                </a:solidFill>
                <a:latin typeface="Times New Roman" pitchFamily="18" charset="0"/>
                <a:cs typeface="Times New Roman" pitchFamily="18" charset="0"/>
              </a:rPr>
              <a:t>The hour is come, that the Son of man should be glorified.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74663" y="325438"/>
            <a:ext cx="890428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 A picture that describes Salvation.</a:t>
            </a:r>
            <a:endParaRPr lang="en-GB" altLang="en-US" sz="44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592138" y="1701800"/>
            <a:ext cx="11090275" cy="3544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800">
                <a:latin typeface="Times New Roman" pitchFamily="18" charset="0"/>
                <a:cs typeface="Times New Roman" pitchFamily="18" charset="0"/>
              </a:rPr>
              <a:t>Verily, verily, I say unto you, Except a corn of wheat fall into the ground and die, it abideth alone: but if it die, it bringeth forth much fruit.</a:t>
            </a:r>
          </a:p>
          <a:p>
            <a:pPr algn="just">
              <a:buFont typeface="Arial" charset="0"/>
              <a:buNone/>
            </a:pPr>
            <a:r>
              <a:rPr lang="en-GB" altLang="en-US" sz="4800" b="1" i="1">
                <a:latin typeface="Times New Roman" pitchFamily="18" charset="0"/>
                <a:cs typeface="Times New Roman" pitchFamily="18" charset="0"/>
              </a:rPr>
              <a:t>John 12:24 (KJV)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1894</TotalTime>
  <Words>480</Words>
  <Application>Microsoft Office PowerPoint</Application>
  <PresentationFormat>Custom</PresentationFormat>
  <Paragraphs>40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Calibri</vt:lpstr>
      <vt:lpstr>Arial</vt:lpstr>
      <vt:lpstr>Calibri Light</vt:lpstr>
      <vt:lpstr>Times New Roman</vt:lpstr>
      <vt:lpstr>Accord Heavy SF</vt:lpstr>
      <vt:lpstr>Office Theme</vt:lpstr>
      <vt:lpstr>PowerPoint Presentation</vt:lpstr>
      <vt:lpstr>PowerPoint Presentation</vt:lpstr>
      <vt:lpstr>PowerPoint Presentation</vt:lpstr>
      <vt:lpstr>PowerPoint Presentation</vt:lpstr>
      <vt:lpstr>Self-centered vs  God-centered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154</cp:revision>
  <dcterms:created xsi:type="dcterms:W3CDTF">2014-04-17T11:47:44Z</dcterms:created>
  <dcterms:modified xsi:type="dcterms:W3CDTF">2018-09-17T13:41:49Z</dcterms:modified>
</cp:coreProperties>
</file>