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2" r:id="rId6"/>
    <p:sldId id="263" r:id="rId7"/>
    <p:sldId id="264" r:id="rId8"/>
    <p:sldId id="265" r:id="rId9"/>
    <p:sldId id="266" r:id="rId10"/>
    <p:sldId id="267" r:id="rId11"/>
    <p:sldId id="269" r:id="rId12"/>
    <p:sldId id="268" r:id="rId13"/>
    <p:sldId id="272" r:id="rId14"/>
    <p:sldId id="270" r:id="rId15"/>
    <p:sldId id="271" r:id="rId16"/>
    <p:sldId id="274" r:id="rId17"/>
    <p:sldId id="273" r:id="rId18"/>
    <p:sldId id="277" r:id="rId19"/>
    <p:sldId id="275" r:id="rId20"/>
    <p:sldId id="276" r:id="rId21"/>
    <p:sldId id="278" r:id="rId22"/>
    <p:sldId id="279" r:id="rId23"/>
    <p:sldId id="280" r:id="rId24"/>
    <p:sldId id="281" r:id="rId25"/>
    <p:sldId id="282" r:id="rId26"/>
    <p:sldId id="258" r:id="rId27"/>
    <p:sldId id="283" r:id="rId28"/>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14" y="-714"/>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AC2271DB-1583-4BC8-AFB5-DE0EE8948484}" type="datetimeFigureOut">
              <a:rPr lang="en-GB" altLang="en-US"/>
              <a:pPr/>
              <a:t>04/09/2018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9DBC169C-2E2A-40E6-988B-C7FE864D9CDD}" type="slidenum">
              <a:rPr lang="en-GB" altLang="en-US"/>
              <a:pPr/>
              <a:t>‹#›</a:t>
            </a:fld>
            <a:endParaRPr lang="en-GB" altLang="en-US"/>
          </a:p>
        </p:txBody>
      </p:sp>
    </p:spTree>
    <p:extLst>
      <p:ext uri="{BB962C8B-B14F-4D97-AF65-F5344CB8AC3E}">
        <p14:creationId xmlns:p14="http://schemas.microsoft.com/office/powerpoint/2010/main" val="3555401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1D7B0ADF-69F7-4E25-AC6E-5EF7D92D94A6}" type="datetimeFigureOut">
              <a:rPr lang="en-GB" altLang="en-US"/>
              <a:pPr/>
              <a:t>04/09/2018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93E4A317-2783-43D1-8464-FBD2AB10274A}" type="slidenum">
              <a:rPr lang="en-GB" altLang="en-US"/>
              <a:pPr/>
              <a:t>‹#›</a:t>
            </a:fld>
            <a:endParaRPr lang="en-GB" altLang="en-US"/>
          </a:p>
        </p:txBody>
      </p:sp>
    </p:spTree>
    <p:extLst>
      <p:ext uri="{BB962C8B-B14F-4D97-AF65-F5344CB8AC3E}">
        <p14:creationId xmlns:p14="http://schemas.microsoft.com/office/powerpoint/2010/main" val="2391494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8B69EBF-18E7-402C-A8F5-3FEA2C0AAD1C}" type="datetimeFigureOut">
              <a:rPr lang="en-GB" altLang="en-US"/>
              <a:pPr/>
              <a:t>04/09/2018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9006AA33-AEA3-4102-AA71-5C2FFF4DE899}" type="slidenum">
              <a:rPr lang="en-GB" altLang="en-US"/>
              <a:pPr/>
              <a:t>‹#›</a:t>
            </a:fld>
            <a:endParaRPr lang="en-GB" altLang="en-US"/>
          </a:p>
        </p:txBody>
      </p:sp>
    </p:spTree>
    <p:extLst>
      <p:ext uri="{BB962C8B-B14F-4D97-AF65-F5344CB8AC3E}">
        <p14:creationId xmlns:p14="http://schemas.microsoft.com/office/powerpoint/2010/main" val="9880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9B7E6B64-7ABA-415A-A79D-1BE21A8121CC}" type="datetimeFigureOut">
              <a:rPr lang="en-GB" altLang="en-US"/>
              <a:pPr/>
              <a:t>04/09/2018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BB2F2AF8-5314-4CB8-B468-C23210B66E20}" type="slidenum">
              <a:rPr lang="en-GB" altLang="en-US"/>
              <a:pPr/>
              <a:t>‹#›</a:t>
            </a:fld>
            <a:endParaRPr lang="en-GB" altLang="en-US"/>
          </a:p>
        </p:txBody>
      </p:sp>
    </p:spTree>
    <p:extLst>
      <p:ext uri="{BB962C8B-B14F-4D97-AF65-F5344CB8AC3E}">
        <p14:creationId xmlns:p14="http://schemas.microsoft.com/office/powerpoint/2010/main" val="2007397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987274EE-A581-4773-B7B3-F363AD036B3C}" type="datetimeFigureOut">
              <a:rPr lang="en-GB" altLang="en-US"/>
              <a:pPr/>
              <a:t>04/09/2018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9C6A18D6-C8C8-4652-8DDC-78F3D4F54950}" type="slidenum">
              <a:rPr lang="en-GB" altLang="en-US"/>
              <a:pPr/>
              <a:t>‹#›</a:t>
            </a:fld>
            <a:endParaRPr lang="en-GB" altLang="en-US"/>
          </a:p>
        </p:txBody>
      </p:sp>
    </p:spTree>
    <p:extLst>
      <p:ext uri="{BB962C8B-B14F-4D97-AF65-F5344CB8AC3E}">
        <p14:creationId xmlns:p14="http://schemas.microsoft.com/office/powerpoint/2010/main" val="1842264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5BB70967-7D79-43B7-9C31-A4BF6A916E60}" type="datetimeFigureOut">
              <a:rPr lang="en-GB" altLang="en-US"/>
              <a:pPr/>
              <a:t>04/09/2018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28BEB0B5-9139-43A8-A9CC-07AE1A24ADB7}" type="slidenum">
              <a:rPr lang="en-GB" altLang="en-US"/>
              <a:pPr/>
              <a:t>‹#›</a:t>
            </a:fld>
            <a:endParaRPr lang="en-GB" altLang="en-US"/>
          </a:p>
        </p:txBody>
      </p:sp>
    </p:spTree>
    <p:extLst>
      <p:ext uri="{BB962C8B-B14F-4D97-AF65-F5344CB8AC3E}">
        <p14:creationId xmlns:p14="http://schemas.microsoft.com/office/powerpoint/2010/main" val="811130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B4AAA192-7728-47B5-95D6-31B3B80B9C59}" type="datetimeFigureOut">
              <a:rPr lang="en-GB" altLang="en-US"/>
              <a:pPr/>
              <a:t>04/09/2018</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2A3D20B8-9E0D-4D34-AF39-122FD8E833B5}" type="slidenum">
              <a:rPr lang="en-GB" altLang="en-US"/>
              <a:pPr/>
              <a:t>‹#›</a:t>
            </a:fld>
            <a:endParaRPr lang="en-GB" altLang="en-US"/>
          </a:p>
        </p:txBody>
      </p:sp>
    </p:spTree>
    <p:extLst>
      <p:ext uri="{BB962C8B-B14F-4D97-AF65-F5344CB8AC3E}">
        <p14:creationId xmlns:p14="http://schemas.microsoft.com/office/powerpoint/2010/main" val="165790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9689DF5B-BF3D-43E1-8339-D6559A75FAB6}" type="datetimeFigureOut">
              <a:rPr lang="en-GB" altLang="en-US"/>
              <a:pPr/>
              <a:t>04/09/2018</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2C1E9944-3240-4197-A250-C39A6F6D7AC4}" type="slidenum">
              <a:rPr lang="en-GB" altLang="en-US"/>
              <a:pPr/>
              <a:t>‹#›</a:t>
            </a:fld>
            <a:endParaRPr lang="en-GB" altLang="en-US"/>
          </a:p>
        </p:txBody>
      </p:sp>
    </p:spTree>
    <p:extLst>
      <p:ext uri="{BB962C8B-B14F-4D97-AF65-F5344CB8AC3E}">
        <p14:creationId xmlns:p14="http://schemas.microsoft.com/office/powerpoint/2010/main" val="3954799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F184DD34-0DD3-4F22-975C-2F5AE373467A}" type="datetimeFigureOut">
              <a:rPr lang="en-GB" altLang="en-US"/>
              <a:pPr/>
              <a:t>04/09/2018</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3871F890-CD16-4CE0-BAED-CA25DC1C2FE6}" type="slidenum">
              <a:rPr lang="en-GB" altLang="en-US"/>
              <a:pPr/>
              <a:t>‹#›</a:t>
            </a:fld>
            <a:endParaRPr lang="en-GB" altLang="en-US"/>
          </a:p>
        </p:txBody>
      </p:sp>
    </p:spTree>
    <p:extLst>
      <p:ext uri="{BB962C8B-B14F-4D97-AF65-F5344CB8AC3E}">
        <p14:creationId xmlns:p14="http://schemas.microsoft.com/office/powerpoint/2010/main" val="1600572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1E6B22B5-F0D7-478F-A8F9-E9D65B4E60CD}" type="datetimeFigureOut">
              <a:rPr lang="en-GB" altLang="en-US"/>
              <a:pPr/>
              <a:t>04/09/2018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74E3D36B-820D-4FCE-8152-23F699686CB5}" type="slidenum">
              <a:rPr lang="en-GB" altLang="en-US"/>
              <a:pPr/>
              <a:t>‹#›</a:t>
            </a:fld>
            <a:endParaRPr lang="en-GB" altLang="en-US"/>
          </a:p>
        </p:txBody>
      </p:sp>
    </p:spTree>
    <p:extLst>
      <p:ext uri="{BB962C8B-B14F-4D97-AF65-F5344CB8AC3E}">
        <p14:creationId xmlns:p14="http://schemas.microsoft.com/office/powerpoint/2010/main" val="3423134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CE7F31C0-97F8-4081-B5E5-241887D86D88}" type="datetimeFigureOut">
              <a:rPr lang="en-GB" altLang="en-US"/>
              <a:pPr/>
              <a:t>04/09/2018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240BAEA5-A4AA-4DD6-84DA-7FDB013C99C3}" type="slidenum">
              <a:rPr lang="en-GB" altLang="en-US"/>
              <a:pPr/>
              <a:t>‹#›</a:t>
            </a:fld>
            <a:endParaRPr lang="en-GB" altLang="en-US"/>
          </a:p>
        </p:txBody>
      </p:sp>
    </p:spTree>
    <p:extLst>
      <p:ext uri="{BB962C8B-B14F-4D97-AF65-F5344CB8AC3E}">
        <p14:creationId xmlns:p14="http://schemas.microsoft.com/office/powerpoint/2010/main" val="4052689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3F2A8A0F-9D7F-420C-9285-7669D9BBD343}" type="datetimeFigureOut">
              <a:rPr lang="en-GB" altLang="en-US"/>
              <a:pPr/>
              <a:t>04/09/2018</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10D7F929-4404-4D92-B612-F7FD5D88E5AA}"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366838" y="411163"/>
            <a:ext cx="99631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b="1">
                <a:solidFill>
                  <a:srgbClr val="FFFF00"/>
                </a:solidFill>
                <a:latin typeface="Times New Roman" pitchFamily="18" charset="0"/>
                <a:cs typeface="Times New Roman" pitchFamily="18" charset="0"/>
              </a:rPr>
              <a:t>God works through His servants.</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12988" y="1873250"/>
            <a:ext cx="7839075" cy="441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11138" y="2071688"/>
            <a:ext cx="11731625" cy="42656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3200" b="1" baseline="30000">
                <a:latin typeface="Times New Roman" pitchFamily="18" charset="0"/>
                <a:cs typeface="Times New Roman" pitchFamily="18" charset="0"/>
              </a:rPr>
              <a:t>2 </a:t>
            </a:r>
            <a:r>
              <a:rPr lang="en-GB" altLang="en-US" sz="3200">
                <a:latin typeface="Times New Roman" pitchFamily="18" charset="0"/>
                <a:cs typeface="Times New Roman" pitchFamily="18" charset="0"/>
              </a:rPr>
              <a:t>There the angel of the LORD appeared to him in flames of fire from within a bush. Moses saw that though the bush was on fire it did not burn up. </a:t>
            </a:r>
            <a:r>
              <a:rPr lang="en-GB" altLang="en-US" sz="3200" b="1" baseline="30000">
                <a:latin typeface="Times New Roman" pitchFamily="18" charset="0"/>
                <a:cs typeface="Times New Roman" pitchFamily="18" charset="0"/>
              </a:rPr>
              <a:t>3 </a:t>
            </a:r>
            <a:r>
              <a:rPr lang="en-GB" altLang="en-US" sz="3200">
                <a:latin typeface="Times New Roman" pitchFamily="18" charset="0"/>
                <a:cs typeface="Times New Roman" pitchFamily="18" charset="0"/>
              </a:rPr>
              <a:t>So Moses thought, “I will go over and see this strange sight—why the bush does not burn up.” </a:t>
            </a:r>
            <a:r>
              <a:rPr lang="en-GB" altLang="en-US" sz="3200" b="1" baseline="30000">
                <a:latin typeface="Times New Roman" pitchFamily="18" charset="0"/>
                <a:cs typeface="Times New Roman" pitchFamily="18" charset="0"/>
              </a:rPr>
              <a:t>4 </a:t>
            </a:r>
            <a:r>
              <a:rPr lang="en-GB" altLang="en-US" sz="3200">
                <a:latin typeface="Times New Roman" pitchFamily="18" charset="0"/>
                <a:cs typeface="Times New Roman" pitchFamily="18" charset="0"/>
              </a:rPr>
              <a:t>When the LORD saw that he had gone over to look, God called to him from within the bush, “Moses! Moses!” And Moses said, “Here I am.” </a:t>
            </a:r>
            <a:r>
              <a:rPr lang="en-GB" altLang="en-US" sz="3200" b="1" baseline="30000">
                <a:latin typeface="Times New Roman" pitchFamily="18" charset="0"/>
                <a:cs typeface="Times New Roman" pitchFamily="18" charset="0"/>
              </a:rPr>
              <a:t>5 </a:t>
            </a:r>
            <a:r>
              <a:rPr lang="en-GB" altLang="en-US" sz="3200">
                <a:latin typeface="Times New Roman" pitchFamily="18" charset="0"/>
                <a:cs typeface="Times New Roman" pitchFamily="18" charset="0"/>
              </a:rPr>
              <a:t>“Do not come any closer,” God said. “Take off your sandals, for the place where you are standing is holy ground.” </a:t>
            </a:r>
          </a:p>
          <a:p>
            <a:pPr>
              <a:buFont typeface="Arial" charset="0"/>
              <a:buNone/>
            </a:pPr>
            <a:r>
              <a:rPr lang="en-GB" altLang="en-US" sz="3600" b="1">
                <a:solidFill>
                  <a:srgbClr val="FF0000"/>
                </a:solidFill>
                <a:latin typeface="Times New Roman" pitchFamily="18" charset="0"/>
                <a:ea typeface="Calibri" pitchFamily="34" charset="0"/>
                <a:cs typeface="Times New Roman" pitchFamily="18" charset="0"/>
              </a:rPr>
              <a:t>Exodus 3:2-8 (NIV)</a:t>
            </a:r>
            <a:endParaRPr lang="en-GB" altLang="en-US" sz="3600" b="1">
              <a:solidFill>
                <a:srgbClr val="FF0000"/>
              </a:solidFill>
              <a:ea typeface="Calibri" pitchFamily="34" charset="0"/>
              <a:cs typeface="Times New Roman" pitchFamily="18" charset="0"/>
            </a:endParaRPr>
          </a:p>
        </p:txBody>
      </p:sp>
      <p:sp>
        <p:nvSpPr>
          <p:cNvPr id="3" name="Rectangle 2"/>
          <p:cNvSpPr>
            <a:spLocks noChangeArrowheads="1"/>
          </p:cNvSpPr>
          <p:nvPr/>
        </p:nvSpPr>
        <p:spPr bwMode="auto">
          <a:xfrm>
            <a:off x="211138" y="227013"/>
            <a:ext cx="11577637"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7000"/>
              </a:lnSpc>
              <a:spcBef>
                <a:spcPct val="0"/>
              </a:spcBef>
              <a:spcAft>
                <a:spcPts val="800"/>
              </a:spcAft>
              <a:buFontTx/>
              <a:buNone/>
            </a:pPr>
            <a:r>
              <a:rPr lang="en-GB" altLang="en-US" sz="4000" b="1">
                <a:solidFill>
                  <a:schemeClr val="bg1"/>
                </a:solidFill>
                <a:latin typeface="Times New Roman" pitchFamily="18" charset="0"/>
                <a:ea typeface="Calibri" pitchFamily="34" charset="0"/>
                <a:cs typeface="Times New Roman" pitchFamily="18" charset="0"/>
              </a:rPr>
              <a:t>Reality 4: </a:t>
            </a:r>
            <a:r>
              <a:rPr lang="en-GB" altLang="en-US" sz="4000" b="1">
                <a:solidFill>
                  <a:srgbClr val="FFFF00"/>
                </a:solidFill>
                <a:latin typeface="Times New Roman" pitchFamily="18" charset="0"/>
                <a:ea typeface="Calibri" pitchFamily="34" charset="0"/>
                <a:cs typeface="Times New Roman" pitchFamily="18" charset="0"/>
              </a:rPr>
              <a:t>God spoke to reveal Himself, His purposes, and his ways.</a:t>
            </a:r>
            <a:endParaRPr lang="en-GB" altLang="en-US" sz="4000">
              <a:solidFill>
                <a:srgbClr val="FFFF00"/>
              </a:solidFill>
              <a:ea typeface="Calibri"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106363" y="641350"/>
            <a:ext cx="11731625" cy="53355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3200">
                <a:latin typeface="Times New Roman" pitchFamily="18" charset="0"/>
                <a:cs typeface="Times New Roman" pitchFamily="18" charset="0"/>
              </a:rPr>
              <a:t> </a:t>
            </a:r>
            <a:r>
              <a:rPr lang="en-GB" altLang="en-US" sz="3600" b="1" baseline="30000">
                <a:latin typeface="Times New Roman" pitchFamily="18" charset="0"/>
                <a:cs typeface="Times New Roman" pitchFamily="18" charset="0"/>
              </a:rPr>
              <a:t>6 </a:t>
            </a:r>
            <a:r>
              <a:rPr lang="en-GB" altLang="en-US" sz="3600">
                <a:latin typeface="Times New Roman" pitchFamily="18" charset="0"/>
                <a:cs typeface="Times New Roman" pitchFamily="18" charset="0"/>
              </a:rPr>
              <a:t>Then he said, “I am the God of your father, the God of Abraham, the God of Isaac and the God of Jacob.” At this, Moses hid his face, because he was afraid to look at God. </a:t>
            </a:r>
          </a:p>
          <a:p>
            <a:pPr algn="just">
              <a:buFont typeface="Arial" charset="0"/>
              <a:buNone/>
            </a:pPr>
            <a:r>
              <a:rPr lang="en-GB" altLang="en-US" sz="3600" b="1" baseline="30000">
                <a:latin typeface="Times New Roman" pitchFamily="18" charset="0"/>
                <a:cs typeface="Times New Roman" pitchFamily="18" charset="0"/>
              </a:rPr>
              <a:t>7 </a:t>
            </a:r>
            <a:r>
              <a:rPr lang="en-GB" altLang="en-US" sz="3600">
                <a:latin typeface="Times New Roman" pitchFamily="18" charset="0"/>
                <a:cs typeface="Times New Roman" pitchFamily="18" charset="0"/>
              </a:rPr>
              <a:t>The LORD said, “I have indeed seen the misery of my people in Egypt. I have heard them crying out because of their slave drivers, and I am concerned about their suffering. </a:t>
            </a:r>
            <a:r>
              <a:rPr lang="en-GB" altLang="en-US" sz="3600" b="1" baseline="30000">
                <a:latin typeface="Times New Roman" pitchFamily="18" charset="0"/>
                <a:cs typeface="Times New Roman" pitchFamily="18" charset="0"/>
              </a:rPr>
              <a:t>8 </a:t>
            </a:r>
            <a:r>
              <a:rPr lang="en-GB" altLang="en-US" sz="3600">
                <a:latin typeface="Times New Roman" pitchFamily="18" charset="0"/>
                <a:cs typeface="Times New Roman" pitchFamily="18" charset="0"/>
              </a:rPr>
              <a:t>So I have come down to rescue them from the hand of the Egyptians and to bring them up out of that land into a good and spacious land, a land flowing with milk and honey... </a:t>
            </a:r>
          </a:p>
          <a:p>
            <a:pPr>
              <a:buFont typeface="Arial" charset="0"/>
              <a:buNone/>
            </a:pPr>
            <a:r>
              <a:rPr lang="en-GB" altLang="en-US" sz="3600" b="1">
                <a:solidFill>
                  <a:srgbClr val="FF0000"/>
                </a:solidFill>
                <a:latin typeface="Times New Roman" pitchFamily="18" charset="0"/>
                <a:ea typeface="Calibri" pitchFamily="34" charset="0"/>
                <a:cs typeface="Times New Roman" pitchFamily="18" charset="0"/>
              </a:rPr>
              <a:t>Exodus 3:2-8 (NIV)</a:t>
            </a:r>
            <a:endParaRPr lang="en-GB" altLang="en-US" sz="3600" b="1">
              <a:solidFill>
                <a:srgbClr val="FF0000"/>
              </a:solidFill>
              <a:ea typeface="Calibri"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66725" y="109538"/>
            <a:ext cx="11220450"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Reality 5:</a:t>
            </a:r>
            <a:r>
              <a:rPr lang="en-GB" altLang="en-US" sz="4000" b="1">
                <a:solidFill>
                  <a:srgbClr val="FFFF00"/>
                </a:solidFill>
                <a:latin typeface="Times New Roman" pitchFamily="18" charset="0"/>
                <a:cs typeface="Times New Roman" pitchFamily="18" charset="0"/>
              </a:rPr>
              <a:t> God’s invitation for Moses to work with Him led to a crisis of belief that required faith and action.</a:t>
            </a:r>
            <a:endParaRPr lang="en-GB" altLang="en-US" sz="400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185738" y="2054225"/>
            <a:ext cx="8372475" cy="45243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baseline="30000">
                <a:latin typeface="Book Antiqua" pitchFamily="18" charset="0"/>
              </a:rPr>
              <a:t>11 </a:t>
            </a:r>
            <a:r>
              <a:rPr lang="en-GB" altLang="en-US" sz="3600" b="1">
                <a:solidFill>
                  <a:srgbClr val="FF0000"/>
                </a:solidFill>
                <a:latin typeface="Book Antiqua" pitchFamily="18" charset="0"/>
              </a:rPr>
              <a:t>But</a:t>
            </a:r>
            <a:r>
              <a:rPr lang="en-GB" altLang="en-US" sz="3600" b="1">
                <a:latin typeface="Book Antiqua" pitchFamily="18" charset="0"/>
              </a:rPr>
              <a:t> Moses said to God, “Who am I that I should go to Pharaoh and bring the Israelites out of Egypt?”…</a:t>
            </a:r>
            <a:r>
              <a:rPr lang="en-GB" altLang="en-US" sz="3600" b="1" baseline="30000">
                <a:latin typeface="Book Antiqua" pitchFamily="18" charset="0"/>
              </a:rPr>
              <a:t> 13 </a:t>
            </a:r>
            <a:r>
              <a:rPr lang="en-GB" altLang="en-US" sz="3600" b="1">
                <a:latin typeface="Book Antiqua" pitchFamily="18" charset="0"/>
              </a:rPr>
              <a:t>Moses said to God, “Suppose I go to the Israelites and say to them, ‘The God of your fathers has sent me to you,’ and they ask me, ‘What is his name?’ Then what shall I tell them?”</a:t>
            </a:r>
            <a:endParaRPr lang="en-GB" altLang="en-US" sz="3600">
              <a:latin typeface="Book Antiqua" pitchFamily="18" charset="0"/>
            </a:endParaRPr>
          </a:p>
        </p:txBody>
      </p:sp>
      <p:pic>
        <p:nvPicPr>
          <p:cNvPr id="13317" name="Picture 5" descr="Image result for But But Bu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47050" y="1462088"/>
            <a:ext cx="3938588" cy="198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animEffect transition="in" filter="wipe(down)">
                                      <p:cBhvr>
                                        <p:cTn id="11" dur="500"/>
                                        <p:tgtEl>
                                          <p:spTgt spid="1331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additive="base">
                                        <p:cTn id="16" dur="500" fill="hold"/>
                                        <p:tgtEl>
                                          <p:spTgt spid="5"/>
                                        </p:tgtEl>
                                        <p:attrNameLst>
                                          <p:attrName>ppt_x</p:attrName>
                                        </p:attrNameLst>
                                      </p:cBhvr>
                                      <p:tavLst>
                                        <p:tav tm="0">
                                          <p:val>
                                            <p:strVal val="#ppt_x"/>
                                          </p:val>
                                        </p:tav>
                                        <p:tav tm="100000">
                                          <p:val>
                                            <p:strVal val="#ppt_x"/>
                                          </p:val>
                                        </p:tav>
                                      </p:tavLst>
                                    </p:anim>
                                    <p:anim calcmode="lin" valueType="num">
                                      <p:cBhvr additive="base">
                                        <p:cTn id="1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p:nvPr/>
        </p:nvSpPr>
        <p:spPr>
          <a:xfrm>
            <a:off x="420688" y="2054225"/>
            <a:ext cx="11044237" cy="4524375"/>
          </a:xfrm>
          <a:prstGeom prst="rect">
            <a:avLst/>
          </a:prstGeom>
          <a:solidFill>
            <a:schemeClr val="bg1"/>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3600" b="1">
                <a:latin typeface="Book Antiqua" pitchFamily="18" charset="0"/>
              </a:rPr>
              <a:t>Moses answered, “What if they do not believe me or listen to me and say, ‘The LORD did not appear to you’?”…</a:t>
            </a:r>
            <a:r>
              <a:rPr lang="en-GB" altLang="en-US" sz="3600" b="1" baseline="30000">
                <a:latin typeface="Book Antiqua" pitchFamily="18" charset="0"/>
              </a:rPr>
              <a:t> 10 </a:t>
            </a:r>
            <a:r>
              <a:rPr lang="en-GB" altLang="en-US" sz="3600" b="1">
                <a:latin typeface="Book Antiqua" pitchFamily="18" charset="0"/>
              </a:rPr>
              <a:t>Moses said to the LORD, “Pardon your servant, Lord. I have never been eloquent, neither in the past nor since you have spoken to your servant. I am slow of speech and tongue.”…</a:t>
            </a:r>
            <a:r>
              <a:rPr lang="en-GB" altLang="en-US" sz="3600" b="1" baseline="30000">
                <a:latin typeface="Book Antiqua" pitchFamily="18" charset="0"/>
              </a:rPr>
              <a:t> 13 </a:t>
            </a:r>
            <a:r>
              <a:rPr lang="en-GB" altLang="en-US" sz="3600" b="1">
                <a:solidFill>
                  <a:srgbClr val="FF0000"/>
                </a:solidFill>
                <a:latin typeface="Book Antiqua" pitchFamily="18" charset="0"/>
              </a:rPr>
              <a:t>But</a:t>
            </a:r>
            <a:r>
              <a:rPr lang="en-GB" altLang="en-US" sz="3600" b="1">
                <a:latin typeface="Book Antiqua" pitchFamily="18" charset="0"/>
              </a:rPr>
              <a:t> Moses said, “Pardon your servant, Lord. </a:t>
            </a:r>
            <a:r>
              <a:rPr lang="en-GB" altLang="en-US" sz="3600" b="1">
                <a:solidFill>
                  <a:srgbClr val="FF0000"/>
                </a:solidFill>
                <a:latin typeface="Book Antiqua" pitchFamily="18" charset="0"/>
              </a:rPr>
              <a:t>Please send someone else.”</a:t>
            </a:r>
            <a:endParaRPr lang="en-GB" altLang="en-US" sz="3600">
              <a:solidFill>
                <a:srgbClr val="FF0000"/>
              </a:solidFill>
              <a:latin typeface="Book Antiqua" pitchFamily="18" charset="0"/>
            </a:endParaRPr>
          </a:p>
        </p:txBody>
      </p:sp>
      <p:pic>
        <p:nvPicPr>
          <p:cNvPr id="13317" name="Picture 5" descr="Image result for But But Bu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1263" y="-15875"/>
            <a:ext cx="3937000" cy="198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3317"/>
                                        </p:tgtEl>
                                        <p:attrNameLst>
                                          <p:attrName>style.visibility</p:attrName>
                                        </p:attrNameLst>
                                      </p:cBhvr>
                                      <p:to>
                                        <p:strVal val="visible"/>
                                      </p:to>
                                    </p:set>
                                    <p:animEffect transition="in" filter="wipe(down)">
                                      <p:cBhvr>
                                        <p:cTn id="7" dur="500"/>
                                        <p:tgtEl>
                                          <p:spTgt spid="133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15913" y="268288"/>
            <a:ext cx="113252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Book Antiqua" pitchFamily="18" charset="0"/>
                <a:cs typeface="Times New Roman" pitchFamily="18" charset="0"/>
              </a:rPr>
              <a:t>Reality 6: </a:t>
            </a:r>
            <a:r>
              <a:rPr lang="en-GB" altLang="en-US" sz="4000" b="1">
                <a:solidFill>
                  <a:srgbClr val="FFFF00"/>
                </a:solidFill>
                <a:latin typeface="Times New Roman" pitchFamily="18" charset="0"/>
                <a:cs typeface="Times New Roman" pitchFamily="18" charset="0"/>
              </a:rPr>
              <a:t>Moses had to make </a:t>
            </a:r>
            <a:r>
              <a:rPr lang="en-GB" altLang="en-US" sz="4000" b="1">
                <a:solidFill>
                  <a:schemeClr val="bg1"/>
                </a:solidFill>
                <a:latin typeface="Times New Roman" pitchFamily="18" charset="0"/>
                <a:cs typeface="Times New Roman" pitchFamily="18" charset="0"/>
              </a:rPr>
              <a:t>major adjustments </a:t>
            </a:r>
            <a:r>
              <a:rPr lang="en-GB" altLang="en-US" sz="4000" b="1">
                <a:solidFill>
                  <a:srgbClr val="FFFF00"/>
                </a:solidFill>
                <a:latin typeface="Times New Roman" pitchFamily="18" charset="0"/>
                <a:cs typeface="Times New Roman" pitchFamily="18" charset="0"/>
              </a:rPr>
              <a:t>in his life to join God in what He was doing.</a:t>
            </a:r>
            <a:endParaRPr lang="en-GB" altLang="en-US" sz="4000">
              <a:solidFill>
                <a:srgbClr val="FFFF00"/>
              </a:solidFill>
              <a:latin typeface="Times New Roman" pitchFamily="18" charset="0"/>
              <a:cs typeface="Times New Roman" pitchFamily="18" charset="0"/>
            </a:endParaRPr>
          </a:p>
        </p:txBody>
      </p:sp>
      <p:pic>
        <p:nvPicPr>
          <p:cNvPr id="27650" name="Picture 2" descr="Image result for Moses journey from midian to Egyp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833563"/>
            <a:ext cx="5680075" cy="456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7058025" y="2128838"/>
            <a:ext cx="4781550" cy="39703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a:latin typeface="Times New Roman" pitchFamily="18" charset="0"/>
                <a:cs typeface="Times New Roman" pitchFamily="18" charset="0"/>
              </a:rPr>
              <a:t>Moses made necessary adjustments to orient his life to God. Moses had to come to the place where he believed God could do everything He said he would do.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27650"/>
                                        </p:tgtEl>
                                        <p:attrNameLst>
                                          <p:attrName>style.visibility</p:attrName>
                                        </p:attrNameLst>
                                      </p:cBhvr>
                                      <p:to>
                                        <p:strVal val="visible"/>
                                      </p:to>
                                    </p:set>
                                    <p:animEffect transition="in" filter="barn(inVertical)">
                                      <p:cBhvr>
                                        <p:cTn id="12" dur="500"/>
                                        <p:tgtEl>
                                          <p:spTgt spid="2765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11138" y="1685925"/>
            <a:ext cx="11731625" cy="37242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baseline="30000">
                <a:latin typeface="Times New Roman" pitchFamily="18" charset="0"/>
                <a:cs typeface="Times New Roman" pitchFamily="18" charset="0"/>
              </a:rPr>
              <a:t>19 </a:t>
            </a:r>
            <a:r>
              <a:rPr lang="en-GB" altLang="en-US" sz="4000">
                <a:latin typeface="Times New Roman" pitchFamily="18" charset="0"/>
                <a:cs typeface="Times New Roman" pitchFamily="18" charset="0"/>
              </a:rPr>
              <a:t>Now the LORD had said to Moses in Midian, “Go back to Egypt, for all those who wanted to kill you are dead.” </a:t>
            </a:r>
            <a:r>
              <a:rPr lang="en-GB" altLang="en-US" sz="4000" b="1" baseline="30000">
                <a:latin typeface="Times New Roman" pitchFamily="18" charset="0"/>
                <a:cs typeface="Times New Roman" pitchFamily="18" charset="0"/>
              </a:rPr>
              <a:t>20 </a:t>
            </a:r>
            <a:r>
              <a:rPr lang="en-GB" altLang="en-US" sz="4000">
                <a:latin typeface="Times New Roman" pitchFamily="18" charset="0"/>
                <a:cs typeface="Times New Roman" pitchFamily="18" charset="0"/>
              </a:rPr>
              <a:t>So Moses took his wife and sons, put them on a donkey and started back to Egypt. And he took the staff of God in his hand.</a:t>
            </a:r>
          </a:p>
          <a:p>
            <a:pPr>
              <a:lnSpc>
                <a:spcPct val="100000"/>
              </a:lnSpc>
              <a:spcBef>
                <a:spcPct val="0"/>
              </a:spcBef>
              <a:buFontTx/>
              <a:buNone/>
            </a:pPr>
            <a:r>
              <a:rPr lang="en-GB" altLang="en-US" sz="3600" b="1">
                <a:solidFill>
                  <a:srgbClr val="FF0000"/>
                </a:solidFill>
                <a:latin typeface="Times New Roman" pitchFamily="18" charset="0"/>
                <a:ea typeface="Calibri" pitchFamily="34" charset="0"/>
                <a:cs typeface="Times New Roman" pitchFamily="18" charset="0"/>
              </a:rPr>
              <a:t>Exodus 4:19-20 (NIV)</a:t>
            </a:r>
            <a:endParaRPr lang="en-GB" altLang="en-US" sz="3600" b="1">
              <a:solidFill>
                <a:srgbClr val="FF0000"/>
              </a:solidFill>
              <a:ea typeface="Calibri" pitchFamily="34" charset="0"/>
              <a:cs typeface="Times New Roman" pitchFamily="18" charset="0"/>
            </a:endParaRPr>
          </a:p>
        </p:txBody>
      </p:sp>
      <p:sp>
        <p:nvSpPr>
          <p:cNvPr id="3" name="Rectangle 2"/>
          <p:cNvSpPr>
            <a:spLocks noChangeArrowheads="1"/>
          </p:cNvSpPr>
          <p:nvPr/>
        </p:nvSpPr>
        <p:spPr bwMode="auto">
          <a:xfrm>
            <a:off x="833438" y="293688"/>
            <a:ext cx="10626725"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God accomplished His purpose through Moses.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11138" y="958850"/>
            <a:ext cx="11731625" cy="5649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3200" b="1" baseline="30000">
                <a:latin typeface="Times New Roman" pitchFamily="18" charset="0"/>
                <a:cs typeface="Times New Roman" pitchFamily="18" charset="0"/>
              </a:rPr>
              <a:t>24 </a:t>
            </a:r>
            <a:r>
              <a:rPr lang="en-GB" altLang="en-US" sz="3200">
                <a:latin typeface="Times New Roman" pitchFamily="18" charset="0"/>
                <a:cs typeface="Times New Roman" pitchFamily="18" charset="0"/>
              </a:rPr>
              <a:t>By </a:t>
            </a:r>
            <a:r>
              <a:rPr lang="en-GB" altLang="en-US" sz="3200">
                <a:solidFill>
                  <a:srgbClr val="FF0000"/>
                </a:solidFill>
                <a:latin typeface="Times New Roman" pitchFamily="18" charset="0"/>
                <a:cs typeface="Times New Roman" pitchFamily="18" charset="0"/>
              </a:rPr>
              <a:t>faith</a:t>
            </a:r>
            <a:r>
              <a:rPr lang="en-GB" altLang="en-US" sz="3200">
                <a:latin typeface="Times New Roman" pitchFamily="18" charset="0"/>
                <a:cs typeface="Times New Roman" pitchFamily="18" charset="0"/>
              </a:rPr>
              <a:t> Moses, when he had grown up, refused to be known as the son of Pharaoh’s daughter. </a:t>
            </a:r>
            <a:r>
              <a:rPr lang="en-GB" altLang="en-US" sz="3200" b="1" baseline="30000">
                <a:latin typeface="Times New Roman" pitchFamily="18" charset="0"/>
                <a:cs typeface="Times New Roman" pitchFamily="18" charset="0"/>
              </a:rPr>
              <a:t>25 </a:t>
            </a:r>
            <a:r>
              <a:rPr lang="en-GB" altLang="en-US" sz="3200">
                <a:latin typeface="Times New Roman" pitchFamily="18" charset="0"/>
                <a:cs typeface="Times New Roman" pitchFamily="18" charset="0"/>
              </a:rPr>
              <a:t>He chose to be mistreated along with the people of God rather than to enjoy the fleeting pleasures of sin. </a:t>
            </a:r>
            <a:r>
              <a:rPr lang="en-GB" altLang="en-US" sz="3200" b="1" baseline="30000">
                <a:latin typeface="Times New Roman" pitchFamily="18" charset="0"/>
                <a:cs typeface="Times New Roman" pitchFamily="18" charset="0"/>
              </a:rPr>
              <a:t>26 </a:t>
            </a:r>
            <a:r>
              <a:rPr lang="en-GB" altLang="en-US" sz="3200">
                <a:latin typeface="Times New Roman" pitchFamily="18" charset="0"/>
                <a:cs typeface="Times New Roman" pitchFamily="18" charset="0"/>
              </a:rPr>
              <a:t>He regarded disgrace for the sake of Christ as of greater value than the treasures of Egypt, because he was looking ahead to his reward. </a:t>
            </a:r>
            <a:r>
              <a:rPr lang="en-GB" altLang="en-US" sz="3200" b="1" baseline="30000">
                <a:latin typeface="Times New Roman" pitchFamily="18" charset="0"/>
                <a:cs typeface="Times New Roman" pitchFamily="18" charset="0"/>
              </a:rPr>
              <a:t>27 </a:t>
            </a:r>
            <a:r>
              <a:rPr lang="en-GB" altLang="en-US" sz="3200">
                <a:latin typeface="Times New Roman" pitchFamily="18" charset="0"/>
                <a:cs typeface="Times New Roman" pitchFamily="18" charset="0"/>
              </a:rPr>
              <a:t>By faith he left Egypt, not fearing the king’s anger; he persevered because he saw him who is invisible. </a:t>
            </a:r>
            <a:r>
              <a:rPr lang="en-GB" altLang="en-US" sz="3200" b="1" baseline="30000">
                <a:latin typeface="Times New Roman" pitchFamily="18" charset="0"/>
                <a:cs typeface="Times New Roman" pitchFamily="18" charset="0"/>
              </a:rPr>
              <a:t>28 </a:t>
            </a:r>
            <a:r>
              <a:rPr lang="en-GB" altLang="en-US" sz="3200">
                <a:latin typeface="Times New Roman" pitchFamily="18" charset="0"/>
                <a:cs typeface="Times New Roman" pitchFamily="18" charset="0"/>
              </a:rPr>
              <a:t>By </a:t>
            </a:r>
            <a:r>
              <a:rPr lang="en-GB" altLang="en-US" sz="3200">
                <a:solidFill>
                  <a:srgbClr val="FF0000"/>
                </a:solidFill>
                <a:latin typeface="Times New Roman" pitchFamily="18" charset="0"/>
                <a:cs typeface="Times New Roman" pitchFamily="18" charset="0"/>
              </a:rPr>
              <a:t>faith</a:t>
            </a:r>
            <a:r>
              <a:rPr lang="en-GB" altLang="en-US" sz="3200">
                <a:latin typeface="Times New Roman" pitchFamily="18" charset="0"/>
                <a:cs typeface="Times New Roman" pitchFamily="18" charset="0"/>
              </a:rPr>
              <a:t> he kept the Passover and the application of blood, so that the destroyer of the firstborn would not touch the firstborn of Israel. </a:t>
            </a:r>
            <a:r>
              <a:rPr lang="en-GB" altLang="en-US" sz="3200" b="1" baseline="30000">
                <a:latin typeface="Times New Roman" pitchFamily="18" charset="0"/>
                <a:cs typeface="Times New Roman" pitchFamily="18" charset="0"/>
              </a:rPr>
              <a:t>29 </a:t>
            </a:r>
            <a:r>
              <a:rPr lang="en-GB" altLang="en-US" sz="3200">
                <a:latin typeface="Times New Roman" pitchFamily="18" charset="0"/>
                <a:cs typeface="Times New Roman" pitchFamily="18" charset="0"/>
              </a:rPr>
              <a:t>By </a:t>
            </a:r>
            <a:r>
              <a:rPr lang="en-GB" altLang="en-US" sz="3200">
                <a:solidFill>
                  <a:srgbClr val="FF0000"/>
                </a:solidFill>
                <a:latin typeface="Times New Roman" pitchFamily="18" charset="0"/>
                <a:cs typeface="Times New Roman" pitchFamily="18" charset="0"/>
              </a:rPr>
              <a:t>faith</a:t>
            </a:r>
            <a:r>
              <a:rPr lang="en-GB" altLang="en-US" sz="3200">
                <a:latin typeface="Times New Roman" pitchFamily="18" charset="0"/>
                <a:cs typeface="Times New Roman" pitchFamily="18" charset="0"/>
              </a:rPr>
              <a:t> the people passed through the Red Sea as on dry land; but when the Egyptians tried to do so, they were drowned.</a:t>
            </a:r>
          </a:p>
          <a:p>
            <a:pPr>
              <a:lnSpc>
                <a:spcPct val="100000"/>
              </a:lnSpc>
              <a:spcBef>
                <a:spcPct val="0"/>
              </a:spcBef>
              <a:buFontTx/>
              <a:buNone/>
            </a:pPr>
            <a:r>
              <a:rPr lang="en-GB" altLang="en-US" sz="3600" b="1">
                <a:solidFill>
                  <a:srgbClr val="FF0000"/>
                </a:solidFill>
                <a:latin typeface="Times New Roman" pitchFamily="18" charset="0"/>
                <a:ea typeface="Calibri" pitchFamily="34" charset="0"/>
                <a:cs typeface="Times New Roman" pitchFamily="18" charset="0"/>
              </a:rPr>
              <a:t>Hebrews 11:24-29 (NIV)</a:t>
            </a:r>
            <a:endParaRPr lang="en-GB" altLang="en-US" sz="3600" b="1">
              <a:solidFill>
                <a:srgbClr val="FF0000"/>
              </a:solidFill>
              <a:ea typeface="Calibri" pitchFamily="34" charset="0"/>
              <a:cs typeface="Times New Roman" pitchFamily="18" charset="0"/>
            </a:endParaRPr>
          </a:p>
        </p:txBody>
      </p:sp>
      <p:pic>
        <p:nvPicPr>
          <p:cNvPr id="17411" name="Picture 2" descr="Image result for fait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3875" y="5400675"/>
            <a:ext cx="2528888" cy="141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11138" y="2376488"/>
            <a:ext cx="11731625" cy="43037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3600" baseline="30000">
                <a:latin typeface="Times New Roman" pitchFamily="18" charset="0"/>
                <a:cs typeface="Times New Roman" pitchFamily="18" charset="0"/>
              </a:rPr>
              <a:t>21 </a:t>
            </a:r>
            <a:r>
              <a:rPr lang="en-GB" altLang="en-US" sz="3600">
                <a:latin typeface="Times New Roman" pitchFamily="18" charset="0"/>
                <a:cs typeface="Times New Roman" pitchFamily="18" charset="0"/>
              </a:rPr>
              <a:t>Then Moses stretched out his hand over the sea, and all that night the LORD drove the sea back with a strong east wind and turned it into dry land. The waters were divided, </a:t>
            </a:r>
            <a:r>
              <a:rPr lang="en-GB" altLang="en-US" sz="3600" baseline="30000">
                <a:latin typeface="Times New Roman" pitchFamily="18" charset="0"/>
                <a:cs typeface="Times New Roman" pitchFamily="18" charset="0"/>
              </a:rPr>
              <a:t>22 </a:t>
            </a:r>
            <a:r>
              <a:rPr lang="en-GB" altLang="en-US" sz="3600">
                <a:latin typeface="Times New Roman" pitchFamily="18" charset="0"/>
                <a:cs typeface="Times New Roman" pitchFamily="18" charset="0"/>
              </a:rPr>
              <a:t>and the Israelites went through the sea on dry ground, with a wall of water on their right and on their left.</a:t>
            </a:r>
          </a:p>
          <a:p>
            <a:pPr>
              <a:buFont typeface="Arial" charset="0"/>
              <a:buNone/>
            </a:pPr>
            <a:r>
              <a:rPr lang="en-GB" altLang="en-US" sz="3600" baseline="30000">
                <a:latin typeface="Times New Roman" pitchFamily="18" charset="0"/>
                <a:cs typeface="Times New Roman" pitchFamily="18" charset="0"/>
              </a:rPr>
              <a:t>23 </a:t>
            </a:r>
            <a:r>
              <a:rPr lang="en-GB" altLang="en-US" sz="3600">
                <a:latin typeface="Times New Roman" pitchFamily="18" charset="0"/>
                <a:cs typeface="Times New Roman" pitchFamily="18" charset="0"/>
              </a:rPr>
              <a:t>The Egyptians pursued them, and all Pharaoh’s horses and chariots and horsemen followed them into the sea…</a:t>
            </a:r>
          </a:p>
          <a:p>
            <a:pPr algn="just">
              <a:lnSpc>
                <a:spcPct val="107000"/>
              </a:lnSpc>
              <a:spcBef>
                <a:spcPct val="0"/>
              </a:spcBef>
              <a:spcAft>
                <a:spcPts val="800"/>
              </a:spcAft>
              <a:buFontTx/>
              <a:buNone/>
            </a:pPr>
            <a:r>
              <a:rPr lang="en-GB" altLang="en-US" sz="3600" b="1">
                <a:solidFill>
                  <a:srgbClr val="FF0000"/>
                </a:solidFill>
                <a:latin typeface="Times New Roman" pitchFamily="18" charset="0"/>
                <a:ea typeface="Calibri" pitchFamily="34" charset="0"/>
                <a:cs typeface="Times New Roman" pitchFamily="18" charset="0"/>
              </a:rPr>
              <a:t>Exodus 14:21-23 (NIV)</a:t>
            </a:r>
            <a:endParaRPr lang="en-GB" altLang="en-US" sz="3600" b="1">
              <a:solidFill>
                <a:srgbClr val="FF0000"/>
              </a:solidFill>
              <a:ea typeface="Calibri" pitchFamily="34" charset="0"/>
              <a:cs typeface="Times New Roman" pitchFamily="18" charset="0"/>
            </a:endParaRPr>
          </a:p>
        </p:txBody>
      </p:sp>
      <p:sp>
        <p:nvSpPr>
          <p:cNvPr id="18435" name="Rectangle 2"/>
          <p:cNvSpPr>
            <a:spLocks noChangeArrowheads="1"/>
          </p:cNvSpPr>
          <p:nvPr/>
        </p:nvSpPr>
        <p:spPr bwMode="auto">
          <a:xfrm>
            <a:off x="409575" y="192088"/>
            <a:ext cx="11664950"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Book Antiqua" pitchFamily="18" charset="0"/>
                <a:cs typeface="Times New Roman" pitchFamily="18" charset="0"/>
              </a:rPr>
              <a:t>Reality 7: </a:t>
            </a:r>
            <a:r>
              <a:rPr lang="en-GB" altLang="en-US" sz="4000" b="1">
                <a:solidFill>
                  <a:srgbClr val="FFFF00"/>
                </a:solidFill>
                <a:latin typeface="Times New Roman" pitchFamily="18" charset="0"/>
                <a:cs typeface="Times New Roman" pitchFamily="18" charset="0"/>
              </a:rPr>
              <a:t>Moses came to know God by experience as he obeyed God, and God accomplished His work through Moses.</a:t>
            </a:r>
            <a:endParaRPr lang="en-GB" altLang="en-US" sz="40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435"/>
                                        </p:tgtEl>
                                        <p:attrNameLst>
                                          <p:attrName>style.visibility</p:attrName>
                                        </p:attrNameLst>
                                      </p:cBhvr>
                                      <p:to>
                                        <p:strVal val="visible"/>
                                      </p:to>
                                    </p:set>
                                    <p:animEffect transition="in" filter="wipe(down)">
                                      <p:cBhvr>
                                        <p:cTn id="7" dur="500"/>
                                        <p:tgtEl>
                                          <p:spTgt spid="1843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8435"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11138" y="466725"/>
            <a:ext cx="11731625" cy="55308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3200" baseline="30000">
                <a:latin typeface="Times New Roman" pitchFamily="18" charset="0"/>
                <a:cs typeface="Times New Roman" pitchFamily="18" charset="0"/>
              </a:rPr>
              <a:t>26 </a:t>
            </a:r>
            <a:r>
              <a:rPr lang="en-GB" altLang="en-US" sz="3200">
                <a:latin typeface="Times New Roman" pitchFamily="18" charset="0"/>
                <a:cs typeface="Times New Roman" pitchFamily="18" charset="0"/>
              </a:rPr>
              <a:t>Then the LORD said to Moses, “Stretch out your hand over the sea so that the waters may flow back over the Egyptians and their chariots and horsemen.” </a:t>
            </a:r>
            <a:r>
              <a:rPr lang="en-GB" altLang="en-US" sz="3200" baseline="30000">
                <a:latin typeface="Times New Roman" pitchFamily="18" charset="0"/>
                <a:cs typeface="Times New Roman" pitchFamily="18" charset="0"/>
              </a:rPr>
              <a:t>27 </a:t>
            </a:r>
            <a:r>
              <a:rPr lang="en-GB" altLang="en-US" sz="3200">
                <a:latin typeface="Times New Roman" pitchFamily="18" charset="0"/>
                <a:cs typeface="Times New Roman" pitchFamily="18" charset="0"/>
              </a:rPr>
              <a:t>Moses stretched out his hand over the sea, and at daybreak the sea went back to its place. The Egyptians were fleeing toward it, and the LORD swept them into the sea…</a:t>
            </a:r>
            <a:r>
              <a:rPr lang="en-GB" altLang="en-US" sz="3200" baseline="30000">
                <a:latin typeface="Times New Roman" pitchFamily="18" charset="0"/>
                <a:cs typeface="Times New Roman" pitchFamily="18" charset="0"/>
              </a:rPr>
              <a:t> 29 </a:t>
            </a:r>
            <a:r>
              <a:rPr lang="en-GB" altLang="en-US" sz="3200">
                <a:latin typeface="Times New Roman" pitchFamily="18" charset="0"/>
                <a:cs typeface="Times New Roman" pitchFamily="18" charset="0"/>
              </a:rPr>
              <a:t>But the Israelites went through the sea on dry ground, with a wall of water on their right and on their left. </a:t>
            </a:r>
            <a:r>
              <a:rPr lang="en-GB" altLang="en-US" sz="3200" baseline="30000">
                <a:latin typeface="Times New Roman" pitchFamily="18" charset="0"/>
                <a:cs typeface="Times New Roman" pitchFamily="18" charset="0"/>
              </a:rPr>
              <a:t>30 </a:t>
            </a:r>
            <a:r>
              <a:rPr lang="en-GB" altLang="en-US" sz="3200">
                <a:latin typeface="Times New Roman" pitchFamily="18" charset="0"/>
                <a:cs typeface="Times New Roman" pitchFamily="18" charset="0"/>
              </a:rPr>
              <a:t>That day the LORD saved Israel from the hands of the Egyptians, and Israel saw the Egyptians lying dead on the shore. </a:t>
            </a:r>
            <a:r>
              <a:rPr lang="en-GB" altLang="en-US" sz="3200" baseline="30000">
                <a:latin typeface="Times New Roman" pitchFamily="18" charset="0"/>
                <a:cs typeface="Times New Roman" pitchFamily="18" charset="0"/>
              </a:rPr>
              <a:t>31 </a:t>
            </a:r>
            <a:r>
              <a:rPr lang="en-GB" altLang="en-US" sz="3200">
                <a:latin typeface="Times New Roman" pitchFamily="18" charset="0"/>
                <a:cs typeface="Times New Roman" pitchFamily="18" charset="0"/>
              </a:rPr>
              <a:t>And when the Israelites saw the mighty hand of the LORD displayed against the Egyptians, the people feared the LORD and put their trust in him and in Moses his servant.</a:t>
            </a:r>
          </a:p>
          <a:p>
            <a:pPr algn="just">
              <a:lnSpc>
                <a:spcPct val="107000"/>
              </a:lnSpc>
              <a:spcBef>
                <a:spcPct val="0"/>
              </a:spcBef>
              <a:spcAft>
                <a:spcPts val="800"/>
              </a:spcAft>
              <a:buFontTx/>
              <a:buNone/>
            </a:pPr>
            <a:r>
              <a:rPr lang="en-GB" altLang="en-US" sz="3600" b="1">
                <a:solidFill>
                  <a:srgbClr val="FF0000"/>
                </a:solidFill>
                <a:latin typeface="Times New Roman" pitchFamily="18" charset="0"/>
                <a:ea typeface="Calibri" pitchFamily="34" charset="0"/>
                <a:cs typeface="Times New Roman" pitchFamily="18" charset="0"/>
              </a:rPr>
              <a:t>Exodus 14:26-27, 29-31 (NIV)</a:t>
            </a:r>
            <a:endParaRPr lang="en-GB" altLang="en-US" sz="3600" b="1">
              <a:solidFill>
                <a:srgbClr val="FF0000"/>
              </a:solidFill>
              <a:ea typeface="Calibri"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171700" y="277813"/>
            <a:ext cx="78105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What can one ordinary person do?</a:t>
            </a:r>
          </a:p>
        </p:txBody>
      </p:sp>
      <p:pic>
        <p:nvPicPr>
          <p:cNvPr id="46082" name="Picture 2" descr="Image result for God healed the crippled beggar through Pe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5413" y="2052638"/>
            <a:ext cx="3709987" cy="288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1187450" y="1250950"/>
            <a:ext cx="94361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solidFill>
                  <a:srgbClr val="FFFF00"/>
                </a:solidFill>
                <a:latin typeface="Times New Roman" pitchFamily="18" charset="0"/>
                <a:cs typeface="Times New Roman" pitchFamily="18" charset="0"/>
              </a:rPr>
              <a:t>God healed the crippled beggar through Peter. </a:t>
            </a:r>
          </a:p>
        </p:txBody>
      </p:sp>
      <p:sp>
        <p:nvSpPr>
          <p:cNvPr id="6" name="Rectangle 5"/>
          <p:cNvSpPr>
            <a:spLocks noChangeArrowheads="1"/>
          </p:cNvSpPr>
          <p:nvPr/>
        </p:nvSpPr>
        <p:spPr bwMode="auto">
          <a:xfrm>
            <a:off x="269875" y="5345113"/>
            <a:ext cx="11617325"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a:latin typeface="Times New Roman" pitchFamily="18" charset="0"/>
                <a:cs typeface="Times New Roman" pitchFamily="18" charset="0"/>
              </a:rPr>
              <a:t>Peter and John were called before the Sanhedrin (The highest Jewish court in the land) to give account of their actions.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46082"/>
                                        </p:tgtEl>
                                        <p:attrNameLst>
                                          <p:attrName>style.visibility</p:attrName>
                                        </p:attrNameLst>
                                      </p:cBhvr>
                                      <p:to>
                                        <p:strVal val="visible"/>
                                      </p:to>
                                    </p:set>
                                    <p:animEffect transition="in" filter="wipe(down)">
                                      <p:cBhvr>
                                        <p:cTn id="17" dur="500"/>
                                        <p:tgtEl>
                                          <p:spTgt spid="4608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57388" y="231775"/>
            <a:ext cx="7920037" cy="6462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28613" y="793750"/>
            <a:ext cx="11731625" cy="29019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000" baseline="30000">
                <a:latin typeface="Times New Roman" pitchFamily="18" charset="0"/>
                <a:cs typeface="Times New Roman" pitchFamily="18" charset="0"/>
              </a:rPr>
              <a:t>“</a:t>
            </a:r>
            <a:r>
              <a:rPr lang="en-GB" altLang="en-US" sz="4000">
                <a:latin typeface="Times New Roman" pitchFamily="18" charset="0"/>
                <a:cs typeface="Times New Roman" pitchFamily="18" charset="0"/>
              </a:rPr>
              <a:t>When they saw the courage of Peter and John and realized that they were unschooled, ordinary men, they were astonished and </a:t>
            </a:r>
            <a:r>
              <a:rPr lang="en-GB" altLang="en-US" sz="4000" b="1">
                <a:solidFill>
                  <a:srgbClr val="0000CC"/>
                </a:solidFill>
                <a:latin typeface="Times New Roman" pitchFamily="18" charset="0"/>
                <a:cs typeface="Times New Roman" pitchFamily="18" charset="0"/>
              </a:rPr>
              <a:t>they took note that these men had been with Jesus.”</a:t>
            </a:r>
          </a:p>
          <a:p>
            <a:pPr algn="just">
              <a:lnSpc>
                <a:spcPct val="107000"/>
              </a:lnSpc>
              <a:spcBef>
                <a:spcPct val="0"/>
              </a:spcBef>
              <a:spcAft>
                <a:spcPts val="800"/>
              </a:spcAft>
              <a:buFontTx/>
              <a:buNone/>
            </a:pPr>
            <a:r>
              <a:rPr lang="en-GB" altLang="en-US" sz="3600" b="1">
                <a:solidFill>
                  <a:srgbClr val="FF0000"/>
                </a:solidFill>
                <a:latin typeface="Times New Roman" pitchFamily="18" charset="0"/>
                <a:ea typeface="Calibri" pitchFamily="34" charset="0"/>
                <a:cs typeface="Times New Roman" pitchFamily="18" charset="0"/>
              </a:rPr>
              <a:t>Acts 4:13 (NIV)</a:t>
            </a:r>
            <a:endParaRPr lang="en-GB" altLang="en-US" sz="3600" b="1">
              <a:solidFill>
                <a:srgbClr val="FF0000"/>
              </a:solidFill>
              <a:ea typeface="Calibri" pitchFamily="34" charset="0"/>
              <a:cs typeface="Times New Roman" pitchFamily="18" charset="0"/>
            </a:endParaRPr>
          </a:p>
        </p:txBody>
      </p:sp>
      <p:sp>
        <p:nvSpPr>
          <p:cNvPr id="5" name="Rectangle 4"/>
          <p:cNvSpPr>
            <a:spLocks noChangeArrowheads="1"/>
          </p:cNvSpPr>
          <p:nvPr/>
        </p:nvSpPr>
        <p:spPr bwMode="auto">
          <a:xfrm>
            <a:off x="1960563" y="4557713"/>
            <a:ext cx="78105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What can one ordinary person do?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2530" name="AutoShape 2" descr="Image result for Dwight L. Moody"/>
          <p:cNvSpPr>
            <a:spLocks noChangeAspect="1" noChangeArrowheads="1"/>
          </p:cNvSpPr>
          <p:nvPr/>
        </p:nvSpPr>
        <p:spPr bwMode="auto">
          <a:xfrm>
            <a:off x="144463"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endParaRPr lang="en-GB" altLang="en-US" sz="1800"/>
          </a:p>
        </p:txBody>
      </p:sp>
      <p:sp>
        <p:nvSpPr>
          <p:cNvPr id="22531" name="AutoShape 4" descr="Image result for Dwight L. Moody"/>
          <p:cNvSpPr>
            <a:spLocks noChangeAspect="1" noChangeArrowheads="1"/>
          </p:cNvSpPr>
          <p:nvPr/>
        </p:nvSpPr>
        <p:spPr bwMode="auto">
          <a:xfrm>
            <a:off x="296863"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endParaRPr lang="en-GB" altLang="en-US" sz="1800"/>
          </a:p>
        </p:txBody>
      </p:sp>
      <p:pic>
        <p:nvPicPr>
          <p:cNvPr id="22532" name="Picture 6" descr="Image result for Dwight L. Mood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0463" y="1168400"/>
            <a:ext cx="6667500"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68313" y="3538538"/>
            <a:ext cx="11231562" cy="30464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200" b="1">
                <a:latin typeface="Times New Roman" pitchFamily="18" charset="0"/>
                <a:cs typeface="Times New Roman" pitchFamily="18" charset="0"/>
              </a:rPr>
              <a:t>Moody thought</a:t>
            </a:r>
            <a:r>
              <a:rPr lang="en-GB" altLang="en-US" sz="3200">
                <a:latin typeface="Times New Roman" pitchFamily="18" charset="0"/>
                <a:cs typeface="Times New Roman" pitchFamily="18" charset="0"/>
              </a:rPr>
              <a:t>:</a:t>
            </a:r>
          </a:p>
          <a:p>
            <a:pPr>
              <a:lnSpc>
                <a:spcPct val="100000"/>
              </a:lnSpc>
              <a:spcBef>
                <a:spcPct val="0"/>
              </a:spcBef>
              <a:buFontTx/>
              <a:buNone/>
            </a:pPr>
            <a:r>
              <a:rPr lang="en-GB" altLang="en-US" sz="3200">
                <a:latin typeface="Times New Roman" pitchFamily="18" charset="0"/>
                <a:cs typeface="Times New Roman" pitchFamily="18" charset="0"/>
              </a:rPr>
              <a:t>“The world had yet to see! With and for and through and in! A man!”</a:t>
            </a:r>
          </a:p>
          <a:p>
            <a:pPr algn="just">
              <a:lnSpc>
                <a:spcPct val="100000"/>
              </a:lnSpc>
              <a:spcBef>
                <a:spcPct val="0"/>
              </a:spcBef>
              <a:buFontTx/>
              <a:buNone/>
            </a:pPr>
            <a:r>
              <a:rPr lang="en-GB" altLang="en-US" sz="3200">
                <a:latin typeface="Times New Roman" pitchFamily="18" charset="0"/>
                <a:cs typeface="Times New Roman" pitchFamily="18" charset="0"/>
              </a:rPr>
              <a:t>Varley meant </a:t>
            </a:r>
            <a:r>
              <a:rPr lang="en-GB" altLang="en-US" sz="3200" i="1">
                <a:latin typeface="Times New Roman" pitchFamily="18" charset="0"/>
                <a:cs typeface="Times New Roman" pitchFamily="18" charset="0"/>
              </a:rPr>
              <a:t>any </a:t>
            </a:r>
            <a:r>
              <a:rPr lang="en-GB" altLang="en-US" sz="3200">
                <a:latin typeface="Times New Roman" pitchFamily="18" charset="0"/>
                <a:cs typeface="Times New Roman" pitchFamily="18" charset="0"/>
              </a:rPr>
              <a:t>man! Varley didn’t say he had to be educated, or brilliant, or anything else! Just a </a:t>
            </a:r>
            <a:r>
              <a:rPr lang="en-GB" altLang="en-US" sz="3200" i="1">
                <a:latin typeface="Times New Roman" pitchFamily="18" charset="0"/>
                <a:cs typeface="Times New Roman" pitchFamily="18" charset="0"/>
              </a:rPr>
              <a:t>man</a:t>
            </a:r>
            <a:r>
              <a:rPr lang="en-GB" altLang="en-US" sz="3200">
                <a:latin typeface="Times New Roman" pitchFamily="18" charset="0"/>
                <a:cs typeface="Times New Roman" pitchFamily="18" charset="0"/>
              </a:rPr>
              <a:t>! Well, by the Holy Spirit in him, he’d [Moody] be </a:t>
            </a:r>
            <a:r>
              <a:rPr lang="en-GB" altLang="en-US" sz="3200" i="1">
                <a:latin typeface="Times New Roman" pitchFamily="18" charset="0"/>
                <a:cs typeface="Times New Roman" pitchFamily="18" charset="0"/>
              </a:rPr>
              <a:t>one </a:t>
            </a:r>
            <a:r>
              <a:rPr lang="en-GB" altLang="en-US" sz="3200">
                <a:latin typeface="Times New Roman" pitchFamily="18" charset="0"/>
                <a:cs typeface="Times New Roman" pitchFamily="18" charset="0"/>
              </a:rPr>
              <a:t>of those men. </a:t>
            </a:r>
          </a:p>
        </p:txBody>
      </p:sp>
      <p:sp>
        <p:nvSpPr>
          <p:cNvPr id="3" name="Rectangle 2"/>
          <p:cNvSpPr>
            <a:spLocks noChangeArrowheads="1"/>
          </p:cNvSpPr>
          <p:nvPr/>
        </p:nvSpPr>
        <p:spPr bwMode="auto">
          <a:xfrm>
            <a:off x="550863" y="400050"/>
            <a:ext cx="11266487" cy="2308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a:latin typeface="Times New Roman" pitchFamily="18" charset="0"/>
                <a:cs typeface="Times New Roman" pitchFamily="18" charset="0"/>
              </a:rPr>
              <a:t>Dwight L. Moody  and his friends heard Henry Varley say, </a:t>
            </a:r>
          </a:p>
          <a:p>
            <a:pPr algn="just">
              <a:lnSpc>
                <a:spcPct val="100000"/>
              </a:lnSpc>
              <a:spcBef>
                <a:spcPct val="0"/>
              </a:spcBef>
              <a:buFontTx/>
              <a:buNone/>
            </a:pPr>
            <a:r>
              <a:rPr lang="en-GB" altLang="en-US" sz="3600" b="1">
                <a:solidFill>
                  <a:srgbClr val="0000CC"/>
                </a:solidFill>
                <a:latin typeface="Times New Roman" pitchFamily="18" charset="0"/>
                <a:cs typeface="Times New Roman" pitchFamily="18" charset="0"/>
              </a:rPr>
              <a:t>“The world has yet to see what God can do with and for and through the man who is fully and wholly consecrated to Him”.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74650" y="642938"/>
            <a:ext cx="11231563" cy="5632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b="1" baseline="30000">
                <a:latin typeface="Times New Roman" pitchFamily="18" charset="0"/>
                <a:cs typeface="Times New Roman" pitchFamily="18" charset="0"/>
              </a:rPr>
              <a:t>26 </a:t>
            </a:r>
            <a:r>
              <a:rPr lang="en-GB" altLang="en-US" sz="3600">
                <a:latin typeface="Times New Roman" pitchFamily="18" charset="0"/>
                <a:cs typeface="Times New Roman" pitchFamily="18" charset="0"/>
              </a:rPr>
              <a:t>Brothers and sisters, think of what you were when you were called. Not many of you were wise by human standards; not many were influential; not many were of noble birth. </a:t>
            </a:r>
            <a:r>
              <a:rPr lang="en-GB" altLang="en-US" sz="3600" b="1" baseline="30000">
                <a:latin typeface="Times New Roman" pitchFamily="18" charset="0"/>
                <a:cs typeface="Times New Roman" pitchFamily="18" charset="0"/>
              </a:rPr>
              <a:t>27 </a:t>
            </a:r>
            <a:r>
              <a:rPr lang="en-GB" altLang="en-US" sz="3600">
                <a:latin typeface="Times New Roman" pitchFamily="18" charset="0"/>
                <a:cs typeface="Times New Roman" pitchFamily="18" charset="0"/>
              </a:rPr>
              <a:t>But God chose the foolishthings of the world to shame the wise; God chose the weak things of the world to shame the strong. </a:t>
            </a:r>
            <a:r>
              <a:rPr lang="en-GB" altLang="en-US" sz="3600" b="1" baseline="30000">
                <a:latin typeface="Times New Roman" pitchFamily="18" charset="0"/>
                <a:cs typeface="Times New Roman" pitchFamily="18" charset="0"/>
              </a:rPr>
              <a:t>28 </a:t>
            </a:r>
            <a:r>
              <a:rPr lang="en-GB" altLang="en-US" sz="3600">
                <a:latin typeface="Times New Roman" pitchFamily="18" charset="0"/>
                <a:cs typeface="Times New Roman" pitchFamily="18" charset="0"/>
              </a:rPr>
              <a:t>God chose the lowly things of this world and the despised things—and the things that are not—to nullify the things that are, </a:t>
            </a:r>
            <a:r>
              <a:rPr lang="en-GB" altLang="en-US" sz="3600" b="1" baseline="30000">
                <a:latin typeface="Times New Roman" pitchFamily="18" charset="0"/>
                <a:cs typeface="Times New Roman" pitchFamily="18" charset="0"/>
              </a:rPr>
              <a:t>29 </a:t>
            </a:r>
            <a:r>
              <a:rPr lang="en-GB" altLang="en-US" sz="3600">
                <a:latin typeface="Times New Roman" pitchFamily="18" charset="0"/>
                <a:cs typeface="Times New Roman" pitchFamily="18" charset="0"/>
              </a:rPr>
              <a:t>so that no one may boast before him.</a:t>
            </a:r>
          </a:p>
          <a:p>
            <a:pPr algn="just">
              <a:lnSpc>
                <a:spcPct val="100000"/>
              </a:lnSpc>
              <a:spcBef>
                <a:spcPct val="0"/>
              </a:spcBef>
              <a:buFontTx/>
              <a:buNone/>
            </a:pPr>
            <a:r>
              <a:rPr lang="en-GB" altLang="en-US" sz="3600" b="1">
                <a:solidFill>
                  <a:srgbClr val="FF0000"/>
                </a:solidFill>
                <a:latin typeface="Times New Roman" pitchFamily="18" charset="0"/>
                <a:cs typeface="Times New Roman" pitchFamily="18" charset="0"/>
              </a:rPr>
              <a:t>1 Corinthians 1:26-31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74650" y="1006475"/>
            <a:ext cx="11231563" cy="3786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baseline="30000">
                <a:latin typeface="Times New Roman" pitchFamily="18" charset="0"/>
                <a:cs typeface="Times New Roman" pitchFamily="18" charset="0"/>
              </a:rPr>
              <a:t>30 </a:t>
            </a:r>
            <a:r>
              <a:rPr lang="en-GB" altLang="en-US" sz="4000">
                <a:latin typeface="Times New Roman" pitchFamily="18" charset="0"/>
                <a:cs typeface="Times New Roman" pitchFamily="18" charset="0"/>
              </a:rPr>
              <a:t>It is because of him that you are in Christ Jesus, who has become for us wisdom from God—that is, our righteousness, holiness and redemption. </a:t>
            </a:r>
            <a:r>
              <a:rPr lang="en-GB" altLang="en-US" sz="4000" b="1" baseline="30000">
                <a:latin typeface="Times New Roman" pitchFamily="18" charset="0"/>
                <a:cs typeface="Times New Roman" pitchFamily="18" charset="0"/>
              </a:rPr>
              <a:t>31 </a:t>
            </a:r>
            <a:r>
              <a:rPr lang="en-GB" altLang="en-US" sz="4000">
                <a:latin typeface="Times New Roman" pitchFamily="18" charset="0"/>
                <a:cs typeface="Times New Roman" pitchFamily="18" charset="0"/>
              </a:rPr>
              <a:t>Therefore, as it is written: “Let the one who boasts boast in the Lord.”</a:t>
            </a:r>
            <a:endParaRPr lang="en-GB" altLang="en-US" sz="4000" baseline="30000">
              <a:latin typeface="Times New Roman" pitchFamily="18" charset="0"/>
              <a:cs typeface="Times New Roman" pitchFamily="18" charset="0"/>
            </a:endParaRPr>
          </a:p>
          <a:p>
            <a:pPr>
              <a:lnSpc>
                <a:spcPct val="100000"/>
              </a:lnSpc>
              <a:spcBef>
                <a:spcPct val="0"/>
              </a:spcBef>
              <a:buFontTx/>
              <a:buNone/>
            </a:pPr>
            <a:r>
              <a:rPr lang="en-GB" altLang="en-US" sz="4000" b="1">
                <a:solidFill>
                  <a:srgbClr val="FF0000"/>
                </a:solidFill>
                <a:latin typeface="Times New Roman" pitchFamily="18" charset="0"/>
                <a:cs typeface="Times New Roman" pitchFamily="18" charset="0"/>
              </a:rPr>
              <a:t>1 Corinthians 1:26-31 (NIV)</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27050" y="854075"/>
            <a:ext cx="11231563" cy="44624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‘The world measures greatness by many standards. At the top are intelligence, wealth, prestige, and position – things which God has determined to put at the bottom. God reveals the greatness of His power by demonstrating that it is the world’s nobodies that are His somebodies’</a:t>
            </a:r>
          </a:p>
          <a:p>
            <a:pPr>
              <a:lnSpc>
                <a:spcPct val="100000"/>
              </a:lnSpc>
              <a:spcBef>
                <a:spcPct val="0"/>
              </a:spcBef>
              <a:buFontTx/>
              <a:buNone/>
            </a:pPr>
            <a:r>
              <a:rPr lang="en-GB" altLang="en-US" sz="2000" b="1">
                <a:solidFill>
                  <a:srgbClr val="000099"/>
                </a:solidFill>
                <a:latin typeface="Times New Roman" pitchFamily="18" charset="0"/>
                <a:cs typeface="Times New Roman" pitchFamily="18" charset="0"/>
              </a:rPr>
              <a:t>John MacArthur, </a:t>
            </a:r>
            <a:r>
              <a:rPr lang="en-GB" altLang="en-US" sz="2000" b="1" i="1">
                <a:solidFill>
                  <a:srgbClr val="000099"/>
                </a:solidFill>
                <a:latin typeface="Times New Roman" pitchFamily="18" charset="0"/>
                <a:cs typeface="Times New Roman" pitchFamily="18" charset="0"/>
              </a:rPr>
              <a:t>The MacArthur New Testament Commentary, </a:t>
            </a:r>
            <a:r>
              <a:rPr lang="en-GB" altLang="en-US" sz="2000" b="1">
                <a:solidFill>
                  <a:srgbClr val="000099"/>
                </a:solidFill>
                <a:latin typeface="Times New Roman" pitchFamily="18" charset="0"/>
                <a:cs typeface="Times New Roman" pitchFamily="18" charset="0"/>
              </a:rPr>
              <a:t>1 Corinthians, p51</a:t>
            </a:r>
            <a:endParaRPr lang="en-GB" altLang="en-US" sz="3200"/>
          </a:p>
        </p:txBody>
      </p:sp>
      <p:sp>
        <p:nvSpPr>
          <p:cNvPr id="26627" name="Rectangle 2"/>
          <p:cNvSpPr>
            <a:spLocks noChangeArrowheads="1"/>
          </p:cNvSpPr>
          <p:nvPr/>
        </p:nvSpPr>
        <p:spPr bwMode="auto">
          <a:xfrm>
            <a:off x="2638425" y="5227638"/>
            <a:ext cx="6096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1800"/>
              <a:t>God is able to do anything he pleases with one ordinary person who is fully consecrated to Him.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pic>
        <p:nvPicPr>
          <p:cNvPr id="2765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2725" y="322263"/>
            <a:ext cx="11453813" cy="638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727075" y="1065213"/>
            <a:ext cx="11242675" cy="14462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God is able to do anything he pleases with one ordinary person who is fully consecrated to Him.</a:t>
            </a:r>
          </a:p>
        </p:txBody>
      </p:sp>
      <p:sp>
        <p:nvSpPr>
          <p:cNvPr id="4" name="Rectangle 3"/>
          <p:cNvSpPr>
            <a:spLocks noChangeArrowheads="1"/>
          </p:cNvSpPr>
          <p:nvPr/>
        </p:nvSpPr>
        <p:spPr bwMode="auto">
          <a:xfrm>
            <a:off x="1366838" y="188913"/>
            <a:ext cx="88773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800" b="1">
                <a:solidFill>
                  <a:srgbClr val="FFFF00"/>
                </a:solidFill>
                <a:latin typeface="Times New Roman" pitchFamily="18" charset="0"/>
                <a:cs typeface="Times New Roman" pitchFamily="18" charset="0"/>
              </a:rPr>
              <a:t>God works through His servants.</a:t>
            </a: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83013" y="2574925"/>
            <a:ext cx="5130800" cy="418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pic>
        <p:nvPicPr>
          <p:cNvPr id="4098"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73163" y="206375"/>
            <a:ext cx="9525000" cy="536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a:spLocks noChangeArrowheads="1"/>
          </p:cNvSpPr>
          <p:nvPr/>
        </p:nvSpPr>
        <p:spPr bwMode="auto">
          <a:xfrm>
            <a:off x="1082675" y="5788025"/>
            <a:ext cx="99631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b="1">
                <a:solidFill>
                  <a:srgbClr val="FFFF00"/>
                </a:solidFill>
                <a:latin typeface="Times New Roman" pitchFamily="18" charset="0"/>
                <a:cs typeface="Times New Roman" pitchFamily="18" charset="0"/>
              </a:rPr>
              <a:t>God works through His servants.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374775" y="900113"/>
            <a:ext cx="39497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b="1">
                <a:latin typeface="Times New Roman" pitchFamily="18" charset="0"/>
                <a:ea typeface="Calibri" pitchFamily="34" charset="0"/>
                <a:cs typeface="Times New Roman" pitchFamily="18" charset="0"/>
              </a:rPr>
              <a:t>Let’s Pray…</a:t>
            </a:r>
            <a:endParaRPr lang="en-GB" altLang="en-US" sz="5400">
              <a:ea typeface="Calibri"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54013" y="268288"/>
            <a:ext cx="11271250" cy="75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7000"/>
              </a:lnSpc>
              <a:spcBef>
                <a:spcPct val="0"/>
              </a:spcBef>
              <a:spcAft>
                <a:spcPts val="800"/>
              </a:spcAft>
              <a:buFontTx/>
              <a:buNone/>
            </a:pPr>
            <a:r>
              <a:rPr lang="en-GB" altLang="en-US" sz="4000" b="1">
                <a:solidFill>
                  <a:schemeClr val="bg1"/>
                </a:solidFill>
                <a:latin typeface="Times New Roman" pitchFamily="18" charset="0"/>
                <a:ea typeface="Calibri" pitchFamily="34" charset="0"/>
                <a:cs typeface="Times New Roman" pitchFamily="18" charset="0"/>
              </a:rPr>
              <a:t>Reality 1: </a:t>
            </a:r>
            <a:r>
              <a:rPr lang="en-GB" altLang="en-US" sz="4000" b="1">
                <a:solidFill>
                  <a:srgbClr val="FFFF00"/>
                </a:solidFill>
                <a:latin typeface="Times New Roman" pitchFamily="18" charset="0"/>
                <a:ea typeface="Calibri" pitchFamily="34" charset="0"/>
                <a:cs typeface="Times New Roman" pitchFamily="18" charset="0"/>
              </a:rPr>
              <a:t>God was already at work around Moses.</a:t>
            </a:r>
            <a:endParaRPr lang="en-GB" altLang="en-US" sz="4000">
              <a:solidFill>
                <a:srgbClr val="FFFF00"/>
              </a:solidFill>
              <a:ea typeface="Calibri" pitchFamily="34" charset="0"/>
              <a:cs typeface="Times New Roman" pitchFamily="18" charset="0"/>
            </a:endParaRPr>
          </a:p>
        </p:txBody>
      </p:sp>
      <p:sp>
        <p:nvSpPr>
          <p:cNvPr id="4" name="Rectangle 3"/>
          <p:cNvSpPr>
            <a:spLocks noChangeArrowheads="1"/>
          </p:cNvSpPr>
          <p:nvPr/>
        </p:nvSpPr>
        <p:spPr bwMode="auto">
          <a:xfrm>
            <a:off x="495300" y="1200150"/>
            <a:ext cx="11269663" cy="4343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7000"/>
              </a:lnSpc>
              <a:spcBef>
                <a:spcPct val="0"/>
              </a:spcBef>
              <a:spcAft>
                <a:spcPts val="800"/>
              </a:spcAft>
              <a:buFontTx/>
              <a:buNone/>
            </a:pPr>
            <a:r>
              <a:rPr lang="en-GB" altLang="en-US" sz="3600" b="1" baseline="30000">
                <a:latin typeface="Times New Roman" pitchFamily="18" charset="0"/>
                <a:ea typeface="Calibri" pitchFamily="34" charset="0"/>
                <a:cs typeface="Times New Roman" pitchFamily="18" charset="0"/>
              </a:rPr>
              <a:t>23 </a:t>
            </a:r>
            <a:r>
              <a:rPr lang="en-GB" altLang="en-US" sz="3600">
                <a:latin typeface="Times New Roman" pitchFamily="18" charset="0"/>
                <a:ea typeface="Calibri" pitchFamily="34" charset="0"/>
                <a:cs typeface="Times New Roman" pitchFamily="18" charset="0"/>
              </a:rPr>
              <a:t>During that long period, the king of Egypt died. The Israelites groaned in their slavery and cried out, and their cry for help because of their slavery went up to God. </a:t>
            </a:r>
            <a:r>
              <a:rPr lang="en-GB" altLang="en-US" sz="3600" b="1" baseline="30000">
                <a:latin typeface="Times New Roman" pitchFamily="18" charset="0"/>
                <a:ea typeface="Calibri" pitchFamily="34" charset="0"/>
                <a:cs typeface="Times New Roman" pitchFamily="18" charset="0"/>
              </a:rPr>
              <a:t>24 </a:t>
            </a:r>
            <a:r>
              <a:rPr lang="en-GB" altLang="en-US" sz="3600" b="1">
                <a:solidFill>
                  <a:srgbClr val="0000CC"/>
                </a:solidFill>
                <a:latin typeface="Times New Roman" pitchFamily="18" charset="0"/>
                <a:ea typeface="Calibri" pitchFamily="34" charset="0"/>
                <a:cs typeface="Times New Roman" pitchFamily="18" charset="0"/>
              </a:rPr>
              <a:t>God heard their groaning </a:t>
            </a:r>
            <a:r>
              <a:rPr lang="en-GB" altLang="en-US" sz="3600">
                <a:latin typeface="Times New Roman" pitchFamily="18" charset="0"/>
                <a:ea typeface="Calibri" pitchFamily="34" charset="0"/>
                <a:cs typeface="Times New Roman" pitchFamily="18" charset="0"/>
              </a:rPr>
              <a:t>and he remembered his covenant with Abraham, with Isaac and with Jacob. </a:t>
            </a:r>
            <a:r>
              <a:rPr lang="en-GB" altLang="en-US" sz="3600" b="1" baseline="30000">
                <a:latin typeface="Times New Roman" pitchFamily="18" charset="0"/>
                <a:ea typeface="Calibri" pitchFamily="34" charset="0"/>
                <a:cs typeface="Times New Roman" pitchFamily="18" charset="0"/>
              </a:rPr>
              <a:t>25 </a:t>
            </a:r>
            <a:r>
              <a:rPr lang="en-GB" altLang="en-US" sz="3600">
                <a:latin typeface="Times New Roman" pitchFamily="18" charset="0"/>
                <a:ea typeface="Calibri" pitchFamily="34" charset="0"/>
                <a:cs typeface="Times New Roman" pitchFamily="18" charset="0"/>
              </a:rPr>
              <a:t>So God looked on the Israelites and was concerned about them.</a:t>
            </a:r>
          </a:p>
          <a:p>
            <a:pPr algn="just">
              <a:lnSpc>
                <a:spcPct val="107000"/>
              </a:lnSpc>
              <a:spcBef>
                <a:spcPct val="0"/>
              </a:spcBef>
              <a:spcAft>
                <a:spcPts val="800"/>
              </a:spcAft>
              <a:buFontTx/>
              <a:buNone/>
            </a:pPr>
            <a:r>
              <a:rPr lang="en-GB" altLang="en-US" sz="3600" b="1">
                <a:solidFill>
                  <a:srgbClr val="FF0000"/>
                </a:solidFill>
                <a:latin typeface="Times New Roman" pitchFamily="18" charset="0"/>
                <a:ea typeface="Calibri" pitchFamily="34" charset="0"/>
                <a:cs typeface="Times New Roman" pitchFamily="18" charset="0"/>
              </a:rPr>
              <a:t>Exodus 2:23-25 (NIV)</a:t>
            </a:r>
            <a:endParaRPr lang="en-GB" altLang="en-US" sz="3600" b="1">
              <a:solidFill>
                <a:srgbClr val="FF0000"/>
              </a:solidFill>
              <a:ea typeface="Calibri" pitchFamily="34" charset="0"/>
              <a:cs typeface="Times New Roman" pitchFamily="18" charset="0"/>
            </a:endParaRPr>
          </a:p>
        </p:txBody>
      </p:sp>
      <p:sp>
        <p:nvSpPr>
          <p:cNvPr id="5" name="Rectangle 4"/>
          <p:cNvSpPr>
            <a:spLocks noChangeArrowheads="1"/>
          </p:cNvSpPr>
          <p:nvPr/>
        </p:nvSpPr>
        <p:spPr bwMode="auto">
          <a:xfrm>
            <a:off x="3332163" y="5851525"/>
            <a:ext cx="5943600" cy="81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7000"/>
              </a:lnSpc>
              <a:spcBef>
                <a:spcPct val="0"/>
              </a:spcBef>
              <a:spcAft>
                <a:spcPts val="800"/>
              </a:spcAft>
              <a:buFontTx/>
              <a:buNone/>
            </a:pPr>
            <a:r>
              <a:rPr lang="en-GB" altLang="en-US" sz="4400" b="1">
                <a:solidFill>
                  <a:schemeClr val="bg1"/>
                </a:solidFill>
                <a:latin typeface="Times New Roman" pitchFamily="18" charset="0"/>
                <a:ea typeface="Calibri" pitchFamily="34" charset="0"/>
                <a:cs typeface="Times New Roman" pitchFamily="18" charset="0"/>
              </a:rPr>
              <a:t>God heard their calling.</a:t>
            </a:r>
            <a:endParaRPr lang="en-GB" altLang="en-US" sz="4400" b="1">
              <a:solidFill>
                <a:schemeClr val="bg1"/>
              </a:solidFill>
              <a:ea typeface="Calibri"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170" name="Rectangle 1"/>
          <p:cNvSpPr>
            <a:spLocks noChangeArrowheads="1"/>
          </p:cNvSpPr>
          <p:nvPr/>
        </p:nvSpPr>
        <p:spPr bwMode="auto">
          <a:xfrm>
            <a:off x="211138" y="168275"/>
            <a:ext cx="11547475"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7000"/>
              </a:lnSpc>
              <a:spcBef>
                <a:spcPct val="0"/>
              </a:spcBef>
              <a:spcAft>
                <a:spcPts val="800"/>
              </a:spcAft>
              <a:buFontTx/>
              <a:buNone/>
            </a:pPr>
            <a:r>
              <a:rPr lang="en-GB" altLang="en-US" sz="4000" b="1">
                <a:solidFill>
                  <a:schemeClr val="bg1"/>
                </a:solidFill>
                <a:latin typeface="Times New Roman" pitchFamily="18" charset="0"/>
                <a:ea typeface="Calibri" pitchFamily="34" charset="0"/>
                <a:cs typeface="Times New Roman" pitchFamily="18" charset="0"/>
              </a:rPr>
              <a:t>Reality 2: </a:t>
            </a:r>
            <a:r>
              <a:rPr lang="en-GB" altLang="en-US" sz="4000" b="1">
                <a:solidFill>
                  <a:srgbClr val="FFFF00"/>
                </a:solidFill>
                <a:latin typeface="Times New Roman" pitchFamily="18" charset="0"/>
                <a:ea typeface="Calibri" pitchFamily="34" charset="0"/>
                <a:cs typeface="Times New Roman" pitchFamily="18" charset="0"/>
              </a:rPr>
              <a:t>God pursued a continuing love relationship with Moses that was real and personal.</a:t>
            </a:r>
            <a:endParaRPr lang="en-GB" altLang="en-US" sz="4000">
              <a:solidFill>
                <a:srgbClr val="FFFF00"/>
              </a:solidFill>
              <a:ea typeface="Calibri" pitchFamily="34" charset="0"/>
              <a:cs typeface="Times New Roman" pitchFamily="18" charset="0"/>
            </a:endParaRPr>
          </a:p>
        </p:txBody>
      </p:sp>
      <p:sp>
        <p:nvSpPr>
          <p:cNvPr id="5" name="Rectangle 4"/>
          <p:cNvSpPr>
            <a:spLocks noChangeArrowheads="1"/>
          </p:cNvSpPr>
          <p:nvPr/>
        </p:nvSpPr>
        <p:spPr bwMode="auto">
          <a:xfrm>
            <a:off x="771525" y="6100763"/>
            <a:ext cx="101234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solidFill>
                  <a:schemeClr val="bg1"/>
                </a:solidFill>
                <a:latin typeface="Times New Roman" pitchFamily="18" charset="0"/>
                <a:cs typeface="Calibri" pitchFamily="34" charset="0"/>
              </a:rPr>
              <a:t>God told Moses He would go with him into Egypt. </a:t>
            </a:r>
            <a:endParaRPr lang="en-GB" altLang="en-US" sz="3600" b="1">
              <a:solidFill>
                <a:schemeClr val="bg1"/>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63763" y="1714500"/>
            <a:ext cx="6980237" cy="392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11138" y="1622425"/>
            <a:ext cx="11731625" cy="5116513"/>
          </a:xfrm>
          <a:prstGeom prst="rect">
            <a:avLst/>
          </a:prstGeom>
          <a:solidFill>
            <a:schemeClr val="bg1"/>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3200" b="1" baseline="30000">
                <a:latin typeface="Times New Roman" pitchFamily="18" charset="0"/>
                <a:cs typeface="Times New Roman" pitchFamily="18" charset="0"/>
              </a:rPr>
              <a:t>12 </a:t>
            </a:r>
            <a:r>
              <a:rPr lang="en-GB" altLang="en-US" sz="3200">
                <a:latin typeface="Times New Roman" pitchFamily="18" charset="0"/>
                <a:cs typeface="Times New Roman" pitchFamily="18" charset="0"/>
              </a:rPr>
              <a:t>The LORD said to Moses, “Come up to me on the mountain and stay here, and I will give you the tablets of stone with the law and commandments I have written for their instruction.” …</a:t>
            </a:r>
            <a:r>
              <a:rPr lang="en-GB" altLang="en-US" sz="3200" b="1" baseline="30000">
                <a:latin typeface="Times New Roman" pitchFamily="18" charset="0"/>
                <a:cs typeface="Times New Roman" pitchFamily="18" charset="0"/>
              </a:rPr>
              <a:t>15 </a:t>
            </a:r>
            <a:r>
              <a:rPr lang="en-GB" altLang="en-US" sz="3200">
                <a:latin typeface="Times New Roman" pitchFamily="18" charset="0"/>
                <a:cs typeface="Times New Roman" pitchFamily="18" charset="0"/>
              </a:rPr>
              <a:t>When Moses went up on the mountain, the cloud covered it, </a:t>
            </a:r>
            <a:r>
              <a:rPr lang="en-GB" altLang="en-US" sz="3200" b="1" baseline="30000">
                <a:latin typeface="Times New Roman" pitchFamily="18" charset="0"/>
                <a:cs typeface="Times New Roman" pitchFamily="18" charset="0"/>
              </a:rPr>
              <a:t>16 </a:t>
            </a:r>
            <a:r>
              <a:rPr lang="en-GB" altLang="en-US" sz="3200">
                <a:latin typeface="Times New Roman" pitchFamily="18" charset="0"/>
                <a:cs typeface="Times New Roman" pitchFamily="18" charset="0"/>
              </a:rPr>
              <a:t>and the glory of the LORD settled on Mount Sinai. For six days the cloud covered the mountain, and on the seventh day the LORD called to Moses from within the cloud…</a:t>
            </a:r>
            <a:r>
              <a:rPr lang="en-GB" altLang="en-US" sz="3200" b="1" baseline="30000">
                <a:latin typeface="Times New Roman" pitchFamily="18" charset="0"/>
                <a:cs typeface="Times New Roman" pitchFamily="18" charset="0"/>
              </a:rPr>
              <a:t>18 </a:t>
            </a:r>
            <a:r>
              <a:rPr lang="en-GB" altLang="en-US" sz="3200">
                <a:latin typeface="Times New Roman" pitchFamily="18" charset="0"/>
                <a:cs typeface="Times New Roman" pitchFamily="18" charset="0"/>
              </a:rPr>
              <a:t>Then Moses entered the cloud as he went on up the mountain. And he stayed on the mountain forty days and forty nights.</a:t>
            </a:r>
          </a:p>
          <a:p>
            <a:pPr algn="just">
              <a:lnSpc>
                <a:spcPct val="107000"/>
              </a:lnSpc>
              <a:spcAft>
                <a:spcPts val="800"/>
              </a:spcAft>
            </a:pPr>
            <a:r>
              <a:rPr lang="en-GB" altLang="en-US" sz="3600" b="1">
                <a:solidFill>
                  <a:srgbClr val="FF0000"/>
                </a:solidFill>
                <a:latin typeface="Times New Roman" pitchFamily="18" charset="0"/>
                <a:ea typeface="Calibri" pitchFamily="34" charset="0"/>
                <a:cs typeface="Times New Roman" pitchFamily="18" charset="0"/>
              </a:rPr>
              <a:t>Exodus 24:12, 15-16, 18 (NIV)</a:t>
            </a:r>
            <a:endParaRPr lang="en-GB" altLang="en-US" sz="3600" b="1">
              <a:solidFill>
                <a:srgbClr val="FF0000"/>
              </a:solidFill>
              <a:ea typeface="Calibri" pitchFamily="34" charset="0"/>
              <a:cs typeface="Times New Roman" pitchFamily="18" charset="0"/>
            </a:endParaRPr>
          </a:p>
        </p:txBody>
      </p:sp>
      <p:sp>
        <p:nvSpPr>
          <p:cNvPr id="8195" name="Rectangle 1"/>
          <p:cNvSpPr>
            <a:spLocks noChangeArrowheads="1"/>
          </p:cNvSpPr>
          <p:nvPr/>
        </p:nvSpPr>
        <p:spPr bwMode="auto">
          <a:xfrm>
            <a:off x="211138" y="168275"/>
            <a:ext cx="11547475"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7000"/>
              </a:lnSpc>
              <a:spcBef>
                <a:spcPct val="0"/>
              </a:spcBef>
              <a:spcAft>
                <a:spcPts val="800"/>
              </a:spcAft>
              <a:buFontTx/>
              <a:buNone/>
            </a:pPr>
            <a:r>
              <a:rPr lang="en-GB" altLang="en-US" sz="4000" b="1">
                <a:solidFill>
                  <a:schemeClr val="bg1"/>
                </a:solidFill>
                <a:latin typeface="Times New Roman" pitchFamily="18" charset="0"/>
                <a:ea typeface="Calibri" pitchFamily="34" charset="0"/>
                <a:cs typeface="Times New Roman" pitchFamily="18" charset="0"/>
              </a:rPr>
              <a:t>Reality 2: </a:t>
            </a:r>
            <a:r>
              <a:rPr lang="en-GB" altLang="en-US" sz="4000" b="1">
                <a:solidFill>
                  <a:srgbClr val="FFFF00"/>
                </a:solidFill>
                <a:latin typeface="Times New Roman" pitchFamily="18" charset="0"/>
                <a:ea typeface="Calibri" pitchFamily="34" charset="0"/>
                <a:cs typeface="Times New Roman" pitchFamily="18" charset="0"/>
              </a:rPr>
              <a:t>God pursued a continuing love relationship with Moses that was real and personal.</a:t>
            </a:r>
            <a:endParaRPr lang="en-GB" altLang="en-US" sz="4000">
              <a:solidFill>
                <a:srgbClr val="FFFF00"/>
              </a:solidFill>
              <a:ea typeface="Calibri"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barn(inVertical)">
                                      <p:cBhvr>
                                        <p:cTn id="7" dur="500"/>
                                        <p:tgtEl>
                                          <p:spTgt spid="81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19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11138" y="2001838"/>
            <a:ext cx="11731625" cy="39798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a:latin typeface="Times New Roman" pitchFamily="18" charset="0"/>
                <a:cs typeface="Times New Roman" pitchFamily="18" charset="0"/>
              </a:rPr>
              <a:t>I have come down to rescue them from the hand of the Egyptians and to bring them up out of that land into a good and spacious land, a land flowing with milk and honey—the home of the Canaanites, Hittites, Amorites, Perizzites, Hivites and Jebusites…</a:t>
            </a:r>
            <a:r>
              <a:rPr lang="en-GB" altLang="en-US" sz="3600" b="1" baseline="30000">
                <a:latin typeface="Times New Roman" pitchFamily="18" charset="0"/>
                <a:cs typeface="Times New Roman" pitchFamily="18" charset="0"/>
              </a:rPr>
              <a:t> 10 </a:t>
            </a:r>
            <a:r>
              <a:rPr lang="en-GB" altLang="en-US" sz="3600">
                <a:latin typeface="Times New Roman" pitchFamily="18" charset="0"/>
                <a:cs typeface="Times New Roman" pitchFamily="18" charset="0"/>
              </a:rPr>
              <a:t>So now, go. I am sending you to Pharaoh to bring my people the Israelites out of Egypt.”</a:t>
            </a:r>
          </a:p>
          <a:p>
            <a:pPr algn="just">
              <a:lnSpc>
                <a:spcPct val="107000"/>
              </a:lnSpc>
              <a:spcBef>
                <a:spcPct val="0"/>
              </a:spcBef>
              <a:spcAft>
                <a:spcPts val="800"/>
              </a:spcAft>
              <a:buFontTx/>
              <a:buNone/>
            </a:pPr>
            <a:r>
              <a:rPr lang="en-GB" altLang="en-US" sz="3600" b="1">
                <a:solidFill>
                  <a:srgbClr val="FF0000"/>
                </a:solidFill>
                <a:latin typeface="Times New Roman" pitchFamily="18" charset="0"/>
                <a:ea typeface="Calibri" pitchFamily="34" charset="0"/>
                <a:cs typeface="Times New Roman" pitchFamily="18" charset="0"/>
              </a:rPr>
              <a:t>Exodus 3:8, 10 (NIV)</a:t>
            </a:r>
            <a:endParaRPr lang="en-GB" altLang="en-US" sz="3600" b="1">
              <a:solidFill>
                <a:srgbClr val="FF0000"/>
              </a:solidFill>
              <a:ea typeface="Calibri" pitchFamily="34" charset="0"/>
              <a:cs typeface="Times New Roman" pitchFamily="18" charset="0"/>
            </a:endParaRPr>
          </a:p>
        </p:txBody>
      </p:sp>
      <p:sp>
        <p:nvSpPr>
          <p:cNvPr id="2" name="Rectangle 1"/>
          <p:cNvSpPr>
            <a:spLocks noChangeArrowheads="1"/>
          </p:cNvSpPr>
          <p:nvPr/>
        </p:nvSpPr>
        <p:spPr bwMode="auto">
          <a:xfrm>
            <a:off x="323850" y="188913"/>
            <a:ext cx="11717338"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7000"/>
              </a:lnSpc>
              <a:spcBef>
                <a:spcPct val="0"/>
              </a:spcBef>
              <a:spcAft>
                <a:spcPts val="800"/>
              </a:spcAft>
              <a:buFontTx/>
              <a:buNone/>
            </a:pPr>
            <a:r>
              <a:rPr lang="en-GB" altLang="en-US" sz="4000" b="1">
                <a:solidFill>
                  <a:schemeClr val="bg1"/>
                </a:solidFill>
                <a:latin typeface="Times New Roman" pitchFamily="18" charset="0"/>
                <a:ea typeface="Calibri" pitchFamily="34" charset="0"/>
                <a:cs typeface="Times New Roman" pitchFamily="18" charset="0"/>
              </a:rPr>
              <a:t>Reality 3:</a:t>
            </a:r>
            <a:r>
              <a:rPr lang="en-GB" altLang="en-US" sz="4000" b="1">
                <a:solidFill>
                  <a:srgbClr val="FFFF00"/>
                </a:solidFill>
                <a:latin typeface="Times New Roman" pitchFamily="18" charset="0"/>
                <a:ea typeface="Calibri" pitchFamily="34" charset="0"/>
                <a:cs typeface="Times New Roman" pitchFamily="18" charset="0"/>
              </a:rPr>
              <a:t> God invited Moses to become involved with Him in His work.</a:t>
            </a:r>
            <a:endParaRPr lang="en-GB" altLang="en-US" sz="4000">
              <a:solidFill>
                <a:srgbClr val="FFFF00"/>
              </a:solidFill>
              <a:ea typeface="Calibri"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855663" y="698500"/>
            <a:ext cx="107251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Calibri" pitchFamily="34" charset="0"/>
              </a:rPr>
              <a:t>God accomplishes His work through his people. </a:t>
            </a:r>
            <a:endParaRPr lang="en-GB" altLang="en-US" sz="4000" b="1">
              <a:solidFill>
                <a:schemeClr val="bg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24225" y="1916113"/>
            <a:ext cx="4648200" cy="348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169863" y="5911850"/>
            <a:ext cx="120221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solidFill>
                  <a:srgbClr val="FFFF00"/>
                </a:solidFill>
                <a:latin typeface="Times New Roman" pitchFamily="18" charset="0"/>
                <a:cs typeface="Calibri" pitchFamily="34" charset="0"/>
              </a:rPr>
              <a:t>The Bible is designed to help you understand God’s way. </a:t>
            </a:r>
            <a:endParaRPr lang="en-GB" altLang="en-US" sz="4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7683</TotalTime>
  <Words>529</Words>
  <Application>Microsoft Office PowerPoint</Application>
  <PresentationFormat>Custom</PresentationFormat>
  <Paragraphs>59</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Calibri</vt:lpstr>
      <vt:lpstr>Arial</vt:lpstr>
      <vt:lpstr>Calibri Light</vt:lpstr>
      <vt:lpstr>Times New Roman</vt:lpstr>
      <vt:lpstr>Book Antiqua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67</cp:revision>
  <dcterms:created xsi:type="dcterms:W3CDTF">2016-02-20T08:42:30Z</dcterms:created>
  <dcterms:modified xsi:type="dcterms:W3CDTF">2018-09-04T14:39:25Z</dcterms:modified>
</cp:coreProperties>
</file>