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6" r:id="rId5"/>
    <p:sldId id="259" r:id="rId6"/>
    <p:sldId id="260" r:id="rId7"/>
    <p:sldId id="275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02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35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84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25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21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53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542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11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971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93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06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88296-104C-474E-8777-BB8FD096566F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04172-07C5-4C28-8D3B-E66DD593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35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9655" y="912846"/>
            <a:ext cx="10496479" cy="36625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Hear, O Israel: The </a:t>
            </a:r>
            <a:r>
              <a:rPr lang="en-GB" sz="3200" cap="small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our God, the </a:t>
            </a:r>
            <a:r>
              <a:rPr lang="en-GB" sz="3200" cap="small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one. </a:t>
            </a:r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Love the </a:t>
            </a:r>
            <a:r>
              <a:rPr lang="en-GB" sz="3200" cap="small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your God with all your heart and with all your soul and with all your strength. </a:t>
            </a:r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commandments that I give you today are to be on your hearts. </a:t>
            </a:r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Impress them on your children.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Talk about them when you sit at home and when you walk along the road, when you lie down and when you get up. </a:t>
            </a:r>
            <a:r>
              <a:rPr lang="en-GB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Deuteronomy 6:4-7 (NIV)</a:t>
            </a:r>
            <a:endParaRPr lang="en-GB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04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228" y="516349"/>
            <a:ext cx="4443650" cy="90161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Rectangle 3"/>
          <p:cNvSpPr/>
          <p:nvPr/>
        </p:nvSpPr>
        <p:spPr>
          <a:xfrm>
            <a:off x="787791" y="2291480"/>
            <a:ext cx="10496479" cy="36625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Hear, O Israel: The </a:t>
            </a:r>
            <a:r>
              <a:rPr lang="en-GB" sz="3200" cap="small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our God, the </a:t>
            </a:r>
            <a:r>
              <a:rPr lang="en-GB" sz="3200" cap="small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one. </a:t>
            </a:r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Love the </a:t>
            </a:r>
            <a:r>
              <a:rPr lang="en-GB" sz="3200" cap="small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your God with all your heart and with all your soul and with all your strength. </a:t>
            </a:r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commandments that I give you today are to be on your hearts. </a:t>
            </a:r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Impress them on your children.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Talk about them when you sit at home and when you walk along the road, when you lie down and when you get up. </a:t>
            </a:r>
            <a:r>
              <a:rPr lang="en-GB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Deuteronomy 6:4-7 (NIV)</a:t>
            </a:r>
            <a:endParaRPr lang="en-GB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40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0505" y="1306742"/>
            <a:ext cx="10496479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Proverbs 29:15 (NIV)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“rod and a reprimand impart wisdom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child left undisciplined disgraces its mother.”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397370" y="304186"/>
            <a:ext cx="636687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IV. Consistent Discipline. </a:t>
            </a:r>
            <a:endParaRPr lang="en-GB" sz="4400" b="1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1041" y="4244546"/>
            <a:ext cx="10496479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Proverbs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29:17 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(NIV)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“Discipline your children, and they will give you peace;</a:t>
            </a:r>
            <a:b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bring you the delights you desire.”</a:t>
            </a:r>
          </a:p>
        </p:txBody>
      </p:sp>
    </p:spTree>
    <p:extLst>
      <p:ext uri="{BB962C8B-B14F-4D97-AF65-F5344CB8AC3E}">
        <p14:creationId xmlns:p14="http://schemas.microsoft.com/office/powerpoint/2010/main" val="397210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2032" y="151619"/>
            <a:ext cx="108555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“Twelve Rules for Raising Juvenile Delinquent Children.”</a:t>
            </a:r>
            <a:endParaRPr lang="en-GB" sz="3200" b="1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8812" y="736394"/>
            <a:ext cx="11887199" cy="569386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Begin with infancy to give the child everything he wants. In this way he will grow up to believe the world owes him a living.</a:t>
            </a:r>
            <a:b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When he picks up bad words, laugh at him. This will make him think that it is cute.</a:t>
            </a:r>
            <a:b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Never give him any spiritual training. Wait until he is twenty-one and then let him “decide for himself.’</a:t>
            </a:r>
            <a:b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Avoid use of the word “wrong.” It may develop a guilt complex. This will condition him to believe later, when he is arrested for stealing a car, that society is against him and he is being persecuted.</a:t>
            </a:r>
            <a:b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Pick up everything he leaves lying around. Do everything for him so that he will be experienced in throwing all responsibility on others.</a:t>
            </a:r>
            <a:b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Let him read any printed matter he can get his hands on. Be careful, that the silverware and drinking glasses are sterilized, but let his mind feast on garbage.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7970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6947" y="701225"/>
            <a:ext cx="11887199" cy="51398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Quarrel frequently in the presence of your children. In this way they won’t be shocked when the home is broken up later.</a:t>
            </a:r>
            <a:b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Give a child all the spending money he wants. Never let him earn his own.</a:t>
            </a:r>
            <a:b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Satisfy his every craving for food, drink and comfort. See that every sensual desire is gratified.</a:t>
            </a:r>
            <a:b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Take his part against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neighbours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teachers and policemen. They are all prejudiced against your child.</a:t>
            </a:r>
            <a:b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When he gets into real trouble, apologize for yourself by saying, “I never could do anything with him.</a:t>
            </a:r>
            <a:b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Prepare for a life of grief. You will likely have it.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[Quoted by Charles </a:t>
            </a:r>
            <a:r>
              <a:rPr lang="en-GB" sz="1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Swindoll</a:t>
            </a:r>
            <a:r>
              <a:rPr lang="en-GB" sz="1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You and Your Child. (Nashville, Nelson Pub., 1977) pp. 63-64</a:t>
            </a:r>
            <a:r>
              <a:rPr lang="en-GB" sz="1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.]</a:t>
            </a:r>
            <a:endParaRPr lang="en-GB" sz="1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75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577" y="418242"/>
            <a:ext cx="11526591" cy="280076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Ephesians 6:4 (NIV)</a:t>
            </a:r>
            <a:endParaRPr lang="en-GB" sz="4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GB" sz="4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“Fathers, do not exasperate your children; instead, bring them up in the </a:t>
            </a:r>
            <a:r>
              <a:rPr lang="en-GB" sz="4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training</a:t>
            </a:r>
            <a:r>
              <a:rPr lang="en-GB" sz="4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instruction of the Lord.</a:t>
            </a:r>
            <a:endParaRPr lang="en-GB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7577" y="3586314"/>
            <a:ext cx="11526591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word translated, </a:t>
            </a:r>
            <a:r>
              <a:rPr lang="en-GB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“training” </a:t>
            </a:r>
            <a:r>
              <a:rPr lang="en-GB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(paideia) it is the word we get </a:t>
            </a:r>
            <a:r>
              <a:rPr lang="en-GB" sz="40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pedagogy</a:t>
            </a:r>
            <a:r>
              <a:rPr lang="en-GB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from. It can refer to discipline but normally contains the broader meaning of education.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51691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0505" y="1306742"/>
            <a:ext cx="804672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are to be their Light, their guidance…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7370" y="304186"/>
            <a:ext cx="59393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V. Accept our Responsibility. </a:t>
            </a:r>
            <a:endParaRPr lang="en-GB" sz="3600" b="1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0505" y="3133198"/>
            <a:ext cx="10496479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GB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Vitaï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Lampada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Latin for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'Torch of Life'…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aims to teach a moral lesson and provide a guiding principle for the conduct of life.</a:t>
            </a:r>
          </a:p>
        </p:txBody>
      </p:sp>
    </p:spTree>
    <p:extLst>
      <p:ext uri="{BB962C8B-B14F-4D97-AF65-F5344CB8AC3E}">
        <p14:creationId xmlns:p14="http://schemas.microsoft.com/office/powerpoint/2010/main" val="345133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27162" y="773949"/>
            <a:ext cx="8712591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Vitai</a:t>
            </a:r>
            <a:r>
              <a:rPr lang="en-GB" sz="32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lampada</a:t>
            </a:r>
            <a:endParaRPr lang="en-GB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There's a breathless hush in the Close to-night -- </a:t>
            </a:r>
            <a:b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 to make and the match to win -- </a:t>
            </a:r>
            <a:b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bumping pitch and a blinding light, </a:t>
            </a:r>
            <a:b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 hour to play and the last man in. </a:t>
            </a:r>
            <a:b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it's not for the sake of a </a:t>
            </a:r>
            <a:r>
              <a:rPr lang="en-GB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ribboned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coat, </a:t>
            </a:r>
            <a:b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 the selfish hope of a season's fame, </a:t>
            </a:r>
            <a:b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But his Captain's hand on his shoulder smote </a:t>
            </a:r>
            <a:b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"Play up! play up! and play the game!"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0716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27162" y="773949"/>
            <a:ext cx="8712591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Vitai</a:t>
            </a:r>
            <a:r>
              <a:rPr lang="en-GB" sz="32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lampada</a:t>
            </a:r>
            <a:endParaRPr lang="en-GB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sand of the desert is sodden red, --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 with the wreck of a square that broke; --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Gatling's jammed and the colonel dead,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regiment blind with dust and smoke.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river of death has brimmed his banks,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England's far, and Honour a name,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the voice of schoolboy rallies the ranks,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"Play up! play up! and play the game!" </a:t>
            </a:r>
          </a:p>
        </p:txBody>
      </p:sp>
    </p:spTree>
    <p:extLst>
      <p:ext uri="{BB962C8B-B14F-4D97-AF65-F5344CB8AC3E}">
        <p14:creationId xmlns:p14="http://schemas.microsoft.com/office/powerpoint/2010/main" val="153648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27162" y="773949"/>
            <a:ext cx="8712591" cy="50167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Vitai</a:t>
            </a:r>
            <a:r>
              <a:rPr lang="en-GB" sz="32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lampada</a:t>
            </a:r>
            <a:endParaRPr lang="en-GB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word that year by year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in her place the School is set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one of her sons must hear,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none that hears it dare forget.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they all with a joyful mind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Bear through life like a </a:t>
            </a:r>
            <a:r>
              <a:rPr lang="en-GB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torch in flame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falling fling to the host behind -- 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"Play up! play up! and play the game!"</a:t>
            </a:r>
          </a:p>
          <a:p>
            <a:pPr algn="ctr"/>
            <a:r>
              <a:rPr lang="en-GB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Sir </a:t>
            </a:r>
            <a:r>
              <a:rPr lang="en-GB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Henry </a:t>
            </a:r>
            <a:r>
              <a:rPr lang="en-GB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Newbolt</a:t>
            </a:r>
            <a:endParaRPr lang="en-GB" sz="24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06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9655" y="1733461"/>
            <a:ext cx="10496479" cy="36625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Hear, O Israel: The </a:t>
            </a:r>
            <a:r>
              <a:rPr lang="en-GB" sz="3200" cap="small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our God, the </a:t>
            </a:r>
            <a:r>
              <a:rPr lang="en-GB" sz="3200" cap="small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one. </a:t>
            </a:r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Love the </a:t>
            </a:r>
            <a:r>
              <a:rPr lang="en-GB" sz="3200" cap="small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your God with all your heart and with all your soul and with all your strength. </a:t>
            </a:r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commandments that I give you today are to be on your hearts. </a:t>
            </a:r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Impress them on your children.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Talk about them when you sit at home and when you walk along the road, when you lie down and when you get up. </a:t>
            </a:r>
            <a:r>
              <a:rPr lang="en-GB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Deuteronomy 6:4-7 (NIV)</a:t>
            </a:r>
            <a:endParaRPr lang="en-GB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43121" y="506026"/>
            <a:ext cx="51742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4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Successful Parenting</a:t>
            </a:r>
            <a:endParaRPr lang="en-GB" sz="44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67684" y="912846"/>
            <a:ext cx="3263640" cy="11079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6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Let’s Pray…</a:t>
            </a:r>
            <a:endParaRPr lang="en-GB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1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43121" y="121306"/>
            <a:ext cx="51742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4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Successful Parenting</a:t>
            </a:r>
            <a:endParaRPr lang="en-GB" sz="44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121" y="3685734"/>
            <a:ext cx="5846158" cy="304487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83101" y="1257189"/>
            <a:ext cx="9894278" cy="20621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“When they become teenagers put them in a barrel and 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feed 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them through the knot hole. When they turn sixteen stop up the knot hole!”</a:t>
            </a:r>
          </a:p>
          <a:p>
            <a:pPr algn="just"/>
            <a:r>
              <a:rPr lang="en-GB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 </a:t>
            </a:r>
            <a:r>
              <a:rPr lang="en-GB" sz="32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Twain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6685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43121" y="121306"/>
            <a:ext cx="51742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4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Successful Parenting</a:t>
            </a:r>
            <a:endParaRPr lang="en-GB" sz="44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2369" y="893567"/>
            <a:ext cx="11183816" cy="280076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Child-rearing 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like baking a cake. You don’t realize you have a disaster until </a:t>
            </a:r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it’s 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 late</a:t>
            </a:r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algn="just"/>
            <a:r>
              <a:rPr lang="en-GB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James Dobson </a:t>
            </a:r>
          </a:p>
        </p:txBody>
      </p:sp>
      <p:pic>
        <p:nvPicPr>
          <p:cNvPr id="1026" name="Picture 2" descr="Image result for baking a cak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422" y="3823495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32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6265" y="121306"/>
            <a:ext cx="65879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4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Biblical Tips for Parenting</a:t>
            </a:r>
            <a:endParaRPr lang="en-GB" sz="44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0731" y="2921865"/>
            <a:ext cx="11397177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127:3-5 (NIV)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are a heritage from the </a:t>
            </a:r>
            <a:r>
              <a:rPr lang="en-GB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offspring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reward from him.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arrows in the hands of a warrior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are children born in one’s youth.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Blessed is the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 whose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quiver is full of them.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will not be put to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shame when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contend with their opponents in court.</a:t>
            </a:r>
          </a:p>
        </p:txBody>
      </p:sp>
      <p:sp>
        <p:nvSpPr>
          <p:cNvPr id="3" name="Rectangle 2"/>
          <p:cNvSpPr/>
          <p:nvPr/>
        </p:nvSpPr>
        <p:spPr>
          <a:xfrm>
            <a:off x="290730" y="1846992"/>
            <a:ext cx="69681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 Children are a gift from God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62873" y="1019799"/>
            <a:ext cx="5134739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Deuteronomy 6:4-7 (NIV)</a:t>
            </a:r>
          </a:p>
        </p:txBody>
      </p:sp>
    </p:spTree>
    <p:extLst>
      <p:ext uri="{BB962C8B-B14F-4D97-AF65-F5344CB8AC3E}">
        <p14:creationId xmlns:p14="http://schemas.microsoft.com/office/powerpoint/2010/main" val="109752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6747" y="1055551"/>
            <a:ext cx="10513254" cy="44627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Deuteronomy 7:7-8 </a:t>
            </a:r>
            <a:r>
              <a:rPr lang="en-GB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(NIV)</a:t>
            </a:r>
            <a:endParaRPr lang="en-GB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GB" sz="4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did not set his affection on you and choose you because you were more numerous than other peoples, for you were the fewest of all peoples. </a:t>
            </a:r>
            <a:r>
              <a:rPr lang="en-GB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it was because </a:t>
            </a:r>
            <a:r>
              <a:rPr lang="en-GB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GB" sz="4800" b="1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loved 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6258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10531" y="2169243"/>
            <a:ext cx="9767670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3:16 </a:t>
            </a:r>
            <a:r>
              <a:rPr lang="en-GB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(NIV)</a:t>
            </a:r>
            <a:endParaRPr lang="en-GB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God so 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loved the world </a:t>
            </a:r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he gave his one and only Son, that whoever believes in him shall not perish but have eternal life.</a:t>
            </a:r>
            <a:endParaRPr lang="en-GB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0730" y="497866"/>
            <a:ext cx="69681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Unconditional love</a:t>
            </a:r>
            <a:endParaRPr lang="en-GB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10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21127" y="2151320"/>
            <a:ext cx="11317009" cy="21236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Proverbs 22:6 (NIV)</a:t>
            </a:r>
            <a:endParaRPr lang="en-GB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children off on the way they should go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when they are old they will not turn from it.</a:t>
            </a:r>
          </a:p>
        </p:txBody>
      </p:sp>
      <p:sp>
        <p:nvSpPr>
          <p:cNvPr id="3" name="Rectangle 2"/>
          <p:cNvSpPr/>
          <p:nvPr/>
        </p:nvSpPr>
        <p:spPr>
          <a:xfrm>
            <a:off x="290730" y="334715"/>
            <a:ext cx="112307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Recognize </a:t>
            </a:r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Work with </a:t>
            </a:r>
            <a:r>
              <a:rPr lang="en-GB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GB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Child’s </a:t>
            </a:r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en-GB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Talent or Inclination.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1126" y="4562010"/>
            <a:ext cx="11254171" cy="156966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4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KJV says; </a:t>
            </a:r>
          </a:p>
          <a:p>
            <a:r>
              <a:rPr lang="en-GB" sz="4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GB" sz="4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Train up a child </a:t>
            </a:r>
            <a:r>
              <a:rPr lang="en-GB" sz="4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the way he should go…”</a:t>
            </a:r>
            <a:endParaRPr lang="en-GB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84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7625" y="2087005"/>
            <a:ext cx="10747715" cy="32932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root word of “train up” in the Hebrew is a word used to describe the palate or the roof of the mouth. It was used to describe the actions of a Hebrew mid-wife who after helping to deliver a baby would dip her finger in a paste made of dates and rub it on the gums of the new baby to create thirst and start the baby’s feeding instinct. </a:t>
            </a:r>
          </a:p>
          <a:p>
            <a:r>
              <a:rPr lang="en-GB" sz="1600" b="1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(Charles </a:t>
            </a:r>
            <a:r>
              <a:rPr lang="en-GB" sz="1600" b="1" i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Swindoll</a:t>
            </a:r>
            <a:r>
              <a:rPr lang="en-GB" sz="1600" b="1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You and Your Child. </a:t>
            </a:r>
            <a:r>
              <a:rPr lang="en-GB" sz="1600" b="1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(Nashville</a:t>
            </a:r>
            <a:r>
              <a:rPr lang="en-GB" sz="1600" b="1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Thomas Nelson, 1977) </a:t>
            </a:r>
            <a:r>
              <a:rPr lang="en-GB" sz="1600" b="1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GB" sz="1600" b="1" i="1" dirty="0">
              <a:solidFill>
                <a:srgbClr val="0070C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228" y="516349"/>
            <a:ext cx="4443650" cy="90161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46521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3522</TotalTime>
  <Words>534</Words>
  <Application>Microsoft Office PowerPoint</Application>
  <PresentationFormat>Custom</PresentationFormat>
  <Paragraphs>51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27</cp:revision>
  <dcterms:created xsi:type="dcterms:W3CDTF">2016-08-18T15:42:17Z</dcterms:created>
  <dcterms:modified xsi:type="dcterms:W3CDTF">2018-07-03T14:04:25Z</dcterms:modified>
</cp:coreProperties>
</file>