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9" r:id="rId3"/>
    <p:sldId id="260" r:id="rId4"/>
    <p:sldId id="261" r:id="rId5"/>
    <p:sldId id="262" r:id="rId6"/>
    <p:sldId id="263" r:id="rId7"/>
    <p:sldId id="264" r:id="rId8"/>
    <p:sldId id="266" r:id="rId9"/>
    <p:sldId id="265" r:id="rId10"/>
    <p:sldId id="267" r:id="rId11"/>
    <p:sldId id="275" r:id="rId12"/>
    <p:sldId id="268" r:id="rId13"/>
    <p:sldId id="269" r:id="rId14"/>
    <p:sldId id="270" r:id="rId15"/>
    <p:sldId id="276" r:id="rId16"/>
    <p:sldId id="274" r:id="rId17"/>
    <p:sldId id="271" r:id="rId18"/>
    <p:sldId id="277"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5F82F8F-68F3-4D17-AE76-605392F06121}"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3141775-F44A-443F-8321-1FD0373C0E56}" type="slidenum">
              <a:rPr lang="en-GB" altLang="en-US"/>
              <a:pPr/>
              <a:t>‹#›</a:t>
            </a:fld>
            <a:endParaRPr lang="en-GB" altLang="en-US"/>
          </a:p>
        </p:txBody>
      </p:sp>
    </p:spTree>
    <p:extLst>
      <p:ext uri="{BB962C8B-B14F-4D97-AF65-F5344CB8AC3E}">
        <p14:creationId xmlns:p14="http://schemas.microsoft.com/office/powerpoint/2010/main" val="83732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B331839-D428-4236-85BD-B5160BEB3F42}"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DA6F954-1F2A-45D2-BDD8-E577132A0DFF}" type="slidenum">
              <a:rPr lang="en-GB" altLang="en-US"/>
              <a:pPr/>
              <a:t>‹#›</a:t>
            </a:fld>
            <a:endParaRPr lang="en-GB" altLang="en-US"/>
          </a:p>
        </p:txBody>
      </p:sp>
    </p:spTree>
    <p:extLst>
      <p:ext uri="{BB962C8B-B14F-4D97-AF65-F5344CB8AC3E}">
        <p14:creationId xmlns:p14="http://schemas.microsoft.com/office/powerpoint/2010/main" val="149733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A3E7B98-9418-4DEB-A81C-757F9D617671}"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C0C09AF-9BFD-4F6C-A924-36033F27403E}" type="slidenum">
              <a:rPr lang="en-GB" altLang="en-US"/>
              <a:pPr/>
              <a:t>‹#›</a:t>
            </a:fld>
            <a:endParaRPr lang="en-GB" altLang="en-US"/>
          </a:p>
        </p:txBody>
      </p:sp>
    </p:spTree>
    <p:extLst>
      <p:ext uri="{BB962C8B-B14F-4D97-AF65-F5344CB8AC3E}">
        <p14:creationId xmlns:p14="http://schemas.microsoft.com/office/powerpoint/2010/main" val="134453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1787402-D764-4CD6-93F7-25D9FB65A195}"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3470792-3AEA-48C7-8AEF-DBC8DC29336F}" type="slidenum">
              <a:rPr lang="en-GB" altLang="en-US"/>
              <a:pPr/>
              <a:t>‹#›</a:t>
            </a:fld>
            <a:endParaRPr lang="en-GB" altLang="en-US"/>
          </a:p>
        </p:txBody>
      </p:sp>
    </p:spTree>
    <p:extLst>
      <p:ext uri="{BB962C8B-B14F-4D97-AF65-F5344CB8AC3E}">
        <p14:creationId xmlns:p14="http://schemas.microsoft.com/office/powerpoint/2010/main" val="2146023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F3D5ABA-4D22-4E96-84A4-C7BA4043E685}"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897BC6C-FDA2-4A28-8C4E-5C33C5AA0D67}" type="slidenum">
              <a:rPr lang="en-GB" altLang="en-US"/>
              <a:pPr/>
              <a:t>‹#›</a:t>
            </a:fld>
            <a:endParaRPr lang="en-GB" altLang="en-US"/>
          </a:p>
        </p:txBody>
      </p:sp>
    </p:spTree>
    <p:extLst>
      <p:ext uri="{BB962C8B-B14F-4D97-AF65-F5344CB8AC3E}">
        <p14:creationId xmlns:p14="http://schemas.microsoft.com/office/powerpoint/2010/main" val="339288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4840BFB6-9F0F-427D-870A-6011EFB8A454}"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D91118C0-6A41-46F4-9CB9-3F8C258BB791}" type="slidenum">
              <a:rPr lang="en-GB" altLang="en-US"/>
              <a:pPr/>
              <a:t>‹#›</a:t>
            </a:fld>
            <a:endParaRPr lang="en-GB" altLang="en-US"/>
          </a:p>
        </p:txBody>
      </p:sp>
    </p:spTree>
    <p:extLst>
      <p:ext uri="{BB962C8B-B14F-4D97-AF65-F5344CB8AC3E}">
        <p14:creationId xmlns:p14="http://schemas.microsoft.com/office/powerpoint/2010/main" val="17001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B2C86F6-1F83-43A3-AA2C-F052BDC13288}" type="datetimeFigureOut">
              <a:rPr lang="en-GB"/>
              <a:pPr>
                <a:defRPr/>
              </a:pPr>
              <a:t>20/06/2018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209AC937-277D-41D5-AA87-B53040175401}" type="slidenum">
              <a:rPr lang="en-GB" altLang="en-US"/>
              <a:pPr/>
              <a:t>‹#›</a:t>
            </a:fld>
            <a:endParaRPr lang="en-GB" altLang="en-US"/>
          </a:p>
        </p:txBody>
      </p:sp>
    </p:spTree>
    <p:extLst>
      <p:ext uri="{BB962C8B-B14F-4D97-AF65-F5344CB8AC3E}">
        <p14:creationId xmlns:p14="http://schemas.microsoft.com/office/powerpoint/2010/main" val="40239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2B970C9-20D7-46AD-A9D5-9FE8ABC7F1D4}" type="datetimeFigureOut">
              <a:rPr lang="en-GB"/>
              <a:pPr>
                <a:defRPr/>
              </a:pPr>
              <a:t>20/06/2018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48985150-405B-4491-9F7A-B12582A3DBA9}" type="slidenum">
              <a:rPr lang="en-GB" altLang="en-US"/>
              <a:pPr/>
              <a:t>‹#›</a:t>
            </a:fld>
            <a:endParaRPr lang="en-GB" altLang="en-US"/>
          </a:p>
        </p:txBody>
      </p:sp>
    </p:spTree>
    <p:extLst>
      <p:ext uri="{BB962C8B-B14F-4D97-AF65-F5344CB8AC3E}">
        <p14:creationId xmlns:p14="http://schemas.microsoft.com/office/powerpoint/2010/main" val="3619822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FCFEA0B-DA78-4390-ADC4-F00574830185}" type="datetimeFigureOut">
              <a:rPr lang="en-GB"/>
              <a:pPr>
                <a:defRPr/>
              </a:pPr>
              <a:t>20/06/2018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D31625C-60FD-48A6-8F7C-0D73F95DEDB7}" type="slidenum">
              <a:rPr lang="en-GB" altLang="en-US"/>
              <a:pPr/>
              <a:t>‹#›</a:t>
            </a:fld>
            <a:endParaRPr lang="en-GB" altLang="en-US"/>
          </a:p>
        </p:txBody>
      </p:sp>
    </p:spTree>
    <p:extLst>
      <p:ext uri="{BB962C8B-B14F-4D97-AF65-F5344CB8AC3E}">
        <p14:creationId xmlns:p14="http://schemas.microsoft.com/office/powerpoint/2010/main" val="3056721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DBBBED3-CF70-4B3B-B886-D50AA9B7608F}"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153934BC-194A-40EC-8467-328F64953946}" type="slidenum">
              <a:rPr lang="en-GB" altLang="en-US"/>
              <a:pPr/>
              <a:t>‹#›</a:t>
            </a:fld>
            <a:endParaRPr lang="en-GB" altLang="en-US"/>
          </a:p>
        </p:txBody>
      </p:sp>
    </p:spTree>
    <p:extLst>
      <p:ext uri="{BB962C8B-B14F-4D97-AF65-F5344CB8AC3E}">
        <p14:creationId xmlns:p14="http://schemas.microsoft.com/office/powerpoint/2010/main" val="94706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E641B2-826A-4003-8D13-56F3A4C36A30}"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A5D445B-07F4-42BB-98AB-ECB1E89A24A6}" type="slidenum">
              <a:rPr lang="en-GB" altLang="en-US"/>
              <a:pPr/>
              <a:t>‹#›</a:t>
            </a:fld>
            <a:endParaRPr lang="en-GB" altLang="en-US"/>
          </a:p>
        </p:txBody>
      </p:sp>
    </p:spTree>
    <p:extLst>
      <p:ext uri="{BB962C8B-B14F-4D97-AF65-F5344CB8AC3E}">
        <p14:creationId xmlns:p14="http://schemas.microsoft.com/office/powerpoint/2010/main" val="2101829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2D0FB95-5AA5-4C3C-9240-511642931B2B}" type="datetimeFigureOut">
              <a:rPr lang="en-GB"/>
              <a:pPr>
                <a:defRPr/>
              </a:pPr>
              <a:t>20/06/2018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A81CEB9B-F304-4764-9A69-C3A79E0A55E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Image result for Brexit problems"/>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2051" name="AutoShape 4" descr="Image result for Brexit problems"/>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1032" name="Picture 8"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6625" y="160338"/>
            <a:ext cx="7324725" cy="645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barn(inVertical)">
                                      <p:cBhvr>
                                        <p:cTn id="7" dur="500"/>
                                        <p:tgtEl>
                                          <p:spTgt spid="1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19100" y="520700"/>
            <a:ext cx="10175875" cy="1446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a:latin typeface="Times New Roman" pitchFamily="18" charset="0"/>
                <a:cs typeface="Times New Roman" pitchFamily="18" charset="0"/>
              </a:rPr>
              <a:t>Verse 7 concludes by saying that the </a:t>
            </a:r>
          </a:p>
          <a:p>
            <a:pPr eaLnBrk="1" hangingPunct="1">
              <a:lnSpc>
                <a:spcPct val="100000"/>
              </a:lnSpc>
              <a:spcBef>
                <a:spcPct val="0"/>
              </a:spcBef>
              <a:buFontTx/>
              <a:buNone/>
            </a:pPr>
            <a:r>
              <a:rPr lang="en-GB" altLang="en-US" sz="4400">
                <a:solidFill>
                  <a:srgbClr val="FF0000"/>
                </a:solidFill>
                <a:latin typeface="Times New Roman" pitchFamily="18" charset="0"/>
                <a:cs typeface="Times New Roman" pitchFamily="18" charset="0"/>
              </a:rPr>
              <a:t>“God of Jacob is our fortress.”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09913" y="2224088"/>
            <a:ext cx="4706937" cy="353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2162175" y="5908675"/>
            <a:ext cx="734536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4400" b="1">
                <a:solidFill>
                  <a:schemeClr val="bg1"/>
                </a:solidFill>
                <a:latin typeface="Francis" pitchFamily="34" charset="0"/>
              </a:rPr>
              <a:t>A stronghold never failing;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79425" y="2439988"/>
            <a:ext cx="10175875"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GB" sz="4400" b="1" baseline="30000" dirty="0" smtClean="0">
                <a:latin typeface="Times New Roman" panose="02020603050405020304" pitchFamily="18" charset="0"/>
                <a:cs typeface="Times New Roman" panose="02020603050405020304" pitchFamily="18" charset="0"/>
              </a:rPr>
              <a:t>7 </a:t>
            </a:r>
            <a:r>
              <a:rPr lang="en-GB" sz="4400" dirty="0" smtClean="0">
                <a:latin typeface="Times New Roman" panose="02020603050405020304" pitchFamily="18" charset="0"/>
                <a:cs typeface="Times New Roman" panose="02020603050405020304" pitchFamily="18" charset="0"/>
              </a:rPr>
              <a:t>The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 of hosts is with us;…</a:t>
            </a:r>
            <a:r>
              <a:rPr lang="en-GB" sz="4400" b="1" dirty="0" smtClean="0">
                <a:latin typeface="Times New Roman" panose="02020603050405020304" pitchFamily="18" charset="0"/>
                <a:cs typeface="Times New Roman" panose="02020603050405020304" pitchFamily="18" charset="0"/>
              </a:rPr>
              <a:t>(KJV)</a:t>
            </a:r>
            <a:endParaRPr lang="en-GB" altLang="en-US" sz="4400" dirty="0" smtClean="0">
              <a:solidFill>
                <a:srgbClr val="FF0000"/>
              </a:solidFill>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712788" y="4391025"/>
            <a:ext cx="10133012"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solidFill>
                  <a:srgbClr val="FFFF00"/>
                </a:solidFill>
                <a:latin typeface="Times New Roman" pitchFamily="18" charset="0"/>
                <a:cs typeface="Times New Roman" pitchFamily="18" charset="0"/>
              </a:rPr>
              <a:t>Let’s pause at this second </a:t>
            </a:r>
            <a:r>
              <a:rPr lang="en-GB" altLang="en-US" sz="4400" b="1">
                <a:solidFill>
                  <a:srgbClr val="FFFF00"/>
                </a:solidFill>
                <a:latin typeface="Times New Roman" pitchFamily="18" charset="0"/>
                <a:cs typeface="Times New Roman" pitchFamily="18" charset="0"/>
              </a:rPr>
              <a:t>“Selah” </a:t>
            </a:r>
            <a:r>
              <a:rPr lang="en-GB" altLang="en-US" sz="4400">
                <a:solidFill>
                  <a:srgbClr val="FFFF00"/>
                </a:solidFill>
                <a:latin typeface="Times New Roman" pitchFamily="18" charset="0"/>
                <a:cs typeface="Times New Roman" pitchFamily="18" charset="0"/>
              </a:rPr>
              <a:t>and thank God for His presence with us.</a:t>
            </a:r>
          </a:p>
          <a:p>
            <a:pPr algn="just" eaLnBrk="1" hangingPunct="1">
              <a:lnSpc>
                <a:spcPct val="100000"/>
              </a:lnSpc>
              <a:spcBef>
                <a:spcPct val="0"/>
              </a:spcBef>
              <a:buFontTx/>
              <a:buNone/>
            </a:pPr>
            <a:endParaRPr lang="en-GB" altLang="en-US" sz="3200">
              <a:solidFill>
                <a:srgbClr val="FFFF00"/>
              </a:solidFill>
              <a:latin typeface="Times New Roman" pitchFamily="18" charset="0"/>
              <a:cs typeface="Times New Roman" pitchFamily="18" charset="0"/>
            </a:endParaRPr>
          </a:p>
        </p:txBody>
      </p:sp>
      <p:sp>
        <p:nvSpPr>
          <p:cNvPr id="2" name="Rectangle 1"/>
          <p:cNvSpPr/>
          <p:nvPr/>
        </p:nvSpPr>
        <p:spPr>
          <a:xfrm>
            <a:off x="582613" y="746125"/>
            <a:ext cx="7874000" cy="769938"/>
          </a:xfrm>
          <a:prstGeom prst="rect">
            <a:avLst/>
          </a:prstGeom>
        </p:spPr>
        <p:txBody>
          <a:bodyPr wrap="none">
            <a:spAutoFit/>
          </a:bodyPr>
          <a:lstStyle/>
          <a:p>
            <a:pPr eaLnBrk="1" hangingPunct="1">
              <a:defRPr/>
            </a:pPr>
            <a:r>
              <a:rPr lang="en-GB" sz="4400" b="1" baseline="30000" dirty="0">
                <a:solidFill>
                  <a:schemeClr val="bg1"/>
                </a:solidFill>
                <a:latin typeface="Times New Roman" panose="02020603050405020304" pitchFamily="18" charset="0"/>
                <a:cs typeface="Times New Roman" panose="02020603050405020304" pitchFamily="18" charset="0"/>
              </a:rPr>
              <a:t>7 </a:t>
            </a:r>
            <a:r>
              <a:rPr lang="en-GB" sz="4400" b="1" dirty="0">
                <a:solidFill>
                  <a:schemeClr val="bg1"/>
                </a:solidFill>
                <a:latin typeface="Times New Roman" panose="02020603050405020304" pitchFamily="18" charset="0"/>
                <a:cs typeface="Times New Roman" panose="02020603050405020304" pitchFamily="18" charset="0"/>
              </a:rPr>
              <a:t>The </a:t>
            </a:r>
            <a:r>
              <a:rPr lang="en-GB" sz="4400" b="1" cap="small" dirty="0">
                <a:solidFill>
                  <a:schemeClr val="bg1"/>
                </a:solidFill>
                <a:latin typeface="Times New Roman" panose="02020603050405020304" pitchFamily="18" charset="0"/>
                <a:cs typeface="Times New Roman" panose="02020603050405020304" pitchFamily="18" charset="0"/>
              </a:rPr>
              <a:t>Lord</a:t>
            </a:r>
            <a:r>
              <a:rPr lang="en-GB" sz="4400" b="1" dirty="0">
                <a:solidFill>
                  <a:schemeClr val="bg1"/>
                </a:solidFill>
                <a:latin typeface="Times New Roman" panose="02020603050405020304" pitchFamily="18" charset="0"/>
                <a:cs typeface="Times New Roman" panose="02020603050405020304" pitchFamily="18" charset="0"/>
              </a:rPr>
              <a:t> Almighty is with 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58763" y="433388"/>
            <a:ext cx="421481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III. His Position:</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96875" y="2386013"/>
            <a:ext cx="10799763"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Psalm 46:8-11 (NIV)</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Come and see the works of the LORD, the desolations he has brought on the earth. He makes wars cease to the ends of the earth; he breaks the bow and shatters the spear, he burns the shields with fire. ‘Be still, and know that I am God; I will be exalted among the nations, I will be exalted in the earth.’ The LORD Almighty is with us; the God of Jacob is our fortress. Selah.”</a:t>
            </a:r>
            <a:endParaRPr lang="en-GB" altLang="en-US" sz="3200">
              <a:solidFill>
                <a:srgbClr val="FF0000"/>
              </a:solidFill>
              <a:latin typeface="Times New Roman" pitchFamily="18" charset="0"/>
              <a:cs typeface="Times New Roman" pitchFamily="18" charset="0"/>
            </a:endParaRPr>
          </a:p>
        </p:txBody>
      </p:sp>
      <p:sp>
        <p:nvSpPr>
          <p:cNvPr id="5" name="Rectangle 4"/>
          <p:cNvSpPr>
            <a:spLocks noChangeArrowheads="1"/>
          </p:cNvSpPr>
          <p:nvPr/>
        </p:nvSpPr>
        <p:spPr bwMode="auto">
          <a:xfrm>
            <a:off x="0" y="1287463"/>
            <a:ext cx="119348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     Our Security is in Eternity, not in the Present</a:t>
            </a:r>
            <a:r>
              <a:rPr lang="en-GB" altLang="en-US" sz="4400">
                <a:solidFill>
                  <a:schemeClr val="bg1"/>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84175" y="360363"/>
            <a:ext cx="11193463"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rgbClr val="FF0000"/>
                </a:solidFill>
                <a:latin typeface="Times New Roman" pitchFamily="18" charset="0"/>
                <a:cs typeface="Times New Roman" pitchFamily="18" charset="0"/>
              </a:rPr>
              <a:t>Verse 9 </a:t>
            </a:r>
            <a:r>
              <a:rPr lang="en-GB" altLang="en-US" sz="4000">
                <a:latin typeface="Times New Roman" pitchFamily="18" charset="0"/>
                <a:cs typeface="Times New Roman" pitchFamily="18" charset="0"/>
              </a:rPr>
              <a:t>shows us that in His position as the Almighty God, He can make “wars cease to the ends of the earth; he breaks the bow and shatters the spear, he burns the shields with fire.” </a:t>
            </a:r>
            <a:endParaRPr lang="en-GB" altLang="en-US" sz="4000">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384175" y="3360738"/>
            <a:ext cx="11193463"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Verse 10 </a:t>
            </a:r>
            <a:r>
              <a:rPr lang="en-GB" altLang="en-US" sz="3200">
                <a:solidFill>
                  <a:schemeClr val="bg1"/>
                </a:solidFill>
                <a:latin typeface="Times New Roman" pitchFamily="18" charset="0"/>
                <a:cs typeface="Times New Roman" pitchFamily="18" charset="0"/>
              </a:rPr>
              <a:t>calls us to bow before His position as sovereign ruler. </a:t>
            </a:r>
          </a:p>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We’re called to “Be still and know that I am God.” To “be still” means to “cast down or let fall.”</a:t>
            </a:r>
            <a:endParaRPr lang="en-GB" altLang="en-US" sz="3200">
              <a:solidFill>
                <a:schemeClr val="bg1"/>
              </a:solidFill>
            </a:endParaRPr>
          </a:p>
        </p:txBody>
      </p:sp>
      <p:sp>
        <p:nvSpPr>
          <p:cNvPr id="5" name="Rectangle 4"/>
          <p:cNvSpPr>
            <a:spLocks noChangeArrowheads="1"/>
          </p:cNvSpPr>
          <p:nvPr/>
        </p:nvSpPr>
        <p:spPr bwMode="auto">
          <a:xfrm>
            <a:off x="895350" y="5356225"/>
            <a:ext cx="9725025"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Notice the last part of verse 10: “I will be exalted among the nations, I will be exalted in the earth.” </a:t>
            </a:r>
            <a:endParaRPr lang="en-GB"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33400" y="1017588"/>
            <a:ext cx="10799763"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b="1" i="1">
                <a:latin typeface="Times New Roman" pitchFamily="18" charset="0"/>
                <a:cs typeface="Times New Roman" pitchFamily="18" charset="0"/>
              </a:rPr>
              <a:t>Philippians 2:10-11 (NIV)</a:t>
            </a:r>
          </a:p>
          <a:p>
            <a:pPr algn="just" eaLnBrk="1" hangingPunct="1">
              <a:lnSpc>
                <a:spcPct val="100000"/>
              </a:lnSpc>
              <a:spcBef>
                <a:spcPct val="0"/>
              </a:spcBef>
              <a:buFontTx/>
              <a:buNone/>
            </a:pPr>
            <a:r>
              <a:rPr lang="en-GB" altLang="en-US" sz="4800">
                <a:latin typeface="Times New Roman" pitchFamily="18" charset="0"/>
                <a:cs typeface="Times New Roman" pitchFamily="18" charset="0"/>
              </a:rPr>
              <a:t>“That at the name of Jesus every knee should bow, in heaven and on earth and under the earth, and every tongue confess that Jesus Christ is Lord, </a:t>
            </a:r>
            <a:r>
              <a:rPr lang="en-GB" altLang="en-US" sz="4800" b="1">
                <a:solidFill>
                  <a:srgbClr val="FF0000"/>
                </a:solidFill>
                <a:latin typeface="Times New Roman" pitchFamily="18" charset="0"/>
                <a:cs typeface="Times New Roman" pitchFamily="18" charset="0"/>
              </a:rPr>
              <a:t>to the glory of God the Father</a:t>
            </a:r>
            <a:r>
              <a:rPr lang="en-GB" altLang="en-US" sz="4800">
                <a:latin typeface="Times New Roman" pitchFamily="18" charset="0"/>
                <a:cs typeface="Times New Roman" pitchFamily="18" charset="0"/>
              </a:rPr>
              <a:t>.”</a:t>
            </a:r>
            <a:endParaRPr lang="en-GB" altLang="en-US" sz="48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255588" y="3806825"/>
            <a:ext cx="11531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Let’s pause here at the final “Selah” and be still before God. Affirm the central truth of Scripture that He is supreme and will be exalted among the nations</a:t>
            </a:r>
            <a:endParaRPr lang="en-GB" altLang="en-US" sz="3600">
              <a:solidFill>
                <a:schemeClr val="bg1"/>
              </a:solidFill>
            </a:endParaRPr>
          </a:p>
        </p:txBody>
      </p:sp>
      <p:sp>
        <p:nvSpPr>
          <p:cNvPr id="5" name="Rectangle 4"/>
          <p:cNvSpPr>
            <a:spLocks noChangeArrowheads="1"/>
          </p:cNvSpPr>
          <p:nvPr/>
        </p:nvSpPr>
        <p:spPr bwMode="auto">
          <a:xfrm>
            <a:off x="255588" y="388938"/>
            <a:ext cx="11503025"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Psalm 46:10-11 (NIV)</a:t>
            </a:r>
          </a:p>
          <a:p>
            <a:pPr algn="just" eaLnBrk="1" hangingPunct="1">
              <a:lnSpc>
                <a:spcPct val="100000"/>
              </a:lnSpc>
              <a:spcBef>
                <a:spcPct val="0"/>
              </a:spcBef>
              <a:buFontTx/>
              <a:buNone/>
            </a:pPr>
            <a:r>
              <a:rPr lang="en-GB" altLang="en-US" sz="2000" b="1"/>
              <a:t>10 </a:t>
            </a:r>
            <a:r>
              <a:rPr lang="en-GB" altLang="en-US" sz="3200">
                <a:latin typeface="Times New Roman" pitchFamily="18" charset="0"/>
                <a:cs typeface="Times New Roman" pitchFamily="18" charset="0"/>
              </a:rPr>
              <a:t>Be still, and know that I am God; I will be exalted among the nations, I will be exalted in the earth.’ </a:t>
            </a:r>
          </a:p>
          <a:p>
            <a:pPr algn="just" eaLnBrk="1" hangingPunct="1">
              <a:lnSpc>
                <a:spcPct val="100000"/>
              </a:lnSpc>
              <a:spcBef>
                <a:spcPct val="0"/>
              </a:spcBef>
              <a:buFontTx/>
              <a:buNone/>
            </a:pPr>
            <a:r>
              <a:rPr lang="en-GB" altLang="en-US" sz="2000" b="1"/>
              <a:t>11</a:t>
            </a:r>
            <a:r>
              <a:rPr lang="en-GB" altLang="en-US" sz="3200" b="1"/>
              <a:t> </a:t>
            </a:r>
            <a:r>
              <a:rPr lang="en-GB" altLang="en-US" sz="3200">
                <a:latin typeface="Times New Roman" pitchFamily="18" charset="0"/>
                <a:cs typeface="Times New Roman" pitchFamily="18" charset="0"/>
              </a:rPr>
              <a:t>The LORD Almighty is with us; the God of Jacob is our fortress. </a:t>
            </a:r>
            <a:r>
              <a:rPr lang="en-GB" altLang="en-US" sz="3200" b="1">
                <a:solidFill>
                  <a:srgbClr val="FF0000"/>
                </a:solidFill>
                <a:latin typeface="Times New Roman" pitchFamily="18" charset="0"/>
                <a:cs typeface="Times New Roman" pitchFamily="18" charset="0"/>
              </a:rPr>
              <a:t>Selah</a:t>
            </a:r>
            <a:r>
              <a:rPr lang="en-GB" altLang="en-US" sz="3200">
                <a:latin typeface="Times New Roman" pitchFamily="18" charset="0"/>
                <a:cs typeface="Times New Roman" pitchFamily="18" charset="0"/>
              </a:rPr>
              <a:t>.”</a:t>
            </a:r>
            <a:endParaRPr lang="en-GB" altLang="en-US" sz="32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73938" y="233363"/>
            <a:ext cx="4418012"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550863" y="6042025"/>
            <a:ext cx="107029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cs typeface="Times New Roman" pitchFamily="18" charset="0"/>
              </a:rPr>
              <a:t>How can we be secure living in an unsafe world?</a:t>
            </a:r>
            <a:endParaRPr lang="en-GB" altLang="en-US" sz="4000" b="1"/>
          </a:p>
        </p:txBody>
      </p:sp>
      <p:pic>
        <p:nvPicPr>
          <p:cNvPr id="2050" name="Picture 2" descr="Image result for political instability Donald trump and K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2876550"/>
            <a:ext cx="4173538"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descr="Image result for political instabilit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3" y="3392488"/>
            <a:ext cx="4481512"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6" descr="Image result for Brexit problem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6963" y="387350"/>
            <a:ext cx="2876550"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wipe(down)">
                                      <p:cBhvr>
                                        <p:cTn id="17" dur="500"/>
                                        <p:tgtEl>
                                          <p:spTgt spid="20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circle(in)">
                                      <p:cBhvr>
                                        <p:cTn id="22" dur="2000"/>
                                        <p:tgtEl>
                                          <p:spTgt spid="20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22275" y="1404938"/>
            <a:ext cx="11398250"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Someone says; “The Christian faith is essentially a </a:t>
            </a:r>
            <a:r>
              <a:rPr lang="en-GB" altLang="en-US" sz="3600" b="1">
                <a:solidFill>
                  <a:srgbClr val="FF0000"/>
                </a:solidFill>
                <a:latin typeface="Times New Roman" pitchFamily="18" charset="0"/>
                <a:cs typeface="Times New Roman" pitchFamily="18" charset="0"/>
              </a:rPr>
              <a:t>Father</a:t>
            </a:r>
            <a:r>
              <a:rPr lang="en-GB" altLang="en-US" sz="3600">
                <a:latin typeface="Times New Roman" pitchFamily="18" charset="0"/>
                <a:cs typeface="Times New Roman" pitchFamily="18" charset="0"/>
              </a:rPr>
              <a:t> movement. Yet theologian Tom Snail suggested that in today’s Church the Father is forgotten in precisely the same way that the Holy Spirit was forgotten before the growth of the Pentecostal and charismatic movements.</a:t>
            </a:r>
          </a:p>
        </p:txBody>
      </p:sp>
      <p:sp>
        <p:nvSpPr>
          <p:cNvPr id="8" name="Rectangle 7"/>
          <p:cNvSpPr>
            <a:spLocks noChangeArrowheads="1"/>
          </p:cNvSpPr>
          <p:nvPr/>
        </p:nvSpPr>
        <p:spPr bwMode="auto">
          <a:xfrm>
            <a:off x="2100263" y="5084763"/>
            <a:ext cx="83105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How real to you is your heavenly Father?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14363" y="2105025"/>
            <a:ext cx="99790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eaLnBrk="0" hangingPunct="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eaLnBrk="0" hangingPunct="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eaLnBrk="0" hangingPunct="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742950" indent="-742950" algn="just" eaLnBrk="1" hangingPunct="1">
              <a:lnSpc>
                <a:spcPct val="100000"/>
              </a:lnSpc>
              <a:spcBef>
                <a:spcPct val="0"/>
              </a:spcBef>
              <a:buFontTx/>
              <a:buAutoNum type="arabicParenBoth"/>
              <a:defRPr/>
            </a:pPr>
            <a:r>
              <a:rPr lang="en-GB" altLang="en-US" sz="3600" b="1" dirty="0" smtClean="0">
                <a:solidFill>
                  <a:srgbClr val="FFFF00"/>
                </a:solidFill>
                <a:latin typeface="Times New Roman" panose="02020603050405020304" pitchFamily="18" charset="0"/>
                <a:cs typeface="Times New Roman" panose="02020603050405020304" pitchFamily="18" charset="0"/>
              </a:rPr>
              <a:t>His Protection (1-3)   </a:t>
            </a:r>
          </a:p>
          <a:p>
            <a:pPr algn="just" eaLnBrk="1" hangingPunct="1">
              <a:lnSpc>
                <a:spcPct val="100000"/>
              </a:lnSpc>
              <a:spcBef>
                <a:spcPct val="0"/>
              </a:spcBef>
              <a:buFont typeface="Arial" panose="020B0604020202020204" pitchFamily="34" charset="0"/>
              <a:buNone/>
              <a:defRPr/>
            </a:pPr>
            <a:r>
              <a:rPr lang="en-GB" altLang="en-US" sz="3600" b="1" dirty="0" smtClean="0">
                <a:solidFill>
                  <a:srgbClr val="FFFF00"/>
                </a:solidFill>
                <a:latin typeface="Times New Roman" panose="02020603050405020304" pitchFamily="18" charset="0"/>
                <a:cs typeface="Times New Roman" panose="02020603050405020304" pitchFamily="18" charset="0"/>
              </a:rPr>
              <a:t>	</a:t>
            </a:r>
            <a:r>
              <a:rPr lang="en-GB" altLang="en-US" sz="3600" b="1" dirty="0" smtClean="0">
                <a:solidFill>
                  <a:schemeClr val="bg1"/>
                </a:solidFill>
                <a:latin typeface="Times New Roman" panose="02020603050405020304" pitchFamily="18" charset="0"/>
                <a:cs typeface="Times New Roman" panose="02020603050405020304" pitchFamily="18" charset="0"/>
              </a:rPr>
              <a:t>“Our Security is in God, not in this World”</a:t>
            </a:r>
          </a:p>
        </p:txBody>
      </p:sp>
      <p:sp>
        <p:nvSpPr>
          <p:cNvPr id="3" name="Rectangle 2"/>
          <p:cNvSpPr>
            <a:spLocks noChangeArrowheads="1"/>
          </p:cNvSpPr>
          <p:nvPr/>
        </p:nvSpPr>
        <p:spPr bwMode="auto">
          <a:xfrm>
            <a:off x="614363" y="3594100"/>
            <a:ext cx="11244262"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(2) His Presence (4-7)  </a:t>
            </a:r>
          </a:p>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	</a:t>
            </a:r>
            <a:r>
              <a:rPr lang="en-GB" altLang="en-US" sz="3600" b="1">
                <a:solidFill>
                  <a:schemeClr val="bg1"/>
                </a:solidFill>
                <a:latin typeface="Times New Roman" pitchFamily="18" charset="0"/>
                <a:cs typeface="Times New Roman" pitchFamily="18" charset="0"/>
              </a:rPr>
              <a:t>“Our Security comes from our Faith, not from 	our Circumstances.”</a:t>
            </a:r>
          </a:p>
        </p:txBody>
      </p:sp>
      <p:sp>
        <p:nvSpPr>
          <p:cNvPr id="5" name="Rectangle 4"/>
          <p:cNvSpPr>
            <a:spLocks noChangeArrowheads="1"/>
          </p:cNvSpPr>
          <p:nvPr/>
        </p:nvSpPr>
        <p:spPr bwMode="auto">
          <a:xfrm>
            <a:off x="819150" y="5637213"/>
            <a:ext cx="10836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(3) His Position (8-11)  </a:t>
            </a:r>
          </a:p>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	</a:t>
            </a:r>
            <a:r>
              <a:rPr lang="en-GB" altLang="en-US" sz="3600" b="1">
                <a:solidFill>
                  <a:schemeClr val="bg1"/>
                </a:solidFill>
                <a:latin typeface="Times New Roman" pitchFamily="18" charset="0"/>
                <a:cs typeface="Times New Roman" pitchFamily="18" charset="0"/>
              </a:rPr>
              <a:t>“Our Security is in Eternity, not in the Present” </a:t>
            </a:r>
            <a:endParaRPr lang="en-GB" altLang="en-US" sz="3600" b="1">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304800" y="446088"/>
            <a:ext cx="11371263" cy="12017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3600">
                <a:latin typeface="Times New Roman" pitchFamily="18" charset="0"/>
                <a:cs typeface="Times New Roman" pitchFamily="18" charset="0"/>
              </a:rPr>
              <a:t>We’re reminded of three essential truths about God from this passage. God demonstrates His dependability through:</a:t>
            </a:r>
            <a:endParaRPr lang="en-GB"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5"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73938" y="233363"/>
            <a:ext cx="4418012"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550863" y="6042025"/>
            <a:ext cx="107029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cs typeface="Times New Roman" pitchFamily="18" charset="0"/>
              </a:rPr>
              <a:t>How can we be secure living in an unsafe world?</a:t>
            </a:r>
            <a:endParaRPr lang="en-GB" altLang="en-US" sz="4000" b="1"/>
          </a:p>
        </p:txBody>
      </p:sp>
      <p:pic>
        <p:nvPicPr>
          <p:cNvPr id="2050" name="Picture 2" descr="Image result for political instability Donald trump and K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2876550"/>
            <a:ext cx="4173538"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descr="Image result for political instabilit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3" y="3392488"/>
            <a:ext cx="4481512"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6" descr="Image result for Brexit problem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6963" y="387350"/>
            <a:ext cx="2876550"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wipe(down)">
                                      <p:cBhvr>
                                        <p:cTn id="17" dur="500"/>
                                        <p:tgtEl>
                                          <p:spTgt spid="20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circle(in)">
                                      <p:cBhvr>
                                        <p:cTn id="22" dur="2000"/>
                                        <p:tgtEl>
                                          <p:spTgt spid="20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521200" y="3735388"/>
            <a:ext cx="20732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solidFill>
                  <a:srgbClr val="FFFF00"/>
                </a:solidFill>
                <a:latin typeface="Times New Roman" pitchFamily="18" charset="0"/>
                <a:cs typeface="Times New Roman" pitchFamily="18" charset="0"/>
              </a:rPr>
              <a:t>“</a:t>
            </a:r>
            <a:r>
              <a:rPr lang="en-GB" altLang="en-US" sz="4400" b="1">
                <a:solidFill>
                  <a:srgbClr val="FFFF00"/>
                </a:solidFill>
                <a:latin typeface="Times New Roman" pitchFamily="18" charset="0"/>
                <a:cs typeface="Times New Roman" pitchFamily="18" charset="0"/>
              </a:rPr>
              <a:t>Selah</a:t>
            </a:r>
            <a:r>
              <a:rPr lang="en-GB" altLang="en-US" sz="3200">
                <a:solidFill>
                  <a:srgbClr val="FFFF00"/>
                </a:solidFill>
                <a:latin typeface="Times New Roman" pitchFamily="18" charset="0"/>
                <a:cs typeface="Times New Roman" pitchFamily="18" charset="0"/>
              </a:rPr>
              <a:t>”. </a:t>
            </a:r>
            <a:endParaRPr lang="en-GB" altLang="en-US" sz="3200">
              <a:solidFill>
                <a:srgbClr val="FFFF00"/>
              </a:solidFill>
            </a:endParaRPr>
          </a:p>
        </p:txBody>
      </p:sp>
      <p:sp>
        <p:nvSpPr>
          <p:cNvPr id="4" name="Rectangle 3"/>
          <p:cNvSpPr>
            <a:spLocks noChangeArrowheads="1"/>
          </p:cNvSpPr>
          <p:nvPr/>
        </p:nvSpPr>
        <p:spPr bwMode="auto">
          <a:xfrm>
            <a:off x="963613" y="4668838"/>
            <a:ext cx="106902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We’re called to pause and meditate three different times so that we can comprehend what God is saying to us. </a:t>
            </a:r>
            <a:endParaRPr lang="en-GB" altLang="en-US" sz="4000">
              <a:solidFill>
                <a:schemeClr val="bg1"/>
              </a:solidFill>
            </a:endParaRPr>
          </a:p>
        </p:txBody>
      </p:sp>
      <p:sp>
        <p:nvSpPr>
          <p:cNvPr id="6" name="Rectangle 5"/>
          <p:cNvSpPr>
            <a:spLocks noChangeArrowheads="1"/>
          </p:cNvSpPr>
          <p:nvPr/>
        </p:nvSpPr>
        <p:spPr bwMode="auto">
          <a:xfrm>
            <a:off x="1079500" y="93663"/>
            <a:ext cx="10175875" cy="3478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latin typeface="Times New Roman" pitchFamily="18" charset="0"/>
                <a:cs typeface="Times New Roman" pitchFamily="18" charset="0"/>
              </a:rPr>
              <a:t>In Psalm 46; the psalmist tells us through his own experience: </a:t>
            </a:r>
          </a:p>
          <a:p>
            <a:pPr algn="just" eaLnBrk="1" hangingPunct="1">
              <a:lnSpc>
                <a:spcPct val="100000"/>
              </a:lnSpc>
              <a:spcBef>
                <a:spcPct val="0"/>
              </a:spcBef>
              <a:buFontTx/>
              <a:buNone/>
            </a:pPr>
            <a:r>
              <a:rPr lang="en-GB" altLang="en-US" sz="4400">
                <a:latin typeface="Times New Roman" pitchFamily="18" charset="0"/>
                <a:cs typeface="Times New Roman" pitchFamily="18" charset="0"/>
              </a:rPr>
              <a:t>“God is our refuge and strength, an ever-present help in trouble.” That’s where we can find true security and peace. </a:t>
            </a: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1092200" y="325438"/>
            <a:ext cx="10175875" cy="3908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latin typeface="Times New Roman" pitchFamily="18" charset="0"/>
                <a:cs typeface="Times New Roman" pitchFamily="18" charset="0"/>
              </a:rPr>
              <a:t>Psalm 46:1-3 (NIV)</a:t>
            </a:r>
          </a:p>
          <a:p>
            <a:pPr algn="just" eaLnBrk="1" hangingPunct="1">
              <a:lnSpc>
                <a:spcPct val="100000"/>
              </a:lnSpc>
              <a:spcBef>
                <a:spcPct val="0"/>
              </a:spcBef>
              <a:buFontTx/>
              <a:buNone/>
            </a:pPr>
            <a:endParaRPr lang="en-GB" altLang="en-US" sz="3200"/>
          </a:p>
          <a:p>
            <a:pPr algn="just" eaLnBrk="1" hangingPunct="1">
              <a:lnSpc>
                <a:spcPct val="100000"/>
              </a:lnSpc>
              <a:spcBef>
                <a:spcPct val="0"/>
              </a:spcBef>
              <a:buFontTx/>
              <a:buNone/>
            </a:pPr>
            <a:r>
              <a:rPr lang="en-GB" altLang="en-US" sz="3600">
                <a:latin typeface="Times New Roman" pitchFamily="18" charset="0"/>
                <a:cs typeface="Times New Roman" pitchFamily="18" charset="0"/>
              </a:rPr>
              <a:t>“God is our refuge and strength, an ever-present help in trouble. Therefore we will not fear, though the earth give way and the mountains fall into the heart of the sea, though its waters roar and foam and the mountains quake with their surging. Selah.” </a:t>
            </a:r>
          </a:p>
        </p:txBody>
      </p:sp>
      <p:sp>
        <p:nvSpPr>
          <p:cNvPr id="5" name="Rectangle 4"/>
          <p:cNvSpPr>
            <a:spLocks noChangeArrowheads="1"/>
          </p:cNvSpPr>
          <p:nvPr/>
        </p:nvSpPr>
        <p:spPr bwMode="auto">
          <a:xfrm>
            <a:off x="1411288" y="5621338"/>
            <a:ext cx="336073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Let’s pray…</a:t>
            </a:r>
            <a:r>
              <a:rPr lang="en-GB" altLang="en-US" sz="4400">
                <a:solidFill>
                  <a:schemeClr val="bg1"/>
                </a:solidFill>
                <a:latin typeface="Times New Roman" pitchFamily="18" charset="0"/>
                <a:cs typeface="Times New Roman" pitchFamily="18" charset="0"/>
              </a:rPr>
              <a:t> </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811213" y="1919288"/>
            <a:ext cx="10175875"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latin typeface="Times New Roman" pitchFamily="18" charset="0"/>
                <a:cs typeface="Times New Roman" pitchFamily="18" charset="0"/>
              </a:rPr>
              <a:t>The phrase </a:t>
            </a:r>
            <a:r>
              <a:rPr lang="en-GB" altLang="en-US" sz="4400" b="1">
                <a:solidFill>
                  <a:srgbClr val="FF0000"/>
                </a:solidFill>
                <a:latin typeface="Times New Roman" pitchFamily="18" charset="0"/>
                <a:cs typeface="Times New Roman" pitchFamily="18" charset="0"/>
              </a:rPr>
              <a:t>“ever-present help” </a:t>
            </a:r>
            <a:r>
              <a:rPr lang="en-GB" altLang="en-US" sz="4400">
                <a:latin typeface="Times New Roman" pitchFamily="18" charset="0"/>
                <a:cs typeface="Times New Roman" pitchFamily="18" charset="0"/>
              </a:rPr>
              <a:t>means that God is quick to give assistance. </a:t>
            </a:r>
          </a:p>
        </p:txBody>
      </p:sp>
      <p:sp>
        <p:nvSpPr>
          <p:cNvPr id="2" name="Rectangle 1"/>
          <p:cNvSpPr/>
          <p:nvPr/>
        </p:nvSpPr>
        <p:spPr>
          <a:xfrm>
            <a:off x="727075" y="230188"/>
            <a:ext cx="4714875" cy="708025"/>
          </a:xfrm>
          <a:prstGeom prst="rect">
            <a:avLst/>
          </a:prstGeom>
        </p:spPr>
        <p:txBody>
          <a:bodyPr wrap="none">
            <a:spAutoFit/>
          </a:bodyPr>
          <a:lstStyle/>
          <a:p>
            <a:pPr marL="571500" indent="-571500" eaLnBrk="1" fontAlgn="auto" hangingPunct="1">
              <a:spcBef>
                <a:spcPts val="0"/>
              </a:spcBef>
              <a:spcAft>
                <a:spcPts val="0"/>
              </a:spcAft>
              <a:buFontTx/>
              <a:buAutoNum type="romanUcPeriod"/>
              <a:defRPr/>
            </a:pPr>
            <a:r>
              <a:rPr lang="en-GB" sz="4000" b="1" dirty="0">
                <a:solidFill>
                  <a:srgbClr val="FFFF00"/>
                </a:solidFill>
                <a:latin typeface="Times New Roman" panose="02020603050405020304" pitchFamily="18" charset="0"/>
                <a:ea typeface="Times New Roman" panose="02020603050405020304" pitchFamily="18" charset="0"/>
                <a:cs typeface="+mn-cs"/>
              </a:rPr>
              <a:t>His Protection</a:t>
            </a:r>
            <a:r>
              <a:rPr lang="en-GB" sz="4000" b="1" dirty="0">
                <a:solidFill>
                  <a:srgbClr val="FFFF00"/>
                </a:solidFill>
                <a:latin typeface="Times New Roman" panose="02020603050405020304" pitchFamily="18" charset="0"/>
                <a:ea typeface="Times New Roman" panose="02020603050405020304" pitchFamily="18" charset="0"/>
                <a:cs typeface="+mn-cs"/>
              </a:rPr>
              <a:t>:     </a:t>
            </a:r>
            <a:endParaRPr lang="en-GB" sz="4000" dirty="0">
              <a:solidFill>
                <a:schemeClr val="bg1"/>
              </a:solidFill>
              <a:latin typeface="Times New Roman" panose="02020603050405020304" pitchFamily="18" charset="0"/>
              <a:ea typeface="Times New Roman" panose="02020603050405020304" pitchFamily="18" charset="0"/>
              <a:cs typeface="+mn-cs"/>
            </a:endParaRPr>
          </a:p>
        </p:txBody>
      </p:sp>
      <p:sp>
        <p:nvSpPr>
          <p:cNvPr id="3" name="Rectangle 2"/>
          <p:cNvSpPr>
            <a:spLocks noChangeArrowheads="1"/>
          </p:cNvSpPr>
          <p:nvPr/>
        </p:nvSpPr>
        <p:spPr bwMode="auto">
          <a:xfrm>
            <a:off x="811213" y="4095750"/>
            <a:ext cx="10507662"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The word “trouble” can mean, “affliction, distress, or tribulation.” God is calling us today to not live in fear because He is our refuge, strength and help. </a:t>
            </a:r>
            <a:endParaRPr lang="en-GB" altLang="en-US" sz="4000">
              <a:solidFill>
                <a:schemeClr val="bg1"/>
              </a:solidFill>
            </a:endParaRPr>
          </a:p>
        </p:txBody>
      </p:sp>
      <p:sp>
        <p:nvSpPr>
          <p:cNvPr id="7" name="Rectangle 6"/>
          <p:cNvSpPr/>
          <p:nvPr/>
        </p:nvSpPr>
        <p:spPr>
          <a:xfrm>
            <a:off x="727075" y="1074738"/>
            <a:ext cx="10260013" cy="708025"/>
          </a:xfrm>
          <a:prstGeom prst="rect">
            <a:avLst/>
          </a:prstGeom>
        </p:spPr>
        <p:txBody>
          <a:bodyPr wrap="none">
            <a:spAutoFit/>
          </a:bodyPr>
          <a:lstStyle/>
          <a:p>
            <a:pPr algn="ctr" eaLnBrk="1" fontAlgn="auto" hangingPunct="1">
              <a:spcBef>
                <a:spcPts val="0"/>
              </a:spcBef>
              <a:spcAft>
                <a:spcPts val="0"/>
              </a:spcAft>
              <a:defRPr/>
            </a:pPr>
            <a:r>
              <a:rPr lang="en-GB" sz="4000" b="1" dirty="0">
                <a:solidFill>
                  <a:srgbClr val="FFFF00"/>
                </a:solidFill>
                <a:latin typeface="Times New Roman" panose="02020603050405020304" pitchFamily="18" charset="0"/>
                <a:ea typeface="Times New Roman" panose="02020603050405020304" pitchFamily="18" charset="0"/>
                <a:cs typeface="+mn-cs"/>
              </a:rPr>
              <a:t>     </a:t>
            </a:r>
            <a:r>
              <a:rPr lang="en-GB" sz="4000" b="1" dirty="0">
                <a:solidFill>
                  <a:schemeClr val="bg1"/>
                </a:solidFill>
                <a:latin typeface="Times New Roman" panose="02020603050405020304" pitchFamily="18" charset="0"/>
                <a:ea typeface="Times New Roman" panose="02020603050405020304" pitchFamily="18" charset="0"/>
                <a:cs typeface="+mn-cs"/>
              </a:rPr>
              <a:t>“Our Security is in God, not in this World”</a:t>
            </a:r>
            <a:endParaRPr lang="en-GB" sz="4000" dirty="0">
              <a:solidFill>
                <a:schemeClr val="bg1"/>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000"/>
                                        <p:tgtEl>
                                          <p:spTgt spid="3"/>
                                        </p:tgtEl>
                                      </p:cBhvr>
                                    </p:animEffect>
                                    <p:anim calcmode="lin" valueType="num">
                                      <p:cBhvr>
                                        <p:cTn id="25" dur="1000" fill="hold"/>
                                        <p:tgtEl>
                                          <p:spTgt spid="3"/>
                                        </p:tgtEl>
                                        <p:attrNameLst>
                                          <p:attrName>ppt_x</p:attrName>
                                        </p:attrNameLst>
                                      </p:cBhvr>
                                      <p:tavLst>
                                        <p:tav tm="0">
                                          <p:val>
                                            <p:strVal val="#ppt_x"/>
                                          </p:val>
                                        </p:tav>
                                        <p:tav tm="100000">
                                          <p:val>
                                            <p:strVal val="#ppt_x"/>
                                          </p:val>
                                        </p:tav>
                                      </p:tavLst>
                                    </p:anim>
                                    <p:anim calcmode="lin" valueType="num">
                                      <p:cBhvr>
                                        <p:cTn id="2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3"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42938" y="2557463"/>
            <a:ext cx="10737850" cy="4156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i="1">
                <a:latin typeface="Times New Roman" pitchFamily="18" charset="0"/>
                <a:cs typeface="Times New Roman" pitchFamily="18" charset="0"/>
              </a:rPr>
              <a:t>2 Chronicles 7:14 (NIV)</a:t>
            </a:r>
          </a:p>
          <a:p>
            <a:pPr algn="just" eaLnBrk="1" hangingPunct="1">
              <a:lnSpc>
                <a:spcPct val="100000"/>
              </a:lnSpc>
              <a:spcBef>
                <a:spcPct val="0"/>
              </a:spcBef>
              <a:buFontTx/>
              <a:buNone/>
            </a:pPr>
            <a:r>
              <a:rPr lang="en-GB" altLang="en-US" sz="4400">
                <a:latin typeface="Times New Roman" pitchFamily="18" charset="0"/>
                <a:cs typeface="Times New Roman" pitchFamily="18" charset="0"/>
              </a:rPr>
              <a:t>“If my people, who are called by my name, will humble themselves and pray and seek my face and turn from their wicked ways, then will I hear from heaven and will forgive their sin and will heal their land.”</a:t>
            </a:r>
          </a:p>
        </p:txBody>
      </p:sp>
      <p:sp>
        <p:nvSpPr>
          <p:cNvPr id="3" name="Rectangle 2"/>
          <p:cNvSpPr>
            <a:spLocks noChangeArrowheads="1"/>
          </p:cNvSpPr>
          <p:nvPr/>
        </p:nvSpPr>
        <p:spPr bwMode="auto">
          <a:xfrm>
            <a:off x="642938" y="395288"/>
            <a:ext cx="10737850" cy="1662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400">
                <a:solidFill>
                  <a:srgbClr val="FF0000"/>
                </a:solidFill>
                <a:latin typeface="Times New Roman" pitchFamily="18" charset="0"/>
                <a:cs typeface="Times New Roman" pitchFamily="18" charset="0"/>
              </a:rPr>
              <a:t>“Roaring,” </a:t>
            </a:r>
            <a:r>
              <a:rPr lang="en-GB" altLang="en-US" sz="3400">
                <a:latin typeface="Times New Roman" pitchFamily="18" charset="0"/>
                <a:cs typeface="Times New Roman" pitchFamily="18" charset="0"/>
              </a:rPr>
              <a:t>means to “be in great commotion, to rage, or be at war.” When we face difficult situations in our lives, commotion is present as we wonder what will happen next. </a:t>
            </a:r>
            <a:endParaRPr lang="en-GB" altLang="en-US" sz="3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973138" y="495300"/>
            <a:ext cx="10175875" cy="35385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Psalm 46:1-3 (NIV)</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“God is our refuge and strength, an ever-present help in trouble. Therefore we will not fear, though the earth give way and the mountains fall into the heart of the sea, though its waters roar and foam and the mountains quake with their surging. </a:t>
            </a:r>
          </a:p>
          <a:p>
            <a:pPr algn="just" eaLnBrk="1" hangingPunct="1">
              <a:lnSpc>
                <a:spcPct val="100000"/>
              </a:lnSpc>
              <a:spcBef>
                <a:spcPct val="0"/>
              </a:spcBef>
              <a:buFontTx/>
              <a:buNone/>
            </a:pPr>
            <a:r>
              <a:rPr lang="en-GB" altLang="en-US" sz="3200">
                <a:solidFill>
                  <a:srgbClr val="FF0000"/>
                </a:solidFill>
                <a:latin typeface="Times New Roman" pitchFamily="18" charset="0"/>
                <a:cs typeface="Times New Roman" pitchFamily="18" charset="0"/>
              </a:rPr>
              <a:t>Selah.” </a:t>
            </a:r>
          </a:p>
        </p:txBody>
      </p:sp>
      <p:sp>
        <p:nvSpPr>
          <p:cNvPr id="3" name="Rectangle 2"/>
          <p:cNvSpPr>
            <a:spLocks noChangeArrowheads="1"/>
          </p:cNvSpPr>
          <p:nvPr/>
        </p:nvSpPr>
        <p:spPr bwMode="auto">
          <a:xfrm>
            <a:off x="973138" y="4475163"/>
            <a:ext cx="101330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Let’s pause here and reflect silently upon God’s protection and our need to seek refuge in Him. Confess any personal sins, any sins in our church, and the sins of our nation right now.</a:t>
            </a:r>
            <a:endParaRPr lang="en-GB" altLang="en-US" sz="36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46063" y="150813"/>
            <a:ext cx="487521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His Presence:     </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688975" y="1808163"/>
            <a:ext cx="10175875" cy="35385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Psalm 46:4-7 (NIV)</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“There is a river whose streams make glad the city of God, the holy place where the Most High dwells. God is within her, she will not fall; God will help her at break of day. Nations are in uproar, kingdoms fall; he lifts his voice, the earth melts. The LORD Almighty is with us; the God of Jacob is our fortress. Selah.”</a:t>
            </a:r>
            <a:r>
              <a:rPr lang="en-GB" altLang="en-US" sz="3200">
                <a:solidFill>
                  <a:srgbClr val="FF0000"/>
                </a:solidFill>
                <a:latin typeface="Times New Roman" pitchFamily="18" charset="0"/>
                <a:cs typeface="Times New Roman" pitchFamily="18" charset="0"/>
              </a:rPr>
              <a:t> </a:t>
            </a:r>
          </a:p>
        </p:txBody>
      </p:sp>
      <p:sp>
        <p:nvSpPr>
          <p:cNvPr id="3" name="Rectangle 2"/>
          <p:cNvSpPr>
            <a:spLocks noChangeArrowheads="1"/>
          </p:cNvSpPr>
          <p:nvPr/>
        </p:nvSpPr>
        <p:spPr bwMode="auto">
          <a:xfrm>
            <a:off x="530225" y="5845175"/>
            <a:ext cx="109997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God protects us when we seek refuge in Him. </a:t>
            </a:r>
          </a:p>
        </p:txBody>
      </p:sp>
      <p:sp>
        <p:nvSpPr>
          <p:cNvPr id="5" name="Rectangle 4"/>
          <p:cNvSpPr>
            <a:spLocks noChangeArrowheads="1"/>
          </p:cNvSpPr>
          <p:nvPr/>
        </p:nvSpPr>
        <p:spPr bwMode="auto">
          <a:xfrm>
            <a:off x="-469900" y="920750"/>
            <a:ext cx="126619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     </a:t>
            </a:r>
            <a:r>
              <a:rPr lang="en-GB" altLang="en-US" sz="3400" b="1">
                <a:solidFill>
                  <a:schemeClr val="bg1"/>
                </a:solidFill>
                <a:latin typeface="Times New Roman" pitchFamily="18" charset="0"/>
                <a:cs typeface="Times New Roman" pitchFamily="18" charset="0"/>
              </a:rPr>
              <a:t>Our Security comes from our Faith, not from our Circumstance </a:t>
            </a:r>
            <a:endParaRPr lang="en-GB" altLang="en-US" sz="3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000"/>
                                        <p:tgtEl>
                                          <p:spTgt spid="3"/>
                                        </p:tgtEl>
                                      </p:cBhvr>
                                    </p:animEffect>
                                    <p:anim calcmode="lin" valueType="num">
                                      <p:cBhvr>
                                        <p:cTn id="25" dur="1000" fill="hold"/>
                                        <p:tgtEl>
                                          <p:spTgt spid="3"/>
                                        </p:tgtEl>
                                        <p:attrNameLst>
                                          <p:attrName>ppt_x</p:attrName>
                                        </p:attrNameLst>
                                      </p:cBhvr>
                                      <p:tavLst>
                                        <p:tav tm="0">
                                          <p:val>
                                            <p:strVal val="#ppt_x"/>
                                          </p:val>
                                        </p:tav>
                                        <p:tav tm="100000">
                                          <p:val>
                                            <p:strVal val="#ppt_x"/>
                                          </p:val>
                                        </p:tav>
                                      </p:tavLst>
                                    </p:anim>
                                    <p:anim calcmode="lin" valueType="num">
                                      <p:cBhvr>
                                        <p:cTn id="2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62626"/>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41313" y="584200"/>
            <a:ext cx="11334750"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latin typeface="Times New Roman" pitchFamily="18" charset="0"/>
                <a:cs typeface="Times New Roman" pitchFamily="18" charset="0"/>
              </a:rPr>
              <a:t>Jesus said, </a:t>
            </a:r>
            <a:r>
              <a:rPr lang="en-GB" altLang="en-US" sz="4400" b="1" i="1">
                <a:latin typeface="Times New Roman" pitchFamily="18" charset="0"/>
                <a:cs typeface="Times New Roman" pitchFamily="18" charset="0"/>
              </a:rPr>
              <a:t>John 14:27</a:t>
            </a:r>
          </a:p>
          <a:p>
            <a:pPr algn="just" eaLnBrk="1" hangingPunct="1">
              <a:lnSpc>
                <a:spcPct val="100000"/>
              </a:lnSpc>
              <a:spcBef>
                <a:spcPct val="0"/>
              </a:spcBef>
              <a:buFontTx/>
              <a:buNone/>
            </a:pPr>
            <a:r>
              <a:rPr lang="en-GB" altLang="en-US" sz="4400">
                <a:latin typeface="Times New Roman" pitchFamily="18" charset="0"/>
                <a:cs typeface="Times New Roman" pitchFamily="18" charset="0"/>
              </a:rPr>
              <a:t> “Peace I leave with you; my peace I give you. I do not give to you as the world gives. Do not let your hearts be troubled and do not be afraid)</a:t>
            </a:r>
            <a:endParaRPr lang="en-GB" altLang="en-US" sz="4400">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341313" y="4406900"/>
            <a:ext cx="113347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Security is not the absence of trouble, but the confidence and courage we have in the midst of trouble - this comes from a faith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757</TotalTime>
  <Words>1008</Words>
  <Application>Microsoft Office PowerPoint</Application>
  <PresentationFormat>Custom</PresentationFormat>
  <Paragraphs>58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Arial</vt:lpstr>
      <vt:lpstr>Calibri Light</vt:lpstr>
      <vt:lpstr>Times New Roman</vt:lpstr>
      <vt:lpstr>Francis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37</cp:revision>
  <dcterms:created xsi:type="dcterms:W3CDTF">2014-11-08T19:21:44Z</dcterms:created>
  <dcterms:modified xsi:type="dcterms:W3CDTF">2018-06-20T12:35:41Z</dcterms:modified>
</cp:coreProperties>
</file>