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86" r:id="rId6"/>
    <p:sldId id="271" r:id="rId7"/>
    <p:sldId id="289" r:id="rId8"/>
    <p:sldId id="290" r:id="rId9"/>
    <p:sldId id="272" r:id="rId10"/>
    <p:sldId id="273" r:id="rId11"/>
    <p:sldId id="288" r:id="rId12"/>
    <p:sldId id="274" r:id="rId13"/>
    <p:sldId id="275" r:id="rId14"/>
    <p:sldId id="291" r:id="rId1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FA7836C1-CDC1-4B46-B4EB-4CBCEA4A47CC}" type="datetimeFigureOut">
              <a:rPr lang="en-GB"/>
              <a:pPr>
                <a:defRPr/>
              </a:pPr>
              <a:t>05/06/2018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A7E79402-BDEE-4F32-850B-680A4146ADBB}" type="slidenum">
              <a:rPr lang="en-GB" altLang="en-US"/>
              <a:pPr/>
              <a:t>‹#›</a:t>
            </a:fld>
            <a:endParaRPr lang="en-GB" altLang="en-US"/>
          </a:p>
        </p:txBody>
      </p:sp>
    </p:spTree>
    <p:extLst>
      <p:ext uri="{BB962C8B-B14F-4D97-AF65-F5344CB8AC3E}">
        <p14:creationId xmlns:p14="http://schemas.microsoft.com/office/powerpoint/2010/main" val="2740642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CAC2A126-ED8B-46E9-8140-0834F1D62991}" type="datetimeFigureOut">
              <a:rPr lang="en-GB"/>
              <a:pPr>
                <a:defRPr/>
              </a:pPr>
              <a:t>05/06/2018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D71B1E1-7029-4845-B29D-55867405C568}" type="slidenum">
              <a:rPr lang="en-GB" altLang="en-US"/>
              <a:pPr/>
              <a:t>‹#›</a:t>
            </a:fld>
            <a:endParaRPr lang="en-GB" altLang="en-US"/>
          </a:p>
        </p:txBody>
      </p:sp>
    </p:spTree>
    <p:extLst>
      <p:ext uri="{BB962C8B-B14F-4D97-AF65-F5344CB8AC3E}">
        <p14:creationId xmlns:p14="http://schemas.microsoft.com/office/powerpoint/2010/main" val="1124609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CAE8930-30E0-4CF1-94E7-089B00F54F88}" type="datetimeFigureOut">
              <a:rPr lang="en-GB"/>
              <a:pPr>
                <a:defRPr/>
              </a:pPr>
              <a:t>05/06/2018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821CA7E2-23AC-44E2-9D86-E1C1DDE6C94D}" type="slidenum">
              <a:rPr lang="en-GB" altLang="en-US"/>
              <a:pPr/>
              <a:t>‹#›</a:t>
            </a:fld>
            <a:endParaRPr lang="en-GB" altLang="en-US"/>
          </a:p>
        </p:txBody>
      </p:sp>
    </p:spTree>
    <p:extLst>
      <p:ext uri="{BB962C8B-B14F-4D97-AF65-F5344CB8AC3E}">
        <p14:creationId xmlns:p14="http://schemas.microsoft.com/office/powerpoint/2010/main" val="2720349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AA6203F6-0B21-43A2-90B9-C58C7A07280A}" type="datetimeFigureOut">
              <a:rPr lang="en-GB"/>
              <a:pPr>
                <a:defRPr/>
              </a:pPr>
              <a:t>05/06/2018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A71CE6A6-49F8-409C-B06B-AF946EA6A196}" type="slidenum">
              <a:rPr lang="en-GB" altLang="en-US"/>
              <a:pPr/>
              <a:t>‹#›</a:t>
            </a:fld>
            <a:endParaRPr lang="en-GB" altLang="en-US"/>
          </a:p>
        </p:txBody>
      </p:sp>
    </p:spTree>
    <p:extLst>
      <p:ext uri="{BB962C8B-B14F-4D97-AF65-F5344CB8AC3E}">
        <p14:creationId xmlns:p14="http://schemas.microsoft.com/office/powerpoint/2010/main" val="3446241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A93890E-E911-4E27-B3B5-69E3E2FC50C0}" type="datetimeFigureOut">
              <a:rPr lang="en-GB"/>
              <a:pPr>
                <a:defRPr/>
              </a:pPr>
              <a:t>05/06/2018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CDC0050F-58EA-40F3-A8E8-627BE850BF1E}" type="slidenum">
              <a:rPr lang="en-GB" altLang="en-US"/>
              <a:pPr/>
              <a:t>‹#›</a:t>
            </a:fld>
            <a:endParaRPr lang="en-GB" altLang="en-US"/>
          </a:p>
        </p:txBody>
      </p:sp>
    </p:spTree>
    <p:extLst>
      <p:ext uri="{BB962C8B-B14F-4D97-AF65-F5344CB8AC3E}">
        <p14:creationId xmlns:p14="http://schemas.microsoft.com/office/powerpoint/2010/main" val="156349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5E0BF91F-3E1E-4FCD-B4A8-C02A54CF64BE}" type="datetimeFigureOut">
              <a:rPr lang="en-GB"/>
              <a:pPr>
                <a:defRPr/>
              </a:pPr>
              <a:t>05/06/2018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C6ED1BD9-17F2-431F-A709-E8F533D91DDB}" type="slidenum">
              <a:rPr lang="en-GB" altLang="en-US"/>
              <a:pPr/>
              <a:t>‹#›</a:t>
            </a:fld>
            <a:endParaRPr lang="en-GB" altLang="en-US"/>
          </a:p>
        </p:txBody>
      </p:sp>
    </p:spTree>
    <p:extLst>
      <p:ext uri="{BB962C8B-B14F-4D97-AF65-F5344CB8AC3E}">
        <p14:creationId xmlns:p14="http://schemas.microsoft.com/office/powerpoint/2010/main" val="75121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798E6210-009D-4D46-B0EE-7E5B8CA0533D}" type="datetimeFigureOut">
              <a:rPr lang="en-GB"/>
              <a:pPr>
                <a:defRPr/>
              </a:pPr>
              <a:t>05/06/2018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4B827ECA-7C1A-429A-902D-568DA2A4A300}" type="slidenum">
              <a:rPr lang="en-GB" altLang="en-US"/>
              <a:pPr/>
              <a:t>‹#›</a:t>
            </a:fld>
            <a:endParaRPr lang="en-GB" altLang="en-US"/>
          </a:p>
        </p:txBody>
      </p:sp>
    </p:spTree>
    <p:extLst>
      <p:ext uri="{BB962C8B-B14F-4D97-AF65-F5344CB8AC3E}">
        <p14:creationId xmlns:p14="http://schemas.microsoft.com/office/powerpoint/2010/main" val="6761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184F96D5-EF33-428B-AED8-B4CDEE9E51DC}" type="datetimeFigureOut">
              <a:rPr lang="en-GB"/>
              <a:pPr>
                <a:defRPr/>
              </a:pPr>
              <a:t>05/06/2018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40C78EB2-A158-4BB5-8A0C-E079C3B00B4A}" type="slidenum">
              <a:rPr lang="en-GB" altLang="en-US"/>
              <a:pPr/>
              <a:t>‹#›</a:t>
            </a:fld>
            <a:endParaRPr lang="en-GB" altLang="en-US"/>
          </a:p>
        </p:txBody>
      </p:sp>
    </p:spTree>
    <p:extLst>
      <p:ext uri="{BB962C8B-B14F-4D97-AF65-F5344CB8AC3E}">
        <p14:creationId xmlns:p14="http://schemas.microsoft.com/office/powerpoint/2010/main" val="5306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FF624DF-E7D8-4642-86A1-389B1527B1E2}" type="datetimeFigureOut">
              <a:rPr lang="en-GB"/>
              <a:pPr>
                <a:defRPr/>
              </a:pPr>
              <a:t>05/06/2018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3DBA9599-FDC9-4617-AFE8-7ADD81D3DAD7}" type="slidenum">
              <a:rPr lang="en-GB" altLang="en-US"/>
              <a:pPr/>
              <a:t>‹#›</a:t>
            </a:fld>
            <a:endParaRPr lang="en-GB" altLang="en-US"/>
          </a:p>
        </p:txBody>
      </p:sp>
    </p:spTree>
    <p:extLst>
      <p:ext uri="{BB962C8B-B14F-4D97-AF65-F5344CB8AC3E}">
        <p14:creationId xmlns:p14="http://schemas.microsoft.com/office/powerpoint/2010/main" val="4105635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A654A38-C138-4563-81B0-C7B2C75CDF83}" type="datetimeFigureOut">
              <a:rPr lang="en-GB"/>
              <a:pPr>
                <a:defRPr/>
              </a:pPr>
              <a:t>05/06/2018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D22417EB-69C9-4F05-9D4B-DE55E4E18C6E}" type="slidenum">
              <a:rPr lang="en-GB" altLang="en-US"/>
              <a:pPr/>
              <a:t>‹#›</a:t>
            </a:fld>
            <a:endParaRPr lang="en-GB" altLang="en-US"/>
          </a:p>
        </p:txBody>
      </p:sp>
    </p:spTree>
    <p:extLst>
      <p:ext uri="{BB962C8B-B14F-4D97-AF65-F5344CB8AC3E}">
        <p14:creationId xmlns:p14="http://schemas.microsoft.com/office/powerpoint/2010/main" val="3842253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0F050FC-482E-4EB5-8C90-0733CF1EF3A8}" type="datetimeFigureOut">
              <a:rPr lang="en-GB"/>
              <a:pPr>
                <a:defRPr/>
              </a:pPr>
              <a:t>05/06/2018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454F805F-CECF-425A-A2F9-1A8A372F8055}" type="slidenum">
              <a:rPr lang="en-GB" altLang="en-US"/>
              <a:pPr/>
              <a:t>‹#›</a:t>
            </a:fld>
            <a:endParaRPr lang="en-GB" altLang="en-US"/>
          </a:p>
        </p:txBody>
      </p:sp>
    </p:spTree>
    <p:extLst>
      <p:ext uri="{BB962C8B-B14F-4D97-AF65-F5344CB8AC3E}">
        <p14:creationId xmlns:p14="http://schemas.microsoft.com/office/powerpoint/2010/main" val="2056410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8D30C4BC-1905-45CC-B61C-D3D4892528D0}" type="datetimeFigureOut">
              <a:rPr lang="en-GB"/>
              <a:pPr>
                <a:defRPr/>
              </a:pPr>
              <a:t>05/06/2018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C4ECB77C-A356-4113-869A-A5F2EDCE3714}"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2266950" y="368300"/>
            <a:ext cx="66516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Lessons from Psalms #1:</a:t>
            </a:r>
          </a:p>
        </p:txBody>
      </p:sp>
      <p:sp>
        <p:nvSpPr>
          <p:cNvPr id="2051" name="Rectangle 2"/>
          <p:cNvSpPr>
            <a:spLocks noChangeArrowheads="1"/>
          </p:cNvSpPr>
          <p:nvPr/>
        </p:nvSpPr>
        <p:spPr bwMode="auto">
          <a:xfrm>
            <a:off x="909638" y="1392238"/>
            <a:ext cx="90106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chemeClr val="bg1"/>
                </a:solidFill>
                <a:latin typeface="Times New Roman" pitchFamily="18" charset="0"/>
                <a:cs typeface="Times New Roman" pitchFamily="18" charset="0"/>
              </a:rPr>
              <a:t>King David’s encounter with God</a:t>
            </a:r>
          </a:p>
        </p:txBody>
      </p:sp>
      <p:sp>
        <p:nvSpPr>
          <p:cNvPr id="8" name="Rectangle 7"/>
          <p:cNvSpPr/>
          <p:nvPr/>
        </p:nvSpPr>
        <p:spPr>
          <a:xfrm>
            <a:off x="4286250" y="3884613"/>
            <a:ext cx="1782763" cy="646112"/>
          </a:xfrm>
          <a:prstGeom prst="rect">
            <a:avLst/>
          </a:prstGeom>
          <a:solidFill>
            <a:schemeClr val="bg1"/>
          </a:solidFill>
        </p:spPr>
        <p:txBody>
          <a:bodyPr wrap="none">
            <a:spAutoFit/>
          </a:bodyPr>
          <a:lstStyle/>
          <a:p>
            <a:pPr eaLnBrk="1" fontAlgn="auto" hangingPunct="1">
              <a:spcBef>
                <a:spcPts val="0"/>
              </a:spcBef>
              <a:spcAft>
                <a:spcPts val="0"/>
              </a:spcAft>
              <a:defRPr/>
            </a:pPr>
            <a:r>
              <a:rPr lang="en-GB" sz="3600" b="1" kern="50" spc="50" dirty="0">
                <a:latin typeface="Times New Roman" panose="02020603050405020304" pitchFamily="18" charset="0"/>
                <a:ea typeface="Times New Roman" panose="02020603050405020304" pitchFamily="18" charset="0"/>
              </a:rPr>
              <a:t>Psalm 8</a:t>
            </a:r>
            <a:endParaRPr lang="en-GB" sz="3600" b="1"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33388" y="1581150"/>
            <a:ext cx="11258550" cy="2292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a:latin typeface="Times New Roman" pitchFamily="18" charset="0"/>
                <a:cs typeface="Times New Roman" pitchFamily="18" charset="0"/>
              </a:rPr>
              <a:t>“The description of God “walking” (</a:t>
            </a:r>
            <a:r>
              <a:rPr lang="en-GB" altLang="en-US" sz="4000" i="1">
                <a:latin typeface="Times New Roman" pitchFamily="18" charset="0"/>
                <a:cs typeface="Times New Roman" pitchFamily="18" charset="0"/>
              </a:rPr>
              <a:t>mithallek</a:t>
            </a:r>
            <a:r>
              <a:rPr lang="en-GB" altLang="en-US" sz="4000">
                <a:latin typeface="Times New Roman" pitchFamily="18" charset="0"/>
                <a:cs typeface="Times New Roman" pitchFamily="18" charset="0"/>
              </a:rPr>
              <a:t>) in the garden suggests the enjoyment of fellowship between Him and Adam and Eve”. </a:t>
            </a:r>
          </a:p>
          <a:p>
            <a:pPr>
              <a:buFont typeface="Arial" charset="0"/>
              <a:buNone/>
            </a:pPr>
            <a:r>
              <a:rPr lang="en-GB" altLang="en-US" sz="1400" b="1">
                <a:solidFill>
                  <a:srgbClr val="0000CC"/>
                </a:solidFill>
                <a:latin typeface="Times New Roman" pitchFamily="18" charset="0"/>
                <a:cs typeface="Times New Roman" pitchFamily="18" charset="0"/>
              </a:rPr>
              <a:t>https://www.epm.org/resources/2010/Mar/29/gen-38-sufficient-establish-god-was-habit-visiting/</a:t>
            </a:r>
          </a:p>
          <a:p>
            <a:pPr algn="just">
              <a:lnSpc>
                <a:spcPct val="100000"/>
              </a:lnSpc>
              <a:spcBef>
                <a:spcPct val="0"/>
              </a:spcBef>
              <a:buFontTx/>
              <a:buNone/>
            </a:pPr>
            <a:endParaRPr lang="en-GB" altLang="en-US" sz="1400" b="1">
              <a:solidFill>
                <a:srgbClr val="000099"/>
              </a:solidFill>
              <a:latin typeface="Times New Roman" pitchFamily="18" charset="0"/>
              <a:cs typeface="Times New Roman" pitchFamily="18" charset="0"/>
            </a:endParaRPr>
          </a:p>
        </p:txBody>
      </p:sp>
      <p:sp>
        <p:nvSpPr>
          <p:cNvPr id="2" name="Rectangle 1"/>
          <p:cNvSpPr>
            <a:spLocks noChangeArrowheads="1"/>
          </p:cNvSpPr>
          <p:nvPr/>
        </p:nvSpPr>
        <p:spPr bwMode="auto">
          <a:xfrm>
            <a:off x="433388" y="407988"/>
            <a:ext cx="74850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latin typeface="Times New Roman" pitchFamily="18" charset="0"/>
                <a:cs typeface="Times New Roman" pitchFamily="18" charset="0"/>
              </a:rPr>
              <a:t> </a:t>
            </a:r>
            <a:r>
              <a:rPr lang="en-GB" altLang="en-US" sz="4800" b="1">
                <a:solidFill>
                  <a:srgbClr val="FFFF00"/>
                </a:solidFill>
                <a:latin typeface="Times New Roman" pitchFamily="18" charset="0"/>
                <a:cs typeface="Times New Roman" pitchFamily="18" charset="0"/>
              </a:rPr>
              <a:t>III. David Looks Forward. </a:t>
            </a:r>
          </a:p>
        </p:txBody>
      </p:sp>
      <p:sp>
        <p:nvSpPr>
          <p:cNvPr id="4" name="Rectangle 3"/>
          <p:cNvSpPr>
            <a:spLocks noChangeArrowheads="1"/>
          </p:cNvSpPr>
          <p:nvPr/>
        </p:nvSpPr>
        <p:spPr bwMode="auto">
          <a:xfrm>
            <a:off x="433388" y="4525963"/>
            <a:ext cx="11371262"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solidFill>
                  <a:schemeClr val="bg1"/>
                </a:solidFill>
                <a:latin typeface="Times New Roman" pitchFamily="18" charset="0"/>
                <a:cs typeface="Times New Roman" pitchFamily="18" charset="0"/>
              </a:rPr>
              <a:t>David wants to honour this awesome God, he wants to serve Him, he wants to have a personal relationship with the God creator of heaven and earth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33388" y="1581150"/>
            <a:ext cx="11258550" cy="2085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defRPr/>
            </a:pPr>
            <a:r>
              <a:rPr lang="en-GB" sz="4800" cap="small" dirty="0" smtClean="0">
                <a:latin typeface="Times New Roman" panose="02020603050405020304" pitchFamily="18" charset="0"/>
                <a:cs typeface="Times New Roman" panose="02020603050405020304" pitchFamily="18" charset="0"/>
              </a:rPr>
              <a:t>Lord</a:t>
            </a:r>
            <a:r>
              <a:rPr lang="en-GB" sz="4800" dirty="0" smtClean="0">
                <a:latin typeface="Times New Roman" panose="02020603050405020304" pitchFamily="18" charset="0"/>
                <a:cs typeface="Times New Roman" panose="02020603050405020304" pitchFamily="18" charset="0"/>
              </a:rPr>
              <a:t>, our Lord,</a:t>
            </a:r>
            <a:br>
              <a:rPr lang="en-GB" sz="4800" dirty="0" smtClean="0">
                <a:latin typeface="Times New Roman" panose="02020603050405020304" pitchFamily="18" charset="0"/>
                <a:cs typeface="Times New Roman" panose="02020603050405020304" pitchFamily="18" charset="0"/>
              </a:rPr>
            </a:br>
            <a:r>
              <a:rPr lang="en-GB" sz="4800" dirty="0" smtClean="0">
                <a:latin typeface="Times New Roman" panose="02020603050405020304" pitchFamily="18" charset="0"/>
                <a:cs typeface="Times New Roman" panose="02020603050405020304" pitchFamily="18" charset="0"/>
              </a:rPr>
              <a:t>    how majestic is your name in all the earth! </a:t>
            </a:r>
            <a:r>
              <a:rPr lang="en-GB" altLang="en-US" sz="4800" b="1" dirty="0" smtClean="0">
                <a:solidFill>
                  <a:srgbClr val="000099"/>
                </a:solidFill>
                <a:latin typeface="Times New Roman" pitchFamily="18" charset="0"/>
                <a:cs typeface="Times New Roman" pitchFamily="18" charset="0"/>
              </a:rPr>
              <a:t>Psalm 8:9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561975" y="177800"/>
            <a:ext cx="11242675" cy="62166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latin typeface="Times New Roman" pitchFamily="18" charset="0"/>
                <a:cs typeface="Times New Roman" pitchFamily="18" charset="0"/>
              </a:rPr>
              <a:t>Manhattan, New York, pastor Tim Keller once said that in 1970 a Sunday school teacher changed his life with a simple illustration.</a:t>
            </a:r>
          </a:p>
          <a:p>
            <a:pPr>
              <a:lnSpc>
                <a:spcPct val="100000"/>
              </a:lnSpc>
              <a:spcBef>
                <a:spcPct val="0"/>
              </a:spcBef>
              <a:buFontTx/>
              <a:buNone/>
            </a:pPr>
            <a:r>
              <a:rPr lang="en-GB" altLang="en-US" sz="3200">
                <a:latin typeface="Times New Roman" pitchFamily="18" charset="0"/>
                <a:cs typeface="Times New Roman" pitchFamily="18" charset="0"/>
              </a:rPr>
              <a:t>The teacher said, "Let's assume the distance between the earth and the sun (92 million miles) was reduced to the thickness of this sheet of paper. If that is the case, then the distance between the earth and the nearest star would be a stack of papers 70 feet high. And the diameter of the galaxy would be a stack of papers 310 miles high."</a:t>
            </a:r>
          </a:p>
          <a:p>
            <a:pPr>
              <a:lnSpc>
                <a:spcPct val="100000"/>
              </a:lnSpc>
              <a:spcBef>
                <a:spcPct val="0"/>
              </a:spcBef>
              <a:buFontTx/>
              <a:buNone/>
            </a:pPr>
            <a:r>
              <a:rPr lang="en-GB" altLang="en-US" sz="3200">
                <a:latin typeface="Times New Roman" pitchFamily="18" charset="0"/>
                <a:cs typeface="Times New Roman" pitchFamily="18" charset="0"/>
              </a:rPr>
              <a:t>Then Keller's teacher added, "The galaxy is just a speck of dust in the universe, yet Jesus holds the universe together by the word of his power."</a:t>
            </a:r>
          </a:p>
          <a:p>
            <a:pPr>
              <a:lnSpc>
                <a:spcPct val="100000"/>
              </a:lnSpc>
              <a:spcBef>
                <a:spcPct val="0"/>
              </a:spcBef>
              <a:buFontTx/>
              <a:buNone/>
            </a:pPr>
            <a:r>
              <a:rPr lang="en-GB" altLang="en-US" sz="3200">
                <a:latin typeface="Times New Roman" pitchFamily="18" charset="0"/>
                <a:cs typeface="Times New Roman" pitchFamily="18" charset="0"/>
              </a:rPr>
              <a:t>Finally, the teacher asked her students, “Now, is this the kind of person you ask into your life to be your assistant?”</a:t>
            </a:r>
          </a:p>
          <a:p>
            <a:pPr>
              <a:lnSpc>
                <a:spcPct val="100000"/>
              </a:lnSpc>
              <a:spcBef>
                <a:spcPct val="0"/>
              </a:spcBef>
              <a:buFontTx/>
              <a:buNone/>
            </a:pPr>
            <a:r>
              <a:rPr lang="en-GB" altLang="en-US" sz="1400" b="1">
                <a:solidFill>
                  <a:srgbClr val="0000CC"/>
                </a:solidFill>
                <a:latin typeface="Times New Roman" pitchFamily="18" charset="0"/>
                <a:cs typeface="Times New Roman" pitchFamily="18" charset="0"/>
              </a:rPr>
              <a:t>https://www.preachingtoday.com/illustrations/2012/march/5031212.html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879475" y="687388"/>
            <a:ext cx="10433050"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The Bible teaches that God may be approach exclusively through His only begotten Son. Jesus alone is the way to the Father, He is the truth, He wants to give us a new spiritual life.</a:t>
            </a:r>
          </a:p>
        </p:txBody>
      </p:sp>
      <p:sp>
        <p:nvSpPr>
          <p:cNvPr id="6" name="Rectangle 5"/>
          <p:cNvSpPr>
            <a:spLocks noChangeArrowheads="1"/>
          </p:cNvSpPr>
          <p:nvPr/>
        </p:nvSpPr>
        <p:spPr bwMode="auto">
          <a:xfrm>
            <a:off x="587375" y="3957638"/>
            <a:ext cx="11018838" cy="1938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a:latin typeface="Times New Roman" pitchFamily="18" charset="0"/>
                <a:cs typeface="Times New Roman" pitchFamily="18" charset="0"/>
              </a:rPr>
              <a:t>“</a:t>
            </a:r>
            <a:r>
              <a:rPr lang="en-GB" altLang="en-US" sz="4000" b="1">
                <a:solidFill>
                  <a:srgbClr val="FF0000"/>
                </a:solidFill>
                <a:latin typeface="Times New Roman" pitchFamily="18" charset="0"/>
                <a:cs typeface="Times New Roman" pitchFamily="18" charset="0"/>
              </a:rPr>
              <a:t>I am the way</a:t>
            </a:r>
            <a:r>
              <a:rPr lang="en-GB" altLang="en-US" sz="4000" b="1">
                <a:latin typeface="Times New Roman" pitchFamily="18" charset="0"/>
                <a:cs typeface="Times New Roman" pitchFamily="18" charset="0"/>
              </a:rPr>
              <a:t> and the truth and the life. No one comes to the Father except through me.”</a:t>
            </a:r>
          </a:p>
          <a:p>
            <a:pPr algn="just">
              <a:lnSpc>
                <a:spcPct val="100000"/>
              </a:lnSpc>
              <a:spcBef>
                <a:spcPct val="0"/>
              </a:spcBef>
              <a:buFontTx/>
              <a:buNone/>
            </a:pPr>
            <a:r>
              <a:rPr lang="en-GB" altLang="en-US" sz="4000" b="1" i="1">
                <a:solidFill>
                  <a:srgbClr val="0000CC"/>
                </a:solidFill>
                <a:latin typeface="Times New Roman" pitchFamily="18" charset="0"/>
                <a:cs typeface="Times New Roman" pitchFamily="18" charset="0"/>
              </a:rPr>
              <a:t>John 14:6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6"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5362" name="Rectangle 1"/>
          <p:cNvSpPr>
            <a:spLocks noChangeArrowheads="1"/>
          </p:cNvSpPr>
          <p:nvPr/>
        </p:nvSpPr>
        <p:spPr bwMode="auto">
          <a:xfrm>
            <a:off x="2266950" y="368300"/>
            <a:ext cx="66516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Lessons from Psalms #1:</a:t>
            </a:r>
          </a:p>
        </p:txBody>
      </p:sp>
      <p:sp>
        <p:nvSpPr>
          <p:cNvPr id="15363" name="Rectangle 2"/>
          <p:cNvSpPr>
            <a:spLocks noChangeArrowheads="1"/>
          </p:cNvSpPr>
          <p:nvPr/>
        </p:nvSpPr>
        <p:spPr bwMode="auto">
          <a:xfrm>
            <a:off x="909638" y="1392238"/>
            <a:ext cx="90106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chemeClr val="bg1"/>
                </a:solidFill>
                <a:latin typeface="Times New Roman" pitchFamily="18" charset="0"/>
                <a:cs typeface="Times New Roman" pitchFamily="18" charset="0"/>
              </a:rPr>
              <a:t>King David’s encounter with God</a:t>
            </a:r>
          </a:p>
        </p:txBody>
      </p:sp>
      <p:sp>
        <p:nvSpPr>
          <p:cNvPr id="8" name="Rectangle 7"/>
          <p:cNvSpPr/>
          <p:nvPr/>
        </p:nvSpPr>
        <p:spPr>
          <a:xfrm>
            <a:off x="4702175" y="3275013"/>
            <a:ext cx="1781175" cy="646112"/>
          </a:xfrm>
          <a:prstGeom prst="rect">
            <a:avLst/>
          </a:prstGeom>
          <a:solidFill>
            <a:schemeClr val="bg1"/>
          </a:solidFill>
        </p:spPr>
        <p:txBody>
          <a:bodyPr wrap="none">
            <a:spAutoFit/>
          </a:bodyPr>
          <a:lstStyle/>
          <a:p>
            <a:pPr eaLnBrk="1" fontAlgn="auto" hangingPunct="1">
              <a:spcBef>
                <a:spcPts val="0"/>
              </a:spcBef>
              <a:spcAft>
                <a:spcPts val="0"/>
              </a:spcAft>
              <a:defRPr/>
            </a:pPr>
            <a:r>
              <a:rPr lang="en-GB" sz="3600" b="1" kern="50" spc="50" dirty="0">
                <a:latin typeface="Times New Roman" panose="02020603050405020304" pitchFamily="18" charset="0"/>
                <a:ea typeface="Times New Roman" panose="02020603050405020304" pitchFamily="18" charset="0"/>
              </a:rPr>
              <a:t>Psalm 8</a:t>
            </a:r>
            <a:endParaRPr lang="en-GB" sz="3600" b="1"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836613" y="730250"/>
            <a:ext cx="10856912"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 typeface="Arial" charset="0"/>
              <a:buNone/>
              <a:defRPr/>
            </a:pPr>
            <a:r>
              <a:rPr lang="en-GB" sz="5400" b="1" cap="small" dirty="0" smtClean="0">
                <a:latin typeface="Times New Roman" panose="02020603050405020304" pitchFamily="18" charset="0"/>
                <a:cs typeface="Times New Roman" panose="02020603050405020304" pitchFamily="18" charset="0"/>
              </a:rPr>
              <a:t>“Lord</a:t>
            </a:r>
            <a:r>
              <a:rPr lang="en-GB" sz="5400" b="1" dirty="0" smtClean="0">
                <a:latin typeface="Times New Roman" panose="02020603050405020304" pitchFamily="18" charset="0"/>
                <a:cs typeface="Times New Roman" panose="02020603050405020304" pitchFamily="18" charset="0"/>
              </a:rPr>
              <a:t>, our Lord, how majestic is your name in all the earth!...”</a:t>
            </a:r>
          </a:p>
          <a:p>
            <a:pPr>
              <a:lnSpc>
                <a:spcPct val="100000"/>
              </a:lnSpc>
              <a:spcBef>
                <a:spcPct val="0"/>
              </a:spcBef>
              <a:buFont typeface="Arial" charset="0"/>
              <a:buNone/>
              <a:defRPr/>
            </a:pPr>
            <a:r>
              <a:rPr lang="en-GB" altLang="en-US" sz="5400" b="1" i="1" dirty="0" smtClean="0">
                <a:solidFill>
                  <a:srgbClr val="FF0000"/>
                </a:solidFill>
                <a:latin typeface="Times New Roman" pitchFamily="18" charset="0"/>
                <a:cs typeface="Times New Roman" pitchFamily="18" charset="0"/>
              </a:rPr>
              <a:t>Psalm 8:1. </a:t>
            </a:r>
          </a:p>
        </p:txBody>
      </p:sp>
      <p:sp>
        <p:nvSpPr>
          <p:cNvPr id="4" name="Rectangle 3"/>
          <p:cNvSpPr>
            <a:spLocks noChangeArrowheads="1"/>
          </p:cNvSpPr>
          <p:nvPr/>
        </p:nvSpPr>
        <p:spPr bwMode="auto">
          <a:xfrm>
            <a:off x="1284288" y="4838700"/>
            <a:ext cx="6096000" cy="84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7000"/>
              </a:lnSpc>
              <a:spcBef>
                <a:spcPct val="0"/>
              </a:spcBef>
              <a:spcAft>
                <a:spcPts val="800"/>
              </a:spcAft>
              <a:buFontTx/>
              <a:buNone/>
            </a:pPr>
            <a:r>
              <a:rPr lang="en-GB" altLang="en-US" sz="4800" b="1" i="1">
                <a:latin typeface="Times New Roman" pitchFamily="18" charset="0"/>
                <a:ea typeface="Calibri" pitchFamily="34" charset="0"/>
                <a:cs typeface="Times New Roman" pitchFamily="18" charset="0"/>
              </a:rPr>
              <a:t>Let’s Pray…</a:t>
            </a:r>
            <a:endParaRPr lang="en-GB" altLang="en-US" sz="4800">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4560888" y="144463"/>
            <a:ext cx="2298700" cy="830262"/>
          </a:xfrm>
          <a:prstGeom prst="rect">
            <a:avLst/>
          </a:prstGeom>
          <a:solidFill>
            <a:schemeClr val="bg1"/>
          </a:solidFill>
        </p:spPr>
        <p:txBody>
          <a:bodyPr wrap="none">
            <a:spAutoFit/>
          </a:bodyPr>
          <a:lstStyle/>
          <a:p>
            <a:pPr eaLnBrk="1" fontAlgn="auto" hangingPunct="1">
              <a:spcBef>
                <a:spcPts val="0"/>
              </a:spcBef>
              <a:spcAft>
                <a:spcPts val="0"/>
              </a:spcAft>
              <a:defRPr/>
            </a:pPr>
            <a:r>
              <a:rPr lang="en-GB" sz="4800" b="1" kern="50" spc="50" dirty="0">
                <a:latin typeface="Times New Roman" panose="02020603050405020304" pitchFamily="18" charset="0"/>
                <a:ea typeface="Times New Roman" panose="02020603050405020304" pitchFamily="18" charset="0"/>
              </a:rPr>
              <a:t>Psalm 8</a:t>
            </a:r>
            <a:endParaRPr lang="en-GB" sz="4800" b="1" dirty="0">
              <a:latin typeface="+mn-lt"/>
            </a:endParaRPr>
          </a:p>
        </p:txBody>
      </p:sp>
      <p:sp>
        <p:nvSpPr>
          <p:cNvPr id="2" name="Rectangle 1"/>
          <p:cNvSpPr>
            <a:spLocks noChangeArrowheads="1"/>
          </p:cNvSpPr>
          <p:nvPr/>
        </p:nvSpPr>
        <p:spPr bwMode="auto">
          <a:xfrm>
            <a:off x="422275" y="4116388"/>
            <a:ext cx="11303000" cy="21859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‘In this psalm David marvelled that the glorious Lord of heaven, whose name is excellent, should graciously use people in the earth’s dominion’</a:t>
            </a:r>
          </a:p>
          <a:p>
            <a:pPr algn="just">
              <a:lnSpc>
                <a:spcPct val="100000"/>
              </a:lnSpc>
              <a:spcBef>
                <a:spcPct val="0"/>
              </a:spcBef>
              <a:buFontTx/>
              <a:buNone/>
            </a:pPr>
            <a:r>
              <a:rPr lang="en-GB" altLang="en-US" sz="1600" b="1">
                <a:solidFill>
                  <a:srgbClr val="0000CC"/>
                </a:solidFill>
                <a:latin typeface="Times New Roman" pitchFamily="18" charset="0"/>
                <a:cs typeface="Times New Roman" pitchFamily="18" charset="0"/>
              </a:rPr>
              <a:t>John F Walwoord/Roy B. Zuck, </a:t>
            </a:r>
            <a:r>
              <a:rPr lang="en-GB" altLang="en-US" sz="1600" b="1" i="1">
                <a:solidFill>
                  <a:srgbClr val="0000CC"/>
                </a:solidFill>
                <a:latin typeface="Times New Roman" pitchFamily="18" charset="0"/>
                <a:cs typeface="Times New Roman" pitchFamily="18" charset="0"/>
              </a:rPr>
              <a:t>The Bible Knowledge Commentary, </a:t>
            </a:r>
            <a:r>
              <a:rPr lang="en-GB" altLang="en-US" sz="1600" b="1">
                <a:solidFill>
                  <a:srgbClr val="0000CC"/>
                </a:solidFill>
                <a:latin typeface="Times New Roman" pitchFamily="18" charset="0"/>
                <a:cs typeface="Times New Roman" pitchFamily="18" charset="0"/>
              </a:rPr>
              <a:t>SP Publications, 1985, p797</a:t>
            </a:r>
          </a:p>
        </p:txBody>
      </p:sp>
      <p:sp>
        <p:nvSpPr>
          <p:cNvPr id="7" name="Rectangle 6"/>
          <p:cNvSpPr>
            <a:spLocks noChangeArrowheads="1"/>
          </p:cNvSpPr>
          <p:nvPr/>
        </p:nvSpPr>
        <p:spPr bwMode="auto">
          <a:xfrm>
            <a:off x="422275" y="1392238"/>
            <a:ext cx="116078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dirty="0" smtClean="0">
                <a:solidFill>
                  <a:schemeClr val="bg1"/>
                </a:solidFill>
                <a:latin typeface="Times New Roman" pitchFamily="18" charset="0"/>
                <a:cs typeface="Times New Roman" pitchFamily="18" charset="0"/>
              </a:rPr>
              <a:t>King </a:t>
            </a:r>
            <a:r>
              <a:rPr lang="en-GB" altLang="en-US" sz="4000" b="1" dirty="0">
                <a:solidFill>
                  <a:schemeClr val="bg1"/>
                </a:solidFill>
                <a:latin typeface="Times New Roman" pitchFamily="18" charset="0"/>
                <a:cs typeface="Times New Roman" pitchFamily="18" charset="0"/>
              </a:rPr>
              <a:t>David speaks as a convert, as a prophet as a theologian.</a:t>
            </a:r>
          </a:p>
        </p:txBody>
      </p:sp>
      <p:sp>
        <p:nvSpPr>
          <p:cNvPr id="3" name="Rectangle 2"/>
          <p:cNvSpPr>
            <a:spLocks noChangeArrowheads="1"/>
          </p:cNvSpPr>
          <p:nvPr/>
        </p:nvSpPr>
        <p:spPr bwMode="auto">
          <a:xfrm>
            <a:off x="533400" y="3009900"/>
            <a:ext cx="7197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I. First of all David Looks Back </a:t>
            </a:r>
            <a:endParaRPr lang="en-GB" altLang="en-US" sz="40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additive="base">
                                        <p:cTn id="22" dur="500" fill="hold"/>
                                        <p:tgtEl>
                                          <p:spTgt spid="2"/>
                                        </p:tgtEl>
                                        <p:attrNameLst>
                                          <p:attrName>ppt_x</p:attrName>
                                        </p:attrNameLst>
                                      </p:cBhvr>
                                      <p:tavLst>
                                        <p:tav tm="0">
                                          <p:val>
                                            <p:strVal val="#ppt_x"/>
                                          </p:val>
                                        </p:tav>
                                        <p:tav tm="100000">
                                          <p:val>
                                            <p:strVal val="#ppt_x"/>
                                          </p:val>
                                        </p:tav>
                                      </p:tavLst>
                                    </p:anim>
                                    <p:anim calcmode="lin" valueType="num">
                                      <p:cBhvr additive="base">
                                        <p:cTn id="2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P spid="7"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657225" y="868363"/>
            <a:ext cx="10807700" cy="1938337"/>
          </a:xfrm>
          <a:prstGeom prst="rect">
            <a:avLst/>
          </a:prstGeom>
          <a:solidFill>
            <a:schemeClr val="bg1"/>
          </a:solidFill>
        </p:spPr>
        <p:txBody>
          <a:bodyPr>
            <a:spAutoFit/>
          </a:bodyPr>
          <a:lstStyle/>
          <a:p>
            <a:pPr>
              <a:defRPr/>
            </a:pPr>
            <a:r>
              <a:rPr lang="en-GB" sz="4000" b="1" baseline="30000" dirty="0">
                <a:latin typeface="Times New Roman" panose="02020603050405020304" pitchFamily="18" charset="0"/>
                <a:cs typeface="Times New Roman" panose="02020603050405020304" pitchFamily="18" charset="0"/>
              </a:rPr>
              <a:t>“</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 our Lord, how majestic is your name in all the earth! You have set your glory in the heavens.”</a:t>
            </a:r>
          </a:p>
          <a:p>
            <a:pPr>
              <a:defRPr/>
            </a:pPr>
            <a:r>
              <a:rPr lang="en-GB" sz="4000" b="1" i="1" dirty="0">
                <a:solidFill>
                  <a:srgbClr val="FF0000"/>
                </a:solidFill>
                <a:latin typeface="Times New Roman" panose="02020603050405020304" pitchFamily="18" charset="0"/>
                <a:cs typeface="Times New Roman" panose="02020603050405020304" pitchFamily="18" charset="0"/>
              </a:rPr>
              <a:t>Psalm 8:1 (NIV)</a:t>
            </a:r>
          </a:p>
        </p:txBody>
      </p:sp>
      <p:sp>
        <p:nvSpPr>
          <p:cNvPr id="2" name="Rectangle 1"/>
          <p:cNvSpPr/>
          <p:nvPr/>
        </p:nvSpPr>
        <p:spPr>
          <a:xfrm>
            <a:off x="798513" y="3173413"/>
            <a:ext cx="10331450" cy="1323975"/>
          </a:xfrm>
          <a:prstGeom prst="rect">
            <a:avLst/>
          </a:prstGeom>
        </p:spPr>
        <p:txBody>
          <a:bodyPr wrap="none">
            <a:spAutoFit/>
          </a:bodyPr>
          <a:lstStyle/>
          <a:p>
            <a:pPr>
              <a:defRPr/>
            </a:pPr>
            <a:r>
              <a:rPr lang="en-GB" sz="4000" b="1" dirty="0">
                <a:solidFill>
                  <a:schemeClr val="bg1"/>
                </a:solidFill>
                <a:latin typeface="Francis" panose="020B0600000000000000" pitchFamily="34" charset="0"/>
              </a:rPr>
              <a:t>O </a:t>
            </a:r>
            <a:r>
              <a:rPr lang="en-GB" sz="4000" b="1" cap="small" dirty="0">
                <a:solidFill>
                  <a:schemeClr val="bg1"/>
                </a:solidFill>
                <a:latin typeface="Francis" panose="020B0600000000000000" pitchFamily="34" charset="0"/>
              </a:rPr>
              <a:t>Lord</a:t>
            </a:r>
            <a:r>
              <a:rPr lang="en-GB" sz="4000" b="1" dirty="0">
                <a:solidFill>
                  <a:schemeClr val="bg1"/>
                </a:solidFill>
                <a:latin typeface="Francis" panose="020B0600000000000000" pitchFamily="34" charset="0"/>
              </a:rPr>
              <a:t>, our Lord, </a:t>
            </a:r>
          </a:p>
          <a:p>
            <a:pPr>
              <a:defRPr/>
            </a:pPr>
            <a:r>
              <a:rPr lang="en-GB" sz="4000" b="1" dirty="0">
                <a:solidFill>
                  <a:schemeClr val="bg1"/>
                </a:solidFill>
                <a:latin typeface="Francis" panose="020B0600000000000000" pitchFamily="34" charset="0"/>
              </a:rPr>
              <a:t>how excellent is thy name in all the earth!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809625" y="1387475"/>
            <a:ext cx="10080625" cy="2554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“When I consider your heavens, the work of your fingers, the moon and the stars, which you have set in place,”</a:t>
            </a:r>
          </a:p>
          <a:p>
            <a:pPr algn="just">
              <a:lnSpc>
                <a:spcPct val="100000"/>
              </a:lnSpc>
              <a:spcBef>
                <a:spcPct val="0"/>
              </a:spcBef>
              <a:buFontTx/>
              <a:buNone/>
            </a:pPr>
            <a:r>
              <a:rPr lang="en-GB" altLang="en-US" sz="4000" b="1" i="1">
                <a:solidFill>
                  <a:srgbClr val="FF0000"/>
                </a:solidFill>
                <a:latin typeface="Times New Roman" pitchFamily="18" charset="0"/>
                <a:cs typeface="Times New Roman" pitchFamily="18" charset="0"/>
              </a:rPr>
              <a:t>Psalm 8:3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73075" y="352425"/>
            <a:ext cx="69024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II. Then David Looks Down</a:t>
            </a:r>
            <a:endParaRPr lang="en-GB" altLang="en-US" sz="44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473075" y="1604963"/>
            <a:ext cx="11001375"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800">
                <a:latin typeface="Times New Roman" pitchFamily="18" charset="0"/>
                <a:cs typeface="Times New Roman" pitchFamily="18" charset="0"/>
              </a:rPr>
              <a:t>“</a:t>
            </a:r>
            <a:r>
              <a:rPr lang="en-GB" altLang="en-US" sz="4800" b="1">
                <a:solidFill>
                  <a:srgbClr val="FF0000"/>
                </a:solidFill>
                <a:latin typeface="Times New Roman" pitchFamily="18" charset="0"/>
                <a:cs typeface="Times New Roman" pitchFamily="18" charset="0"/>
              </a:rPr>
              <a:t>What is mankind </a:t>
            </a:r>
            <a:r>
              <a:rPr lang="en-GB" altLang="en-US" sz="4800">
                <a:latin typeface="Times New Roman" pitchFamily="18" charset="0"/>
                <a:cs typeface="Times New Roman" pitchFamily="18" charset="0"/>
              </a:rPr>
              <a:t>that you are mindful of them, human beings that you care for them” </a:t>
            </a:r>
          </a:p>
          <a:p>
            <a:pPr algn="just">
              <a:lnSpc>
                <a:spcPct val="100000"/>
              </a:lnSpc>
              <a:spcBef>
                <a:spcPct val="0"/>
              </a:spcBef>
              <a:buFontTx/>
              <a:buNone/>
            </a:pPr>
            <a:r>
              <a:rPr lang="en-GB" altLang="en-US" sz="4800" b="1">
                <a:latin typeface="Times New Roman" pitchFamily="18" charset="0"/>
                <a:cs typeface="Times New Roman" pitchFamily="18" charset="0"/>
              </a:rPr>
              <a:t>Psalm 8:4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492125" y="1393825"/>
            <a:ext cx="10829925" cy="3786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latin typeface="Times New Roman" pitchFamily="18" charset="0"/>
                <a:cs typeface="Times New Roman" pitchFamily="18" charset="0"/>
              </a:rPr>
              <a:t>6 </a:t>
            </a:r>
            <a:r>
              <a:rPr lang="en-GB" altLang="en-US" sz="4000">
                <a:latin typeface="Times New Roman" pitchFamily="18" charset="0"/>
                <a:cs typeface="Times New Roman" pitchFamily="18" charset="0"/>
              </a:rPr>
              <a:t>You made them </a:t>
            </a:r>
            <a:r>
              <a:rPr lang="en-GB" altLang="en-US" sz="4000" b="1">
                <a:solidFill>
                  <a:srgbClr val="FF0000"/>
                </a:solidFill>
                <a:latin typeface="Times New Roman" pitchFamily="18" charset="0"/>
                <a:cs typeface="Times New Roman" pitchFamily="18" charset="0"/>
              </a:rPr>
              <a:t>rulers</a:t>
            </a:r>
            <a:r>
              <a:rPr lang="en-GB" altLang="en-US" sz="4000">
                <a:latin typeface="Times New Roman" pitchFamily="18" charset="0"/>
                <a:cs typeface="Times New Roman" pitchFamily="18" charset="0"/>
              </a:rPr>
              <a:t> over the works of your hands; you put everything under their feet:</a:t>
            </a:r>
          </a:p>
          <a:p>
            <a:pPr algn="just">
              <a:lnSpc>
                <a:spcPct val="100000"/>
              </a:lnSpc>
              <a:spcBef>
                <a:spcPct val="0"/>
              </a:spcBef>
              <a:buFontTx/>
              <a:buNone/>
            </a:pPr>
            <a:r>
              <a:rPr lang="en-GB" altLang="en-US" sz="4000" b="1" baseline="30000">
                <a:latin typeface="Times New Roman" pitchFamily="18" charset="0"/>
                <a:cs typeface="Times New Roman" pitchFamily="18" charset="0"/>
              </a:rPr>
              <a:t>7 </a:t>
            </a:r>
            <a:r>
              <a:rPr lang="en-GB" altLang="en-US" sz="4000">
                <a:latin typeface="Times New Roman" pitchFamily="18" charset="0"/>
                <a:cs typeface="Times New Roman" pitchFamily="18" charset="0"/>
              </a:rPr>
              <a:t>all flocks and herds, and the animals of the wild,</a:t>
            </a:r>
            <a:br>
              <a:rPr lang="en-GB" altLang="en-US" sz="4000">
                <a:latin typeface="Times New Roman" pitchFamily="18" charset="0"/>
                <a:cs typeface="Times New Roman" pitchFamily="18" charset="0"/>
              </a:rPr>
            </a:br>
            <a:r>
              <a:rPr lang="en-GB" altLang="en-US" sz="4000" b="1" baseline="30000">
                <a:latin typeface="Times New Roman" pitchFamily="18" charset="0"/>
                <a:cs typeface="Times New Roman" pitchFamily="18" charset="0"/>
              </a:rPr>
              <a:t>8 </a:t>
            </a:r>
            <a:r>
              <a:rPr lang="en-GB" altLang="en-US" sz="4000">
                <a:latin typeface="Times New Roman" pitchFamily="18" charset="0"/>
                <a:cs typeface="Times New Roman" pitchFamily="18" charset="0"/>
              </a:rPr>
              <a:t>the birds in the sky, and the fish in the sea, all that swim the paths of the seas.</a:t>
            </a:r>
          </a:p>
          <a:p>
            <a:pPr algn="just">
              <a:lnSpc>
                <a:spcPct val="100000"/>
              </a:lnSpc>
              <a:spcBef>
                <a:spcPct val="0"/>
              </a:spcBef>
              <a:buFontTx/>
              <a:buNone/>
            </a:pPr>
            <a:r>
              <a:rPr lang="en-GB" altLang="en-US" sz="4000" b="1">
                <a:latin typeface="Times New Roman" pitchFamily="18" charset="0"/>
                <a:cs typeface="Times New Roman" pitchFamily="18" charset="0"/>
              </a:rPr>
              <a:t>Psalm 8:6-8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644525" y="1393825"/>
            <a:ext cx="10829925" cy="4248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5400">
                <a:latin typeface="Times New Roman" pitchFamily="18" charset="0"/>
                <a:cs typeface="Times New Roman" pitchFamily="18" charset="0"/>
              </a:rPr>
              <a:t>And I will put enmity between you and the woman, and between your offspring and hers; he will crush your head, and you will strike his heel.”</a:t>
            </a:r>
          </a:p>
          <a:p>
            <a:pPr algn="just">
              <a:lnSpc>
                <a:spcPct val="100000"/>
              </a:lnSpc>
              <a:spcBef>
                <a:spcPct val="0"/>
              </a:spcBef>
              <a:buFontTx/>
              <a:buNone/>
            </a:pPr>
            <a:r>
              <a:rPr lang="en-GB" altLang="en-US" sz="5400" b="1">
                <a:latin typeface="Times New Roman" pitchFamily="18" charset="0"/>
                <a:cs typeface="Times New Roman" pitchFamily="18" charset="0"/>
              </a:rPr>
              <a:t>Genesis 3:15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774700" y="277813"/>
            <a:ext cx="384651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chemeClr val="bg1"/>
                </a:solidFill>
                <a:latin typeface="Times New Roman" pitchFamily="18" charset="0"/>
                <a:cs typeface="Times New Roman" pitchFamily="18" charset="0"/>
              </a:rPr>
              <a:t>What is man?</a:t>
            </a:r>
          </a:p>
        </p:txBody>
      </p:sp>
      <p:sp>
        <p:nvSpPr>
          <p:cNvPr id="4" name="Rectangle 3"/>
          <p:cNvSpPr>
            <a:spLocks noChangeArrowheads="1"/>
          </p:cNvSpPr>
          <p:nvPr/>
        </p:nvSpPr>
        <p:spPr bwMode="auto">
          <a:xfrm>
            <a:off x="1881188" y="1849438"/>
            <a:ext cx="76723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Why should God be so kind to us?</a:t>
            </a:r>
          </a:p>
        </p:txBody>
      </p:sp>
      <p:sp>
        <p:nvSpPr>
          <p:cNvPr id="5" name="Rectangle 4"/>
          <p:cNvSpPr>
            <a:spLocks noChangeArrowheads="1"/>
          </p:cNvSpPr>
          <p:nvPr/>
        </p:nvSpPr>
        <p:spPr bwMode="auto">
          <a:xfrm>
            <a:off x="550863" y="3644900"/>
            <a:ext cx="10844212" cy="1754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5400" b="1">
                <a:latin typeface="Times New Roman" pitchFamily="18" charset="0"/>
                <a:cs typeface="Times New Roman" pitchFamily="18" charset="0"/>
              </a:rPr>
              <a:t>Because of His astonishing divine mercy, because of His love for us.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1537</TotalTime>
  <Words>494</Words>
  <Application>Microsoft Office PowerPoint</Application>
  <PresentationFormat>Custom</PresentationFormat>
  <Paragraphs>44</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Calibri</vt:lpstr>
      <vt:lpstr>Arial</vt:lpstr>
      <vt:lpstr>Calibri Light</vt:lpstr>
      <vt:lpstr>Times New Roman</vt:lpstr>
      <vt:lpstr>Francis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119</cp:revision>
  <dcterms:created xsi:type="dcterms:W3CDTF">2014-04-17T11:47:44Z</dcterms:created>
  <dcterms:modified xsi:type="dcterms:W3CDTF">2018-06-05T13:31:53Z</dcterms:modified>
</cp:coreProperties>
</file>