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3" r:id="rId18"/>
    <p:sldId id="272"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11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E40E97B-6A2C-4EC6-9C56-9AAB18577B46}"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E0D42DB-ED44-453D-9F13-DE216B7FF940}" type="slidenum">
              <a:rPr lang="en-GB" altLang="en-US"/>
              <a:pPr/>
              <a:t>‹#›</a:t>
            </a:fld>
            <a:endParaRPr lang="en-GB" altLang="en-US"/>
          </a:p>
        </p:txBody>
      </p:sp>
    </p:spTree>
    <p:extLst>
      <p:ext uri="{BB962C8B-B14F-4D97-AF65-F5344CB8AC3E}">
        <p14:creationId xmlns:p14="http://schemas.microsoft.com/office/powerpoint/2010/main" val="755248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B2DC498-BE7D-4EA1-A312-9CF95ECC2D0D}"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EFED6BC-517E-4A6D-85B0-60814131B59C}" type="slidenum">
              <a:rPr lang="en-GB" altLang="en-US"/>
              <a:pPr/>
              <a:t>‹#›</a:t>
            </a:fld>
            <a:endParaRPr lang="en-GB" altLang="en-US"/>
          </a:p>
        </p:txBody>
      </p:sp>
    </p:spTree>
    <p:extLst>
      <p:ext uri="{BB962C8B-B14F-4D97-AF65-F5344CB8AC3E}">
        <p14:creationId xmlns:p14="http://schemas.microsoft.com/office/powerpoint/2010/main" val="206788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D576373-85EE-4AF1-B825-D265B5C7F3D2}"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3838C0B-F34C-416F-A7BA-647F6C922278}" type="slidenum">
              <a:rPr lang="en-GB" altLang="en-US"/>
              <a:pPr/>
              <a:t>‹#›</a:t>
            </a:fld>
            <a:endParaRPr lang="en-GB" altLang="en-US"/>
          </a:p>
        </p:txBody>
      </p:sp>
    </p:spTree>
    <p:extLst>
      <p:ext uri="{BB962C8B-B14F-4D97-AF65-F5344CB8AC3E}">
        <p14:creationId xmlns:p14="http://schemas.microsoft.com/office/powerpoint/2010/main" val="3756119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71954F9-F313-4317-9DB6-C52A9E5588CD}"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35D5E8C2-2081-4F64-BAAF-2C798A14C131}" type="slidenum">
              <a:rPr lang="en-GB" altLang="en-US"/>
              <a:pPr/>
              <a:t>‹#›</a:t>
            </a:fld>
            <a:endParaRPr lang="en-GB" altLang="en-US"/>
          </a:p>
        </p:txBody>
      </p:sp>
    </p:spTree>
    <p:extLst>
      <p:ext uri="{BB962C8B-B14F-4D97-AF65-F5344CB8AC3E}">
        <p14:creationId xmlns:p14="http://schemas.microsoft.com/office/powerpoint/2010/main" val="891852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5ADCCEA-EA22-45E1-94DC-740AB3246F7D}"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446B8B6-AEE8-4C5C-9A10-37CC5C293ABC}" type="slidenum">
              <a:rPr lang="en-GB" altLang="en-US"/>
              <a:pPr/>
              <a:t>‹#›</a:t>
            </a:fld>
            <a:endParaRPr lang="en-GB" altLang="en-US"/>
          </a:p>
        </p:txBody>
      </p:sp>
    </p:spTree>
    <p:extLst>
      <p:ext uri="{BB962C8B-B14F-4D97-AF65-F5344CB8AC3E}">
        <p14:creationId xmlns:p14="http://schemas.microsoft.com/office/powerpoint/2010/main" val="106922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B989835-9BF8-4AC2-8C13-362E45D6FFEC}"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60FC29C-F03E-4432-BC16-CFB36C15710F}" type="slidenum">
              <a:rPr lang="en-GB" altLang="en-US"/>
              <a:pPr/>
              <a:t>‹#›</a:t>
            </a:fld>
            <a:endParaRPr lang="en-GB" altLang="en-US"/>
          </a:p>
        </p:txBody>
      </p:sp>
    </p:spTree>
    <p:extLst>
      <p:ext uri="{BB962C8B-B14F-4D97-AF65-F5344CB8AC3E}">
        <p14:creationId xmlns:p14="http://schemas.microsoft.com/office/powerpoint/2010/main" val="343061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34A29C6-31C3-49E2-B6CF-97BD5ED51919}" type="datetimeFigureOut">
              <a:rPr lang="en-GB"/>
              <a:pPr>
                <a:defRPr/>
              </a:pPr>
              <a:t>29/05/2018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5846ED58-F67A-445F-8443-342A1CB29D5E}" type="slidenum">
              <a:rPr lang="en-GB" altLang="en-US"/>
              <a:pPr/>
              <a:t>‹#›</a:t>
            </a:fld>
            <a:endParaRPr lang="en-GB" altLang="en-US"/>
          </a:p>
        </p:txBody>
      </p:sp>
    </p:spTree>
    <p:extLst>
      <p:ext uri="{BB962C8B-B14F-4D97-AF65-F5344CB8AC3E}">
        <p14:creationId xmlns:p14="http://schemas.microsoft.com/office/powerpoint/2010/main" val="267376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BC351B8-9984-4F6B-86B1-E0EF01D6FF5A}" type="datetimeFigureOut">
              <a:rPr lang="en-GB"/>
              <a:pPr>
                <a:defRPr/>
              </a:pPr>
              <a:t>29/05/2018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FE91C233-9C18-45BD-8940-5ECB36CFD2F4}" type="slidenum">
              <a:rPr lang="en-GB" altLang="en-US"/>
              <a:pPr/>
              <a:t>‹#›</a:t>
            </a:fld>
            <a:endParaRPr lang="en-GB" altLang="en-US"/>
          </a:p>
        </p:txBody>
      </p:sp>
    </p:spTree>
    <p:extLst>
      <p:ext uri="{BB962C8B-B14F-4D97-AF65-F5344CB8AC3E}">
        <p14:creationId xmlns:p14="http://schemas.microsoft.com/office/powerpoint/2010/main" val="3998755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DA6DF65-1FA2-435E-B6AE-D261A26B4FFA}" type="datetimeFigureOut">
              <a:rPr lang="en-GB"/>
              <a:pPr>
                <a:defRPr/>
              </a:pPr>
              <a:t>29/05/2018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7676B008-0A49-4EDD-981F-17E5B4EE06FA}" type="slidenum">
              <a:rPr lang="en-GB" altLang="en-US"/>
              <a:pPr/>
              <a:t>‹#›</a:t>
            </a:fld>
            <a:endParaRPr lang="en-GB" altLang="en-US"/>
          </a:p>
        </p:txBody>
      </p:sp>
    </p:spTree>
    <p:extLst>
      <p:ext uri="{BB962C8B-B14F-4D97-AF65-F5344CB8AC3E}">
        <p14:creationId xmlns:p14="http://schemas.microsoft.com/office/powerpoint/2010/main" val="100258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CB63AA5-BC6A-427F-9F5F-3D52DF247B59}"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075E6402-48FF-484B-80CD-81D217FA34D2}" type="slidenum">
              <a:rPr lang="en-GB" altLang="en-US"/>
              <a:pPr/>
              <a:t>‹#›</a:t>
            </a:fld>
            <a:endParaRPr lang="en-GB" altLang="en-US"/>
          </a:p>
        </p:txBody>
      </p:sp>
    </p:spTree>
    <p:extLst>
      <p:ext uri="{BB962C8B-B14F-4D97-AF65-F5344CB8AC3E}">
        <p14:creationId xmlns:p14="http://schemas.microsoft.com/office/powerpoint/2010/main" val="185102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047EAC-8F06-4ED8-B581-2071F7DC1476}"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D21ECBC-6479-4D42-9D44-6381F234DC8D}" type="slidenum">
              <a:rPr lang="en-GB" altLang="en-US"/>
              <a:pPr/>
              <a:t>‹#›</a:t>
            </a:fld>
            <a:endParaRPr lang="en-GB" altLang="en-US"/>
          </a:p>
        </p:txBody>
      </p:sp>
    </p:spTree>
    <p:extLst>
      <p:ext uri="{BB962C8B-B14F-4D97-AF65-F5344CB8AC3E}">
        <p14:creationId xmlns:p14="http://schemas.microsoft.com/office/powerpoint/2010/main" val="1839910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D85E97A-9432-49F0-9103-0C3FA1B0EB3F}" type="datetimeFigureOut">
              <a:rPr lang="en-GB"/>
              <a:pPr>
                <a:defRPr/>
              </a:pPr>
              <a:t>29/05/2018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F0FB56C-BFAA-4415-BE7F-4469CD35D5CD}"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#8: </a:t>
            </a:r>
          </a:p>
        </p:txBody>
      </p:sp>
      <p:sp>
        <p:nvSpPr>
          <p:cNvPr id="2051" name="Rectangle 2"/>
          <p:cNvSpPr>
            <a:spLocks noChangeArrowheads="1"/>
          </p:cNvSpPr>
          <p:nvPr/>
        </p:nvSpPr>
        <p:spPr bwMode="auto">
          <a:xfrm>
            <a:off x="2124075" y="1392238"/>
            <a:ext cx="65817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God’s promised blessing</a:t>
            </a:r>
          </a:p>
        </p:txBody>
      </p:sp>
      <p:sp>
        <p:nvSpPr>
          <p:cNvPr id="8" name="Rectangle 7"/>
          <p:cNvSpPr/>
          <p:nvPr/>
        </p:nvSpPr>
        <p:spPr>
          <a:xfrm>
            <a:off x="4405313" y="5994400"/>
            <a:ext cx="2017712" cy="646113"/>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24</a:t>
            </a:r>
            <a:endParaRPr lang="en-GB" sz="3600" b="1" dirty="0">
              <a:latin typeface="+mn-lt"/>
            </a:endParaRPr>
          </a:p>
        </p:txBody>
      </p:sp>
      <p:pic>
        <p:nvPicPr>
          <p:cNvPr id="2053"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94050" y="2222500"/>
            <a:ext cx="484505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77863" y="1619250"/>
            <a:ext cx="11307762"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(a)  </a:t>
            </a:r>
            <a:r>
              <a:rPr lang="en-GB" altLang="en-US" sz="3200" b="1">
                <a:latin typeface="Times New Roman" pitchFamily="18" charset="0"/>
                <a:cs typeface="Times New Roman" pitchFamily="18" charset="0"/>
              </a:rPr>
              <a:t>‘Clean hands’ </a:t>
            </a:r>
            <a:r>
              <a:rPr lang="en-GB" altLang="en-US" sz="3200">
                <a:latin typeface="Times New Roman" pitchFamily="18" charset="0"/>
                <a:cs typeface="Times New Roman" pitchFamily="18" charset="0"/>
              </a:rPr>
              <a:t>- Jacob’s practice in this matter was ugly and perverse  He did not have ‘clean hands’ </a:t>
            </a:r>
          </a:p>
        </p:txBody>
      </p:sp>
      <p:sp>
        <p:nvSpPr>
          <p:cNvPr id="2" name="Rectangle 1"/>
          <p:cNvSpPr>
            <a:spLocks noChangeArrowheads="1"/>
          </p:cNvSpPr>
          <p:nvPr/>
        </p:nvSpPr>
        <p:spPr bwMode="auto">
          <a:xfrm>
            <a:off x="677863" y="311150"/>
            <a:ext cx="99329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FFFF00"/>
                </a:solidFill>
                <a:latin typeface="Times New Roman" pitchFamily="18" charset="0"/>
                <a:cs typeface="Times New Roman" pitchFamily="18" charset="0"/>
              </a:rPr>
              <a:t>Sincere worshippers can go up to the ‘holy place’ but </a:t>
            </a:r>
          </a:p>
          <a:p>
            <a:pPr>
              <a:lnSpc>
                <a:spcPct val="100000"/>
              </a:lnSpc>
              <a:spcBef>
                <a:spcPct val="0"/>
              </a:spcBef>
              <a:buFontTx/>
              <a:buNone/>
            </a:pPr>
            <a:r>
              <a:rPr lang="en-GB" altLang="en-US" sz="3200">
                <a:solidFill>
                  <a:srgbClr val="FFFF00"/>
                </a:solidFill>
                <a:latin typeface="Times New Roman" pitchFamily="18" charset="0"/>
                <a:cs typeface="Times New Roman" pitchFamily="18" charset="0"/>
              </a:rPr>
              <a:t>there are here four conditions; admission depends on their:</a:t>
            </a:r>
          </a:p>
        </p:txBody>
      </p:sp>
      <p:sp>
        <p:nvSpPr>
          <p:cNvPr id="6" name="Rectangle 5"/>
          <p:cNvSpPr>
            <a:spLocks noChangeArrowheads="1"/>
          </p:cNvSpPr>
          <p:nvPr/>
        </p:nvSpPr>
        <p:spPr bwMode="auto">
          <a:xfrm>
            <a:off x="677863" y="2943225"/>
            <a:ext cx="9932987"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0000CC"/>
                </a:solidFill>
                <a:latin typeface="Times New Roman" pitchFamily="18" charset="0"/>
                <a:cs typeface="Times New Roman" pitchFamily="18" charset="0"/>
              </a:rPr>
              <a:t>(b)  </a:t>
            </a:r>
            <a:r>
              <a:rPr lang="en-GB" altLang="en-US" sz="3200" b="1">
                <a:solidFill>
                  <a:srgbClr val="0000CC"/>
                </a:solidFill>
                <a:latin typeface="Times New Roman" pitchFamily="18" charset="0"/>
                <a:cs typeface="Times New Roman" pitchFamily="18" charset="0"/>
              </a:rPr>
              <a:t>Purity</a:t>
            </a:r>
            <a:r>
              <a:rPr lang="en-GB" altLang="en-US" sz="3200">
                <a:solidFill>
                  <a:srgbClr val="0000CC"/>
                </a:solidFill>
                <a:latin typeface="Times New Roman" pitchFamily="18" charset="0"/>
                <a:cs typeface="Times New Roman" pitchFamily="18" charset="0"/>
              </a:rPr>
              <a:t> - His moral purity in family life was not what it ought to have been- He did not have ‘pure heart’ </a:t>
            </a:r>
          </a:p>
        </p:txBody>
      </p:sp>
      <p:sp>
        <p:nvSpPr>
          <p:cNvPr id="9" name="Rectangle 8"/>
          <p:cNvSpPr/>
          <p:nvPr/>
        </p:nvSpPr>
        <p:spPr>
          <a:xfrm>
            <a:off x="631825" y="4219575"/>
            <a:ext cx="11212513" cy="1568450"/>
          </a:xfrm>
          <a:prstGeom prst="rect">
            <a:avLst/>
          </a:prstGeom>
          <a:solidFill>
            <a:schemeClr val="bg1"/>
          </a:solidFill>
        </p:spPr>
        <p:txBody>
          <a:bodyPr>
            <a:spAutoFit/>
          </a:bodyPr>
          <a:lstStyle/>
          <a:p>
            <a:pPr marL="514350" indent="-514350">
              <a:buFontTx/>
              <a:buAutoNum type="alphaLcParenBoth" startAt="3"/>
              <a:defRPr/>
            </a:pPr>
            <a:r>
              <a:rPr lang="en-GB" sz="3200" b="1" dirty="0">
                <a:solidFill>
                  <a:srgbClr val="FF0000"/>
                </a:solidFill>
                <a:latin typeface="Times New Roman" panose="02020603050405020304" pitchFamily="18" charset="0"/>
                <a:cs typeface="Times New Roman" panose="02020603050405020304" pitchFamily="18" charset="0"/>
              </a:rPr>
              <a:t>Commitment</a:t>
            </a:r>
            <a:r>
              <a:rPr lang="en-GB" sz="3200" dirty="0">
                <a:solidFill>
                  <a:srgbClr val="FF0000"/>
                </a:solidFill>
                <a:latin typeface="Times New Roman" panose="02020603050405020304" pitchFamily="18" charset="0"/>
                <a:cs typeface="Times New Roman" panose="02020603050405020304" pitchFamily="18" charset="0"/>
              </a:rPr>
              <a:t> - Jacob’s spiritual allegiance was in question.</a:t>
            </a:r>
          </a:p>
          <a:p>
            <a:pPr>
              <a:defRPr/>
            </a:pPr>
            <a:r>
              <a:rPr lang="en-GB" sz="3200" dirty="0">
                <a:solidFill>
                  <a:srgbClr val="FF0000"/>
                </a:solidFill>
                <a:latin typeface="Times New Roman" panose="02020603050405020304" pitchFamily="18" charset="0"/>
                <a:cs typeface="Times New Roman" panose="02020603050405020304" pitchFamily="18" charset="0"/>
              </a:rPr>
              <a:t>He worshipped what have been called ‘idols of the heart’ - possessions, things, prestige and privilege.  </a:t>
            </a:r>
          </a:p>
        </p:txBody>
      </p:sp>
      <p:sp>
        <p:nvSpPr>
          <p:cNvPr id="10" name="Rectangle 9"/>
          <p:cNvSpPr>
            <a:spLocks noChangeArrowheads="1"/>
          </p:cNvSpPr>
          <p:nvPr/>
        </p:nvSpPr>
        <p:spPr bwMode="auto">
          <a:xfrm>
            <a:off x="677863" y="5986463"/>
            <a:ext cx="10453687"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(d)  </a:t>
            </a:r>
            <a:r>
              <a:rPr lang="en-GB" altLang="en-US" sz="3200" b="1">
                <a:latin typeface="Times New Roman" pitchFamily="18" charset="0"/>
                <a:cs typeface="Times New Roman" pitchFamily="18" charset="0"/>
              </a:rPr>
              <a:t>Integrity </a:t>
            </a:r>
            <a:r>
              <a:rPr lang="en-GB" altLang="en-US" sz="3200">
                <a:latin typeface="Times New Roman" pitchFamily="18" charset="0"/>
                <a:cs typeface="Times New Roman" pitchFamily="18" charset="0"/>
              </a:rPr>
              <a:t>- Jacob lacked integrity.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6"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112838" y="3232150"/>
            <a:ext cx="9023350"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This psalm says that the ideal worshipper ‘will receive blessing from the Lord’ (verse 5). </a:t>
            </a:r>
            <a:endParaRPr lang="en-GB" altLang="en-US" sz="3200" b="1">
              <a:latin typeface="Times New Roman" pitchFamily="18" charset="0"/>
              <a:cs typeface="Times New Roman" pitchFamily="18" charset="0"/>
            </a:endParaRPr>
          </a:p>
        </p:txBody>
      </p:sp>
      <p:sp>
        <p:nvSpPr>
          <p:cNvPr id="2" name="Rectangle 1"/>
          <p:cNvSpPr>
            <a:spLocks noChangeArrowheads="1"/>
          </p:cNvSpPr>
          <p:nvPr/>
        </p:nvSpPr>
        <p:spPr bwMode="auto">
          <a:xfrm>
            <a:off x="284163" y="360363"/>
            <a:ext cx="70421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The Loving and Generous God</a:t>
            </a:r>
            <a:endParaRPr lang="en-GB" altLang="en-US" sz="3600">
              <a:solidFill>
                <a:srgbClr val="FFFF00"/>
              </a:solidFill>
              <a:latin typeface="Times New Roman" pitchFamily="18" charset="0"/>
              <a:cs typeface="Times New Roman" pitchFamily="18" charset="0"/>
            </a:endParaRPr>
          </a:p>
        </p:txBody>
      </p:sp>
      <p:sp>
        <p:nvSpPr>
          <p:cNvPr id="10" name="Rectangle 9"/>
          <p:cNvSpPr>
            <a:spLocks noChangeArrowheads="1"/>
          </p:cNvSpPr>
          <p:nvPr/>
        </p:nvSpPr>
        <p:spPr bwMode="auto">
          <a:xfrm>
            <a:off x="284163" y="4914900"/>
            <a:ext cx="119062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b="1">
                <a:solidFill>
                  <a:srgbClr val="FFFF00"/>
                </a:solidFill>
                <a:latin typeface="Times New Roman" pitchFamily="18" charset="0"/>
                <a:cs typeface="Times New Roman" pitchFamily="18" charset="0"/>
              </a:rPr>
              <a:t>David is here convinced that this ‘blessing’ is the gift of his Mighty, </a:t>
            </a:r>
          </a:p>
          <a:p>
            <a:pPr>
              <a:lnSpc>
                <a:spcPct val="100000"/>
              </a:lnSpc>
              <a:spcBef>
                <a:spcPct val="0"/>
              </a:spcBef>
              <a:buFontTx/>
              <a:buNone/>
            </a:pPr>
            <a:r>
              <a:rPr lang="en-GB" altLang="en-US" sz="3200" b="1">
                <a:solidFill>
                  <a:srgbClr val="FFFF00"/>
                </a:solidFill>
                <a:latin typeface="Times New Roman" pitchFamily="18" charset="0"/>
                <a:cs typeface="Times New Roman" pitchFamily="18" charset="0"/>
              </a:rPr>
              <a:t>Holy, Generous and Loving God. </a:t>
            </a:r>
          </a:p>
        </p:txBody>
      </p:sp>
      <p:sp>
        <p:nvSpPr>
          <p:cNvPr id="11" name="Rectangle 10"/>
          <p:cNvSpPr/>
          <p:nvPr/>
        </p:nvSpPr>
        <p:spPr>
          <a:xfrm>
            <a:off x="701675" y="1039813"/>
            <a:ext cx="9844088" cy="157003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defRPr/>
            </a:pPr>
            <a:r>
              <a:rPr lang="en-GB" sz="3200" baseline="30000" dirty="0">
                <a:latin typeface="Times New Roman" panose="02020603050405020304" pitchFamily="18" charset="0"/>
                <a:cs typeface="Times New Roman" panose="02020603050405020304" pitchFamily="18" charset="0"/>
              </a:rPr>
              <a:t>“</a:t>
            </a:r>
            <a:r>
              <a:rPr lang="en-GB" sz="3200" dirty="0">
                <a:latin typeface="Times New Roman" panose="02020603050405020304" pitchFamily="18" charset="0"/>
                <a:cs typeface="Times New Roman" panose="02020603050405020304" pitchFamily="18" charset="0"/>
              </a:rPr>
              <a:t>Such is the generation of those who </a:t>
            </a:r>
            <a:r>
              <a:rPr lang="en-GB" sz="3200" dirty="0">
                <a:solidFill>
                  <a:srgbClr val="FF0000"/>
                </a:solidFill>
                <a:latin typeface="Times New Roman" panose="02020603050405020304" pitchFamily="18" charset="0"/>
                <a:cs typeface="Times New Roman" panose="02020603050405020304" pitchFamily="18" charset="0"/>
              </a:rPr>
              <a:t>seek</a:t>
            </a:r>
            <a:r>
              <a:rPr lang="en-GB" sz="3200" dirty="0">
                <a:latin typeface="Times New Roman" panose="02020603050405020304" pitchFamily="18" charset="0"/>
                <a:cs typeface="Times New Roman" panose="02020603050405020304" pitchFamily="18" charset="0"/>
              </a:rPr>
              <a:t> him, who </a:t>
            </a:r>
            <a:r>
              <a:rPr lang="en-GB" sz="3200" dirty="0">
                <a:solidFill>
                  <a:srgbClr val="FF0000"/>
                </a:solidFill>
                <a:latin typeface="Times New Roman" panose="02020603050405020304" pitchFamily="18" charset="0"/>
                <a:cs typeface="Times New Roman" panose="02020603050405020304" pitchFamily="18" charset="0"/>
              </a:rPr>
              <a:t>seek </a:t>
            </a:r>
            <a:r>
              <a:rPr lang="en-GB" sz="3200" dirty="0">
                <a:latin typeface="Times New Roman" panose="02020603050405020304" pitchFamily="18" charset="0"/>
                <a:cs typeface="Times New Roman" panose="02020603050405020304" pitchFamily="18" charset="0"/>
              </a:rPr>
              <a:t>your face, God of Jacob.”</a:t>
            </a:r>
          </a:p>
          <a:p>
            <a:pPr>
              <a:defRPr/>
            </a:pPr>
            <a:r>
              <a:rPr lang="en-GB" sz="3200" b="1" i="1" dirty="0">
                <a:latin typeface="Times New Roman" panose="02020603050405020304" pitchFamily="18" charset="0"/>
                <a:cs typeface="Times New Roman" panose="02020603050405020304" pitchFamily="18" charset="0"/>
              </a:rPr>
              <a:t>Psalm 24:6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ipe(down)">
                                      <p:cBhvr>
                                        <p:cTn id="21" dur="500"/>
                                        <p:tgtEl>
                                          <p:spTgt spid="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ppt_x"/>
                                          </p:val>
                                        </p:tav>
                                        <p:tav tm="100000">
                                          <p:val>
                                            <p:strVal val="#ppt_x"/>
                                          </p:val>
                                        </p:tav>
                                      </p:tavLst>
                                    </p:anim>
                                    <p:anim calcmode="lin" valueType="num">
                                      <p:cBhvr additive="base">
                                        <p:cTn id="2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10"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350963" y="1890713"/>
            <a:ext cx="9023350" cy="1076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FF0000"/>
                </a:solidFill>
                <a:latin typeface="Times New Roman" pitchFamily="18" charset="0"/>
                <a:cs typeface="Times New Roman" pitchFamily="18" charset="0"/>
              </a:rPr>
              <a:t>Not on our </a:t>
            </a:r>
            <a:r>
              <a:rPr lang="en-GB" altLang="en-US" sz="3200" b="1">
                <a:solidFill>
                  <a:srgbClr val="FF0000"/>
                </a:solidFill>
                <a:latin typeface="Times New Roman" pitchFamily="18" charset="0"/>
                <a:cs typeface="Times New Roman" pitchFamily="18" charset="0"/>
              </a:rPr>
              <a:t>striving or achieving</a:t>
            </a:r>
            <a:r>
              <a:rPr lang="en-GB" altLang="en-US" sz="3200">
                <a:solidFill>
                  <a:srgbClr val="FF0000"/>
                </a:solidFill>
                <a:latin typeface="Times New Roman" pitchFamily="18" charset="0"/>
                <a:cs typeface="Times New Roman" pitchFamily="18" charset="0"/>
              </a:rPr>
              <a:t> </a:t>
            </a:r>
            <a:r>
              <a:rPr lang="en-GB" altLang="en-US" sz="3200">
                <a:latin typeface="Times New Roman" pitchFamily="18" charset="0"/>
                <a:cs typeface="Times New Roman" pitchFamily="18" charset="0"/>
              </a:rPr>
              <a:t>on the basis of our religious works or moral effort.  </a:t>
            </a:r>
          </a:p>
        </p:txBody>
      </p:sp>
      <p:sp>
        <p:nvSpPr>
          <p:cNvPr id="11" name="Rectangle 10"/>
          <p:cNvSpPr/>
          <p:nvPr/>
        </p:nvSpPr>
        <p:spPr>
          <a:xfrm>
            <a:off x="534988" y="269875"/>
            <a:ext cx="10874375" cy="120015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defRPr/>
            </a:pPr>
            <a:r>
              <a:rPr lang="en-GB" sz="3600" dirty="0">
                <a:latin typeface="Times New Roman" panose="02020603050405020304" pitchFamily="18" charset="0"/>
                <a:cs typeface="Times New Roman" panose="02020603050405020304" pitchFamily="18" charset="0"/>
              </a:rPr>
              <a:t>This ‘blessing’ of  ‘righteousness’ is a gift that depends entirely on our </a:t>
            </a:r>
            <a:r>
              <a:rPr lang="en-GB" sz="3600" b="1" dirty="0">
                <a:latin typeface="Times New Roman" panose="02020603050405020304" pitchFamily="18" charset="0"/>
                <a:cs typeface="Times New Roman" panose="02020603050405020304" pitchFamily="18" charset="0"/>
              </a:rPr>
              <a:t>seeking and receiving</a:t>
            </a:r>
            <a:r>
              <a:rPr lang="en-GB" sz="3600" dirty="0">
                <a:latin typeface="Times New Roman" panose="02020603050405020304" pitchFamily="18" charset="0"/>
                <a:cs typeface="Times New Roman" panose="02020603050405020304" pitchFamily="18" charset="0"/>
              </a:rPr>
              <a:t>.</a:t>
            </a:r>
            <a:endParaRPr lang="en-GB" sz="3600" b="1" i="1" dirty="0">
              <a:latin typeface="Times New Roman" panose="02020603050405020304" pitchFamily="18" charset="0"/>
              <a:cs typeface="Times New Roman" panose="02020603050405020304" pitchFamily="18" charset="0"/>
            </a:endParaRPr>
          </a:p>
        </p:txBody>
      </p:sp>
      <p:sp>
        <p:nvSpPr>
          <p:cNvPr id="4" name="Rectangle 3"/>
          <p:cNvSpPr/>
          <p:nvPr/>
        </p:nvSpPr>
        <p:spPr>
          <a:xfrm>
            <a:off x="2116138" y="3387725"/>
            <a:ext cx="7494587" cy="768350"/>
          </a:xfrm>
          <a:prstGeom prst="rect">
            <a:avLst/>
          </a:prstGeom>
          <a:solidFill>
            <a:schemeClr val="accent4">
              <a:lumMod val="40000"/>
              <a:lumOff val="60000"/>
            </a:schemeClr>
          </a:solidFill>
        </p:spPr>
        <p:txBody>
          <a:bodyPr wrap="none">
            <a:spAutoFit/>
          </a:bodyPr>
          <a:lstStyle/>
          <a:p>
            <a:pPr>
              <a:defRPr/>
            </a:pPr>
            <a:r>
              <a:rPr lang="en-GB" sz="4400" dirty="0">
                <a:solidFill>
                  <a:srgbClr val="FF0000"/>
                </a:solidFill>
                <a:latin typeface="Times New Roman" panose="02020603050405020304" pitchFamily="18" charset="0"/>
                <a:ea typeface="Times New Roman" panose="02020603050405020304" pitchFamily="18" charset="0"/>
              </a:rPr>
              <a:t>Striving or achieving = </a:t>
            </a:r>
            <a:r>
              <a:rPr lang="en-GB" sz="4400" b="1" dirty="0">
                <a:solidFill>
                  <a:srgbClr val="FF0000"/>
                </a:solidFill>
                <a:latin typeface="Times New Roman" panose="02020603050405020304" pitchFamily="18" charset="0"/>
                <a:ea typeface="Times New Roman" panose="02020603050405020304" pitchFamily="18" charset="0"/>
              </a:rPr>
              <a:t>Religion</a:t>
            </a:r>
            <a:endParaRPr lang="en-GB" sz="4400" b="1" dirty="0">
              <a:latin typeface="Times New Roman" panose="02020603050405020304" pitchFamily="18" charset="0"/>
              <a:ea typeface="Times New Roman" panose="02020603050405020304" pitchFamily="18" charset="0"/>
            </a:endParaRPr>
          </a:p>
        </p:txBody>
      </p:sp>
      <p:sp>
        <p:nvSpPr>
          <p:cNvPr id="5" name="Rectangle 4"/>
          <p:cNvSpPr>
            <a:spLocks noChangeArrowheads="1"/>
          </p:cNvSpPr>
          <p:nvPr/>
        </p:nvSpPr>
        <p:spPr bwMode="auto">
          <a:xfrm>
            <a:off x="2305050" y="4576763"/>
            <a:ext cx="6678613"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a:latin typeface="Times New Roman" pitchFamily="18" charset="0"/>
                <a:cs typeface="Times New Roman" pitchFamily="18" charset="0"/>
              </a:rPr>
              <a:t>Seeking and receiving </a:t>
            </a:r>
          </a:p>
          <a:p>
            <a:pPr algn="ctr">
              <a:lnSpc>
                <a:spcPct val="100000"/>
              </a:lnSpc>
              <a:spcBef>
                <a:spcPct val="0"/>
              </a:spcBef>
              <a:buFontTx/>
              <a:buNone/>
            </a:pPr>
            <a:r>
              <a:rPr lang="en-GB" altLang="en-US" sz="4400">
                <a:latin typeface="Times New Roman" pitchFamily="18" charset="0"/>
                <a:cs typeface="Times New Roman" pitchFamily="18" charset="0"/>
              </a:rPr>
              <a:t>= </a:t>
            </a:r>
          </a:p>
          <a:p>
            <a:pPr algn="ctr">
              <a:lnSpc>
                <a:spcPct val="100000"/>
              </a:lnSpc>
              <a:spcBef>
                <a:spcPct val="0"/>
              </a:spcBef>
              <a:buFontTx/>
              <a:buNone/>
            </a:pPr>
            <a:r>
              <a:rPr lang="en-GB" altLang="en-US" sz="4400" b="1">
                <a:latin typeface="Times New Roman" pitchFamily="18" charset="0"/>
                <a:cs typeface="Times New Roman" pitchFamily="18" charset="0"/>
              </a:rPr>
              <a:t>Personal relation with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14338" name="AutoShape 4" descr="Image result for mercy seat of the ark of the covenant pics"/>
          <p:cNvSpPr>
            <a:spLocks noChangeAspect="1" noChangeArrowheads="1"/>
          </p:cNvSpPr>
          <p:nvPr/>
        </p:nvSpPr>
        <p:spPr bwMode="auto">
          <a:xfrm>
            <a:off x="-25400" y="-136525"/>
            <a:ext cx="2206625"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1433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62100" y="150813"/>
            <a:ext cx="8755063" cy="657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84238" y="231775"/>
            <a:ext cx="9958387" cy="3540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200" b="1">
                <a:latin typeface="Times New Roman" pitchFamily="18" charset="0"/>
                <a:cs typeface="Times New Roman" pitchFamily="18" charset="0"/>
              </a:rPr>
              <a:t>Romans 3:23-25 (NIV)</a:t>
            </a:r>
            <a:r>
              <a:rPr lang="en-GB" altLang="en-US" sz="3200">
                <a:latin typeface="Times New Roman" pitchFamily="18" charset="0"/>
                <a:cs typeface="Times New Roman" pitchFamily="18" charset="0"/>
              </a:rPr>
              <a:t> </a:t>
            </a:r>
          </a:p>
          <a:p>
            <a:pPr algn="just">
              <a:lnSpc>
                <a:spcPct val="100000"/>
              </a:lnSpc>
              <a:spcBef>
                <a:spcPct val="0"/>
              </a:spcBef>
              <a:buFontTx/>
              <a:buNone/>
            </a:pPr>
            <a:r>
              <a:rPr lang="en-GB" altLang="en-US" sz="3200">
                <a:latin typeface="Times New Roman" pitchFamily="18" charset="0"/>
                <a:cs typeface="Times New Roman" pitchFamily="18" charset="0"/>
              </a:rPr>
              <a:t>“for all have sinned and fall short of the glory of God, and are justified freely by his grace through the redemption that came by Christ Jesus. God presented him as a sacrifice of atonement, through faith in his blood. He did this to demonstrate his justice, because in his forbearance he had left the sins committed beforehand unpunished”.</a:t>
            </a:r>
            <a:r>
              <a:rPr lang="en-GB" altLang="en-US" sz="3200" b="1">
                <a:latin typeface="Times New Roman" pitchFamily="18" charset="0"/>
                <a:cs typeface="Times New Roman" pitchFamily="18" charset="0"/>
              </a:rPr>
              <a:t> </a:t>
            </a:r>
            <a:endParaRPr lang="en-GB" altLang="en-US" sz="3200">
              <a:latin typeface="Times New Roman" pitchFamily="18" charset="0"/>
              <a:cs typeface="Times New Roman"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84238" y="3857625"/>
            <a:ext cx="2801937" cy="280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4356100" y="4689475"/>
            <a:ext cx="60960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FFFF00"/>
                </a:solidFill>
                <a:latin typeface="Times New Roman" pitchFamily="18" charset="0"/>
                <a:cs typeface="Times New Roman" pitchFamily="18" charset="0"/>
              </a:rPr>
              <a:t>For the Good News to be good news for me, it requires my </a:t>
            </a:r>
            <a:r>
              <a:rPr lang="en-GB" altLang="en-US" sz="3200" u="sng">
                <a:solidFill>
                  <a:srgbClr val="FFFF00"/>
                </a:solidFill>
                <a:latin typeface="Times New Roman" pitchFamily="18" charset="0"/>
                <a:cs typeface="Times New Roman" pitchFamily="18" charset="0"/>
              </a:rPr>
              <a:t>Commitment</a:t>
            </a:r>
            <a:r>
              <a:rPr lang="en-GB" altLang="en-US" sz="3200">
                <a:solidFill>
                  <a:srgbClr val="FFFF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5" name="Rectangle 2"/>
          <p:cNvSpPr>
            <a:spLocks noChangeArrowheads="1"/>
          </p:cNvSpPr>
          <p:nvPr/>
        </p:nvSpPr>
        <p:spPr bwMode="auto">
          <a:xfrm>
            <a:off x="323850" y="390525"/>
            <a:ext cx="11831638" cy="1814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b="1" i="1">
                <a:latin typeface="Times New Roman" pitchFamily="18" charset="0"/>
                <a:cs typeface="Times New Roman" pitchFamily="18" charset="0"/>
              </a:rPr>
              <a:t>Mark 1.14-15 (NIV)</a:t>
            </a:r>
            <a:endParaRPr lang="en-GB" altLang="en-US" i="1">
              <a:latin typeface="Times New Roman" pitchFamily="18" charset="0"/>
              <a:cs typeface="Times New Roman" pitchFamily="18" charset="0"/>
            </a:endParaRPr>
          </a:p>
          <a:p>
            <a:pPr>
              <a:lnSpc>
                <a:spcPct val="100000"/>
              </a:lnSpc>
              <a:spcBef>
                <a:spcPct val="0"/>
              </a:spcBef>
              <a:buFontTx/>
              <a:buNone/>
            </a:pPr>
            <a:r>
              <a:rPr lang="en-US" altLang="en-US">
                <a:latin typeface="Times New Roman" pitchFamily="18" charset="0"/>
                <a:cs typeface="Times New Roman" pitchFamily="18" charset="0"/>
              </a:rPr>
              <a:t>After John was put in prison, Jesus went into Galilee, proclaiming the good news</a:t>
            </a:r>
          </a:p>
          <a:p>
            <a:pPr>
              <a:lnSpc>
                <a:spcPct val="100000"/>
              </a:lnSpc>
              <a:spcBef>
                <a:spcPct val="0"/>
              </a:spcBef>
              <a:buFontTx/>
              <a:buNone/>
            </a:pPr>
            <a:r>
              <a:rPr lang="en-US" altLang="en-US">
                <a:latin typeface="Times New Roman" pitchFamily="18" charset="0"/>
                <a:cs typeface="Times New Roman" pitchFamily="18" charset="0"/>
              </a:rPr>
              <a:t>of God. "The time has come," he said. "The kingdom of God is near. </a:t>
            </a:r>
          </a:p>
          <a:p>
            <a:pPr>
              <a:lnSpc>
                <a:spcPct val="100000"/>
              </a:lnSpc>
              <a:spcBef>
                <a:spcPct val="0"/>
              </a:spcBef>
              <a:buFontTx/>
              <a:buNone/>
            </a:pPr>
            <a:r>
              <a:rPr lang="en-US" altLang="en-US">
                <a:solidFill>
                  <a:srgbClr val="FF0000"/>
                </a:solidFill>
                <a:latin typeface="Times New Roman" pitchFamily="18" charset="0"/>
                <a:cs typeface="Times New Roman" pitchFamily="18" charset="0"/>
              </a:rPr>
              <a:t>Repent and believe the good news!".</a:t>
            </a:r>
            <a:r>
              <a:rPr lang="en-US" altLang="en-US">
                <a:latin typeface="Times New Roman" pitchFamily="18" charset="0"/>
                <a:cs typeface="Times New Roman" pitchFamily="18" charset="0"/>
              </a:rPr>
              <a:t> </a:t>
            </a:r>
          </a:p>
        </p:txBody>
      </p:sp>
      <p:sp>
        <p:nvSpPr>
          <p:cNvPr id="7" name="Rectangle 6"/>
          <p:cNvSpPr/>
          <p:nvPr/>
        </p:nvSpPr>
        <p:spPr>
          <a:xfrm>
            <a:off x="674688" y="3359150"/>
            <a:ext cx="10382250" cy="13843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just">
              <a:defRPr/>
            </a:pPr>
            <a:r>
              <a:rPr lang="en-GB" sz="2800" baseline="30000" dirty="0">
                <a:latin typeface="Times New Roman" panose="02020603050405020304" pitchFamily="18" charset="0"/>
                <a:cs typeface="Times New Roman" panose="02020603050405020304" pitchFamily="18" charset="0"/>
              </a:rPr>
              <a:t>“</a:t>
            </a:r>
            <a:r>
              <a:rPr lang="en-GB" sz="2800" dirty="0">
                <a:latin typeface="Times New Roman" panose="02020603050405020304" pitchFamily="18" charset="0"/>
                <a:cs typeface="Times New Roman" panose="02020603050405020304" pitchFamily="18" charset="0"/>
              </a:rPr>
              <a:t>Then the man said, “Let me go, for it is daybreak.” But Jacob replied, “I will not let you go unless you bless me.” </a:t>
            </a:r>
          </a:p>
          <a:p>
            <a:pPr>
              <a:defRPr/>
            </a:pPr>
            <a:r>
              <a:rPr lang="en-GB" sz="2800" b="1" i="1" dirty="0">
                <a:latin typeface="Times New Roman" panose="02020603050405020304" pitchFamily="18" charset="0"/>
                <a:cs typeface="Times New Roman" panose="02020603050405020304" pitchFamily="18" charset="0"/>
              </a:rPr>
              <a:t>Genesis 32:26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5" name="Rectangle 2"/>
          <p:cNvSpPr>
            <a:spLocks noChangeArrowheads="1"/>
          </p:cNvSpPr>
          <p:nvPr/>
        </p:nvSpPr>
        <p:spPr bwMode="auto">
          <a:xfrm>
            <a:off x="660400" y="614363"/>
            <a:ext cx="10917238"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Blessing is a gift that depends entirely on our </a:t>
            </a:r>
            <a:r>
              <a:rPr lang="en-GB" altLang="en-US" sz="3600" b="1">
                <a:latin typeface="Times New Roman" pitchFamily="18" charset="0"/>
                <a:cs typeface="Times New Roman" pitchFamily="18" charset="0"/>
              </a:rPr>
              <a:t>seeking and receiving</a:t>
            </a:r>
            <a:r>
              <a:rPr lang="en-GB" altLang="en-US" sz="3600">
                <a:latin typeface="Times New Roman" pitchFamily="18" charset="0"/>
                <a:cs typeface="Times New Roman" pitchFamily="18" charset="0"/>
              </a:rPr>
              <a:t>, not on our </a:t>
            </a:r>
            <a:r>
              <a:rPr lang="en-GB" altLang="en-US" sz="3600" b="1">
                <a:latin typeface="Times New Roman" pitchFamily="18" charset="0"/>
                <a:cs typeface="Times New Roman" pitchFamily="18" charset="0"/>
              </a:rPr>
              <a:t>striving or achieving</a:t>
            </a:r>
            <a:r>
              <a:rPr lang="en-GB" altLang="en-US" sz="3600">
                <a:latin typeface="Times New Roman" pitchFamily="18" charset="0"/>
                <a:cs typeface="Times New Roman" pitchFamily="18" charset="0"/>
              </a:rPr>
              <a:t> on the basis of our religious works </a:t>
            </a:r>
          </a:p>
          <a:p>
            <a:pPr>
              <a:lnSpc>
                <a:spcPct val="100000"/>
              </a:lnSpc>
              <a:spcBef>
                <a:spcPct val="0"/>
              </a:spcBef>
              <a:buFontTx/>
              <a:buNone/>
            </a:pPr>
            <a:r>
              <a:rPr lang="en-GB" altLang="en-US" sz="3600">
                <a:latin typeface="Times New Roman" pitchFamily="18" charset="0"/>
                <a:cs typeface="Times New Roman" pitchFamily="18" charset="0"/>
              </a:rPr>
              <a:t>or moral effort.  </a:t>
            </a:r>
          </a:p>
        </p:txBody>
      </p:sp>
      <p:sp>
        <p:nvSpPr>
          <p:cNvPr id="4" name="Rectangle 3"/>
          <p:cNvSpPr/>
          <p:nvPr/>
        </p:nvSpPr>
        <p:spPr>
          <a:xfrm>
            <a:off x="660400" y="3600450"/>
            <a:ext cx="10790238" cy="2800350"/>
          </a:xfrm>
          <a:prstGeom prst="rect">
            <a:avLst/>
          </a:prstGeom>
          <a:solidFill>
            <a:schemeClr val="bg1"/>
          </a:solidFill>
        </p:spPr>
        <p:txBody>
          <a:bodyPr>
            <a:spAutoFit/>
          </a:bodyPr>
          <a:lstStyle/>
          <a:p>
            <a:pPr algn="just">
              <a:defRPr/>
            </a:pPr>
            <a:r>
              <a:rPr lang="en-GB" sz="4400" b="1" dirty="0">
                <a:latin typeface="Times New Roman" panose="02020603050405020304" pitchFamily="18" charset="0"/>
                <a:ea typeface="Times New Roman" panose="02020603050405020304" pitchFamily="18" charset="0"/>
              </a:rPr>
              <a:t>They will receive blessing from the </a:t>
            </a:r>
            <a:r>
              <a:rPr lang="en-GB" sz="4400" b="1" cap="small" dirty="0">
                <a:latin typeface="Times New Roman" panose="02020603050405020304" pitchFamily="18" charset="0"/>
                <a:ea typeface="Times New Roman" panose="02020603050405020304" pitchFamily="18" charset="0"/>
              </a:rPr>
              <a:t>Lord </a:t>
            </a:r>
            <a:r>
              <a:rPr lang="en-GB" sz="4400" b="1" dirty="0">
                <a:latin typeface="Times New Roman" panose="02020603050405020304" pitchFamily="18" charset="0"/>
                <a:ea typeface="Times New Roman" panose="02020603050405020304" pitchFamily="18" charset="0"/>
              </a:rPr>
              <a:t>and vindication from God their Saviour.</a:t>
            </a:r>
          </a:p>
          <a:p>
            <a:pPr>
              <a:defRPr/>
            </a:pPr>
            <a:r>
              <a:rPr lang="en-GB" sz="4400" b="1" i="1" dirty="0">
                <a:solidFill>
                  <a:srgbClr val="FF0000"/>
                </a:solidFill>
                <a:latin typeface="Times New Roman" panose="02020603050405020304" pitchFamily="18" charset="0"/>
                <a:ea typeface="Times New Roman" panose="02020603050405020304" pitchFamily="18" charset="0"/>
              </a:rPr>
              <a:t>Psalm 24:5 (NIV)</a:t>
            </a:r>
          </a:p>
          <a:p>
            <a:pPr algn="just">
              <a:defRPr/>
            </a:pPr>
            <a:endParaRPr lang="en-GB" sz="4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5" name="Rectangle 2"/>
          <p:cNvSpPr>
            <a:spLocks noChangeArrowheads="1"/>
          </p:cNvSpPr>
          <p:nvPr/>
        </p:nvSpPr>
        <p:spPr bwMode="auto">
          <a:xfrm>
            <a:off x="803275" y="542925"/>
            <a:ext cx="10761663"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Will the gates of your heart be opened for Him? </a:t>
            </a:r>
          </a:p>
        </p:txBody>
      </p:sp>
      <p:sp>
        <p:nvSpPr>
          <p:cNvPr id="7" name="Rectangle 6"/>
          <p:cNvSpPr/>
          <p:nvPr/>
        </p:nvSpPr>
        <p:spPr>
          <a:xfrm>
            <a:off x="1406525" y="2459038"/>
            <a:ext cx="9129713" cy="64611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just">
              <a:defRPr/>
            </a:pPr>
            <a:r>
              <a:rPr lang="en-GB" sz="3600" baseline="30000" dirty="0">
                <a:latin typeface="Times New Roman" panose="02020603050405020304" pitchFamily="18" charset="0"/>
                <a:cs typeface="Times New Roman" panose="02020603050405020304" pitchFamily="18" charset="0"/>
              </a:rPr>
              <a:t>“</a:t>
            </a:r>
            <a:r>
              <a:rPr lang="en-GB" sz="3600" dirty="0">
                <a:latin typeface="Times New Roman" panose="02020603050405020304" pitchFamily="18" charset="0"/>
                <a:cs typeface="Times New Roman" panose="02020603050405020304" pitchFamily="18" charset="0"/>
              </a:rPr>
              <a:t>The King of glory came and will come again”. </a:t>
            </a:r>
            <a:endParaRPr lang="en-GB" sz="3600" b="1" i="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3540125" y="3679825"/>
            <a:ext cx="43529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FFFF00"/>
                </a:solidFill>
                <a:latin typeface="Times New Roman" pitchFamily="18" charset="0"/>
                <a:cs typeface="Times New Roman" pitchFamily="18" charset="0"/>
              </a:rPr>
              <a:t>Are you seeking Him?</a:t>
            </a:r>
            <a:endParaRPr lang="en-GB" altLang="en-US" sz="3600">
              <a:solidFill>
                <a:srgbClr val="FFFF00"/>
              </a:solidFill>
            </a:endParaRPr>
          </a:p>
        </p:txBody>
      </p:sp>
      <p:sp>
        <p:nvSpPr>
          <p:cNvPr id="3" name="Rectangle 2"/>
          <p:cNvSpPr>
            <a:spLocks noChangeArrowheads="1"/>
          </p:cNvSpPr>
          <p:nvPr/>
        </p:nvSpPr>
        <p:spPr bwMode="auto">
          <a:xfrm>
            <a:off x="285750" y="5535613"/>
            <a:ext cx="111617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FFFF00"/>
                </a:solidFill>
                <a:latin typeface="Times New Roman" pitchFamily="18" charset="0"/>
                <a:cs typeface="Times New Roman" pitchFamily="18" charset="0"/>
              </a:rPr>
              <a:t>Have you received Him and welcomed Him  into your life?</a:t>
            </a:r>
            <a:endParaRPr lang="en-GB" altLang="en-US" sz="36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#8: </a:t>
            </a:r>
          </a:p>
        </p:txBody>
      </p:sp>
      <p:sp>
        <p:nvSpPr>
          <p:cNvPr id="19459" name="Rectangle 2"/>
          <p:cNvSpPr>
            <a:spLocks noChangeArrowheads="1"/>
          </p:cNvSpPr>
          <p:nvPr/>
        </p:nvSpPr>
        <p:spPr bwMode="auto">
          <a:xfrm>
            <a:off x="2124075" y="1392238"/>
            <a:ext cx="65817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God’s promised blessing</a:t>
            </a:r>
          </a:p>
        </p:txBody>
      </p:sp>
      <p:sp>
        <p:nvSpPr>
          <p:cNvPr id="8" name="Rectangle 7"/>
          <p:cNvSpPr/>
          <p:nvPr/>
        </p:nvSpPr>
        <p:spPr>
          <a:xfrm>
            <a:off x="4405313" y="5994400"/>
            <a:ext cx="2017712" cy="646113"/>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24</a:t>
            </a:r>
            <a:endParaRPr lang="en-GB" sz="3600" b="1" dirty="0">
              <a:latin typeface="+mn-lt"/>
            </a:endParaRPr>
          </a:p>
        </p:txBody>
      </p:sp>
      <p:pic>
        <p:nvPicPr>
          <p:cNvPr id="19461"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94050" y="2222500"/>
            <a:ext cx="484505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033588" y="482600"/>
            <a:ext cx="77962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69875">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ts val="1575"/>
              </a:lnSpc>
              <a:spcBef>
                <a:spcPct val="0"/>
              </a:spcBef>
              <a:buFontTx/>
              <a:buNone/>
            </a:pPr>
            <a:r>
              <a:rPr lang="en-GB" altLang="en-US" sz="4000" b="1">
                <a:latin typeface="Times New Roman" pitchFamily="18" charset="0"/>
                <a:cs typeface="Times New Roman" pitchFamily="18" charset="0"/>
              </a:rPr>
              <a:t>GOD’S PROMISED BLESSING </a:t>
            </a:r>
          </a:p>
        </p:txBody>
      </p:sp>
      <p:pic>
        <p:nvPicPr>
          <p:cNvPr id="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81313" y="1223963"/>
            <a:ext cx="6100762"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Rectangle 1"/>
          <p:cNvSpPr/>
          <p:nvPr/>
        </p:nvSpPr>
        <p:spPr>
          <a:xfrm>
            <a:off x="4452938" y="0"/>
            <a:ext cx="2603500" cy="923925"/>
          </a:xfrm>
          <a:prstGeom prst="rect">
            <a:avLst/>
          </a:prstGeom>
        </p:spPr>
        <p:txBody>
          <a:bodyPr>
            <a:spAutoFit/>
          </a:bodyPr>
          <a:lstStyle/>
          <a:p>
            <a:pPr marL="228600">
              <a:spcBef>
                <a:spcPts val="0"/>
              </a:spcBef>
              <a:spcAft>
                <a:spcPts val="0"/>
              </a:spcAft>
              <a:defRPr/>
            </a:pPr>
            <a:r>
              <a:rPr lang="en-GB" sz="3600" b="1" dirty="0">
                <a:solidFill>
                  <a:srgbClr val="FFFF00"/>
                </a:solidFill>
                <a:latin typeface="Times New Roman" panose="02020603050405020304" pitchFamily="18" charset="0"/>
              </a:rPr>
              <a:t>Psalm 24</a:t>
            </a:r>
          </a:p>
          <a:p>
            <a:pPr marL="270510">
              <a:spcBef>
                <a:spcPts val="0"/>
              </a:spcBef>
              <a:spcAft>
                <a:spcPts val="0"/>
              </a:spcAft>
              <a:defRPr/>
            </a:pPr>
            <a:r>
              <a:rPr lang="en-GB" b="1" dirty="0">
                <a:solidFill>
                  <a:srgbClr val="FFFF00"/>
                </a:solidFill>
                <a:latin typeface="Times New Roman" panose="02020603050405020304" pitchFamily="18" charset="0"/>
              </a:rPr>
              <a:t>A Psalm Of David.</a:t>
            </a:r>
          </a:p>
        </p:txBody>
      </p:sp>
      <p:sp>
        <p:nvSpPr>
          <p:cNvPr id="3" name="Rectangle 2"/>
          <p:cNvSpPr/>
          <p:nvPr/>
        </p:nvSpPr>
        <p:spPr>
          <a:xfrm>
            <a:off x="1625600" y="923925"/>
            <a:ext cx="9467850" cy="5692775"/>
          </a:xfrm>
          <a:prstGeom prst="rect">
            <a:avLst/>
          </a:prstGeom>
          <a:solidFill>
            <a:schemeClr val="bg1"/>
          </a:solidFill>
        </p:spPr>
        <p:txBody>
          <a:bodyPr>
            <a:spAutoFit/>
          </a:bodyPr>
          <a:lstStyle/>
          <a:p>
            <a:pPr>
              <a:defRPr/>
            </a:pPr>
            <a:r>
              <a:rPr lang="en-GB" sz="2800" baseline="30000" dirty="0">
                <a:latin typeface="Times New Roman" panose="02020603050405020304" pitchFamily="18" charset="0"/>
                <a:ea typeface="Times New Roman" panose="02020603050405020304" pitchFamily="18" charset="0"/>
              </a:rPr>
              <a:t>1 </a:t>
            </a:r>
            <a:r>
              <a:rPr lang="en-GB" sz="2800" dirty="0">
                <a:latin typeface="Times New Roman" panose="02020603050405020304" pitchFamily="18" charset="0"/>
                <a:ea typeface="Times New Roman" panose="02020603050405020304" pitchFamily="18" charset="0"/>
              </a:rPr>
              <a:t>The earth is the </a:t>
            </a:r>
            <a:r>
              <a:rPr lang="en-GB" sz="2800" cap="small" dirty="0">
                <a:latin typeface="Times New Roman" panose="02020603050405020304" pitchFamily="18" charset="0"/>
                <a:ea typeface="Times New Roman" panose="02020603050405020304" pitchFamily="18" charset="0"/>
              </a:rPr>
              <a:t>Lord</a:t>
            </a:r>
            <a:r>
              <a:rPr lang="en-GB" sz="2800" dirty="0">
                <a:latin typeface="Times New Roman" panose="02020603050405020304" pitchFamily="18" charset="0"/>
                <a:ea typeface="Times New Roman" panose="02020603050405020304" pitchFamily="18" charset="0"/>
              </a:rPr>
              <a:t>’s, and everything in it,</a:t>
            </a:r>
            <a:br>
              <a:rPr lang="en-GB" sz="2800" dirty="0">
                <a:latin typeface="Times New Roman" panose="02020603050405020304" pitchFamily="18" charset="0"/>
                <a:ea typeface="Times New Roman" panose="02020603050405020304" pitchFamily="18" charset="0"/>
              </a:rPr>
            </a:br>
            <a:r>
              <a:rPr lang="en-GB" sz="2800" dirty="0">
                <a:latin typeface="Times New Roman" panose="02020603050405020304" pitchFamily="18" charset="0"/>
                <a:ea typeface="Times New Roman" panose="02020603050405020304" pitchFamily="18" charset="0"/>
              </a:rPr>
              <a:t>    the world, and all who live in it;</a:t>
            </a:r>
            <a:br>
              <a:rPr lang="en-GB" sz="2800" dirty="0">
                <a:latin typeface="Times New Roman" panose="02020603050405020304" pitchFamily="18" charset="0"/>
                <a:ea typeface="Times New Roman" panose="02020603050405020304" pitchFamily="18" charset="0"/>
              </a:rPr>
            </a:br>
            <a:r>
              <a:rPr lang="en-GB" sz="2800" baseline="30000" dirty="0">
                <a:latin typeface="Times New Roman" panose="02020603050405020304" pitchFamily="18" charset="0"/>
                <a:ea typeface="Times New Roman" panose="02020603050405020304" pitchFamily="18" charset="0"/>
              </a:rPr>
              <a:t>2 </a:t>
            </a:r>
            <a:r>
              <a:rPr lang="en-GB" sz="2800" dirty="0">
                <a:latin typeface="Times New Roman" panose="02020603050405020304" pitchFamily="18" charset="0"/>
                <a:ea typeface="Times New Roman" panose="02020603050405020304" pitchFamily="18" charset="0"/>
              </a:rPr>
              <a:t>for he founded it on the seas</a:t>
            </a:r>
            <a:br>
              <a:rPr lang="en-GB" sz="2800" dirty="0">
                <a:latin typeface="Times New Roman" panose="02020603050405020304" pitchFamily="18" charset="0"/>
                <a:ea typeface="Times New Roman" panose="02020603050405020304" pitchFamily="18" charset="0"/>
              </a:rPr>
            </a:br>
            <a:r>
              <a:rPr lang="en-GB" sz="2800" dirty="0">
                <a:latin typeface="Times New Roman" panose="02020603050405020304" pitchFamily="18" charset="0"/>
                <a:ea typeface="Times New Roman" panose="02020603050405020304" pitchFamily="18" charset="0"/>
              </a:rPr>
              <a:t>    and established it on the waters.</a:t>
            </a:r>
          </a:p>
          <a:p>
            <a:pPr>
              <a:defRPr/>
            </a:pPr>
            <a:r>
              <a:rPr lang="en-GB" sz="2800" i="1" baseline="30000" dirty="0">
                <a:latin typeface="Times New Roman" panose="02020603050405020304" pitchFamily="18" charset="0"/>
                <a:ea typeface="Times New Roman" panose="02020603050405020304" pitchFamily="18" charset="0"/>
              </a:rPr>
              <a:t>3 </a:t>
            </a:r>
            <a:r>
              <a:rPr lang="en-GB" sz="2800" i="1" dirty="0">
                <a:latin typeface="Times New Roman" panose="02020603050405020304" pitchFamily="18" charset="0"/>
                <a:ea typeface="Times New Roman" panose="02020603050405020304" pitchFamily="18" charset="0"/>
              </a:rPr>
              <a:t>Who may ascend the mountain of the </a:t>
            </a:r>
            <a:r>
              <a:rPr lang="en-GB" sz="2800" i="1" cap="small" dirty="0">
                <a:latin typeface="Times New Roman" panose="02020603050405020304" pitchFamily="18" charset="0"/>
                <a:ea typeface="Times New Roman" panose="02020603050405020304" pitchFamily="18" charset="0"/>
              </a:rPr>
              <a:t>Lord</a:t>
            </a:r>
            <a:r>
              <a:rPr lang="en-GB" sz="2800" i="1" dirty="0">
                <a:latin typeface="Times New Roman" panose="02020603050405020304" pitchFamily="18" charset="0"/>
                <a:ea typeface="Times New Roman" panose="02020603050405020304" pitchFamily="18" charset="0"/>
              </a:rPr>
              <a:t>?</a:t>
            </a:r>
            <a:br>
              <a:rPr lang="en-GB" sz="2800" i="1" dirty="0">
                <a:latin typeface="Times New Roman" panose="02020603050405020304" pitchFamily="18" charset="0"/>
                <a:ea typeface="Times New Roman" panose="02020603050405020304" pitchFamily="18" charset="0"/>
              </a:rPr>
            </a:br>
            <a:r>
              <a:rPr lang="en-GB" sz="2800" i="1" dirty="0">
                <a:latin typeface="Times New Roman" panose="02020603050405020304" pitchFamily="18" charset="0"/>
                <a:ea typeface="Times New Roman" panose="02020603050405020304" pitchFamily="18" charset="0"/>
              </a:rPr>
              <a:t>    Who may stand in his holy place?</a:t>
            </a:r>
            <a:r>
              <a:rPr lang="en-GB" sz="2800" baseline="30000" dirty="0">
                <a:latin typeface="Times New Roman" panose="02020603050405020304" pitchFamily="18" charset="0"/>
                <a:ea typeface="Times New Roman" panose="02020603050405020304" pitchFamily="18" charset="0"/>
              </a:rPr>
              <a:t/>
            </a:r>
            <a:br>
              <a:rPr lang="en-GB" sz="2800" baseline="30000" dirty="0">
                <a:latin typeface="Times New Roman" panose="02020603050405020304" pitchFamily="18" charset="0"/>
                <a:ea typeface="Times New Roman" panose="02020603050405020304" pitchFamily="18" charset="0"/>
              </a:rPr>
            </a:br>
            <a:r>
              <a:rPr lang="en-GB" sz="2800" b="1" baseline="30000" dirty="0">
                <a:latin typeface="Times New Roman" panose="02020603050405020304" pitchFamily="18" charset="0"/>
                <a:ea typeface="Times New Roman" panose="02020603050405020304" pitchFamily="18" charset="0"/>
              </a:rPr>
              <a:t>4 </a:t>
            </a:r>
            <a:r>
              <a:rPr lang="en-GB" sz="2800" b="1" dirty="0">
                <a:latin typeface="Times New Roman" panose="02020603050405020304" pitchFamily="18" charset="0"/>
                <a:ea typeface="Times New Roman" panose="02020603050405020304" pitchFamily="18" charset="0"/>
              </a:rPr>
              <a:t>The one who has clean hands and a pure heart,</a:t>
            </a:r>
            <a:br>
              <a:rPr lang="en-GB" sz="2800" b="1" dirty="0">
                <a:latin typeface="Times New Roman" panose="02020603050405020304" pitchFamily="18" charset="0"/>
                <a:ea typeface="Times New Roman" panose="02020603050405020304" pitchFamily="18" charset="0"/>
              </a:rPr>
            </a:br>
            <a:r>
              <a:rPr lang="en-GB" sz="2800" b="1" dirty="0">
                <a:latin typeface="Times New Roman" panose="02020603050405020304" pitchFamily="18" charset="0"/>
                <a:ea typeface="Times New Roman" panose="02020603050405020304" pitchFamily="18" charset="0"/>
              </a:rPr>
              <a:t>    who does not trust in an idol or swear by a false god.</a:t>
            </a:r>
            <a:endParaRPr lang="en-GB" sz="2800" dirty="0">
              <a:latin typeface="Times New Roman" panose="02020603050405020304" pitchFamily="18" charset="0"/>
              <a:ea typeface="Times New Roman" panose="02020603050405020304" pitchFamily="18" charset="0"/>
            </a:endParaRPr>
          </a:p>
          <a:p>
            <a:pPr>
              <a:defRPr/>
            </a:pPr>
            <a:r>
              <a:rPr lang="en-GB" sz="2800" b="1" baseline="30000" dirty="0">
                <a:latin typeface="Times New Roman" panose="02020603050405020304" pitchFamily="18" charset="0"/>
                <a:ea typeface="Times New Roman" panose="02020603050405020304" pitchFamily="18" charset="0"/>
              </a:rPr>
              <a:t>5 </a:t>
            </a:r>
            <a:r>
              <a:rPr lang="en-GB" sz="2800" b="1" dirty="0">
                <a:latin typeface="Times New Roman" panose="02020603050405020304" pitchFamily="18" charset="0"/>
                <a:ea typeface="Times New Roman" panose="02020603050405020304" pitchFamily="18" charset="0"/>
              </a:rPr>
              <a:t>They will receive blessing from the </a:t>
            </a:r>
            <a:r>
              <a:rPr lang="en-GB" sz="2800" b="1" cap="small" dirty="0">
                <a:latin typeface="Times New Roman" panose="02020603050405020304" pitchFamily="18" charset="0"/>
                <a:ea typeface="Times New Roman" panose="02020603050405020304" pitchFamily="18" charset="0"/>
              </a:rPr>
              <a:t>Lord</a:t>
            </a:r>
            <a:r>
              <a:rPr lang="en-GB" sz="2800" b="1" dirty="0">
                <a:latin typeface="Times New Roman" panose="02020603050405020304" pitchFamily="18" charset="0"/>
                <a:ea typeface="Times New Roman" panose="02020603050405020304" pitchFamily="18" charset="0"/>
              </a:rPr>
              <a:t/>
            </a:r>
            <a:br>
              <a:rPr lang="en-GB" sz="2800" b="1" dirty="0">
                <a:latin typeface="Times New Roman" panose="02020603050405020304" pitchFamily="18" charset="0"/>
                <a:ea typeface="Times New Roman" panose="02020603050405020304" pitchFamily="18" charset="0"/>
              </a:rPr>
            </a:br>
            <a:r>
              <a:rPr lang="en-GB" sz="2800" b="1" dirty="0">
                <a:latin typeface="Times New Roman" panose="02020603050405020304" pitchFamily="18" charset="0"/>
                <a:ea typeface="Times New Roman" panose="02020603050405020304" pitchFamily="18" charset="0"/>
              </a:rPr>
              <a:t>    and vindication from God their Saviour.</a:t>
            </a:r>
            <a:br>
              <a:rPr lang="en-GB" sz="2800" b="1" dirty="0">
                <a:latin typeface="Times New Roman" panose="02020603050405020304" pitchFamily="18" charset="0"/>
                <a:ea typeface="Times New Roman" panose="02020603050405020304" pitchFamily="18" charset="0"/>
              </a:rPr>
            </a:br>
            <a:r>
              <a:rPr lang="en-GB" sz="2800" b="1" baseline="30000" dirty="0">
                <a:latin typeface="Times New Roman" panose="02020603050405020304" pitchFamily="18" charset="0"/>
                <a:ea typeface="Times New Roman" panose="02020603050405020304" pitchFamily="18" charset="0"/>
              </a:rPr>
              <a:t>6 </a:t>
            </a:r>
            <a:r>
              <a:rPr lang="en-GB" sz="2800" b="1" dirty="0">
                <a:latin typeface="Times New Roman" panose="02020603050405020304" pitchFamily="18" charset="0"/>
                <a:ea typeface="Times New Roman" panose="02020603050405020304" pitchFamily="18" charset="0"/>
              </a:rPr>
              <a:t>Such is the generation of those who seek him,</a:t>
            </a:r>
            <a:br>
              <a:rPr lang="en-GB" sz="2800" b="1" dirty="0">
                <a:latin typeface="Times New Roman" panose="02020603050405020304" pitchFamily="18" charset="0"/>
                <a:ea typeface="Times New Roman" panose="02020603050405020304" pitchFamily="18" charset="0"/>
              </a:rPr>
            </a:br>
            <a:r>
              <a:rPr lang="en-GB" sz="2800" b="1" dirty="0">
                <a:latin typeface="Times New Roman" panose="02020603050405020304" pitchFamily="18" charset="0"/>
                <a:ea typeface="Times New Roman" panose="02020603050405020304" pitchFamily="18" charset="0"/>
              </a:rPr>
              <a:t>    who seek your face, God of Jacob.</a:t>
            </a:r>
            <a:endParaRPr lang="en-GB" sz="2800" dirty="0">
              <a:latin typeface="Times New Roman" panose="02020603050405020304" pitchFamily="18" charset="0"/>
              <a:ea typeface="Times New Roman" panose="02020603050405020304" pitchFamily="18" charset="0"/>
            </a:endParaRPr>
          </a:p>
          <a:p>
            <a:pPr>
              <a:defRPr/>
            </a:pPr>
            <a:r>
              <a:rPr lang="en-GB" sz="2800" i="1" dirty="0">
                <a:latin typeface="Times New Roman" panose="02020603050405020304" pitchFamily="18" charset="0"/>
                <a:ea typeface="Times New Roman" panose="02020603050405020304" pitchFamily="18" charset="0"/>
              </a:rPr>
              <a:t>Selah</a:t>
            </a:r>
            <a:endParaRPr lang="en-GB"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Rectangle 1"/>
          <p:cNvSpPr/>
          <p:nvPr/>
        </p:nvSpPr>
        <p:spPr>
          <a:xfrm>
            <a:off x="4452938" y="0"/>
            <a:ext cx="2603500" cy="923925"/>
          </a:xfrm>
          <a:prstGeom prst="rect">
            <a:avLst/>
          </a:prstGeom>
        </p:spPr>
        <p:txBody>
          <a:bodyPr>
            <a:spAutoFit/>
          </a:bodyPr>
          <a:lstStyle/>
          <a:p>
            <a:pPr marL="228600">
              <a:spcBef>
                <a:spcPts val="0"/>
              </a:spcBef>
              <a:spcAft>
                <a:spcPts val="0"/>
              </a:spcAft>
              <a:defRPr/>
            </a:pPr>
            <a:r>
              <a:rPr lang="en-GB" sz="3600" b="1" dirty="0">
                <a:solidFill>
                  <a:srgbClr val="FFFF00"/>
                </a:solidFill>
                <a:latin typeface="Times New Roman" panose="02020603050405020304" pitchFamily="18" charset="0"/>
              </a:rPr>
              <a:t>Psalm 24</a:t>
            </a:r>
          </a:p>
          <a:p>
            <a:pPr marL="270510">
              <a:spcBef>
                <a:spcPts val="0"/>
              </a:spcBef>
              <a:spcAft>
                <a:spcPts val="0"/>
              </a:spcAft>
              <a:defRPr/>
            </a:pPr>
            <a:r>
              <a:rPr lang="en-GB" b="1" dirty="0">
                <a:solidFill>
                  <a:srgbClr val="FFFF00"/>
                </a:solidFill>
                <a:latin typeface="Times New Roman" panose="02020603050405020304" pitchFamily="18" charset="0"/>
              </a:rPr>
              <a:t>A Psalm Of David.</a:t>
            </a:r>
          </a:p>
        </p:txBody>
      </p:sp>
      <p:sp>
        <p:nvSpPr>
          <p:cNvPr id="3" name="Rectangle 2"/>
          <p:cNvSpPr/>
          <p:nvPr/>
        </p:nvSpPr>
        <p:spPr>
          <a:xfrm>
            <a:off x="1625600" y="923925"/>
            <a:ext cx="9467850" cy="5692775"/>
          </a:xfrm>
          <a:prstGeom prst="rect">
            <a:avLst/>
          </a:prstGeom>
          <a:solidFill>
            <a:schemeClr val="bg1"/>
          </a:solidFill>
        </p:spPr>
        <p:txBody>
          <a:bodyPr>
            <a:spAutoFit/>
          </a:bodyPr>
          <a:lstStyle/>
          <a:p>
            <a:pPr>
              <a:defRPr/>
            </a:pPr>
            <a:r>
              <a:rPr lang="en-GB" sz="2800" baseline="30000" dirty="0">
                <a:latin typeface="Times New Roman" panose="02020603050405020304" pitchFamily="18" charset="0"/>
                <a:cs typeface="Times New Roman" panose="02020603050405020304" pitchFamily="18" charset="0"/>
              </a:rPr>
              <a:t>7 </a:t>
            </a:r>
            <a:r>
              <a:rPr lang="en-GB" sz="2800" dirty="0">
                <a:latin typeface="Times New Roman" panose="02020603050405020304" pitchFamily="18" charset="0"/>
                <a:cs typeface="Times New Roman" panose="02020603050405020304" pitchFamily="18" charset="0"/>
              </a:rPr>
              <a:t>Lift up your heads, you gates;</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be lifted up, you ancient doors,</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that the King of glory may come in.</a:t>
            </a:r>
            <a:br>
              <a:rPr lang="en-GB" sz="2800" dirty="0">
                <a:latin typeface="Times New Roman" panose="02020603050405020304" pitchFamily="18" charset="0"/>
                <a:cs typeface="Times New Roman" panose="02020603050405020304" pitchFamily="18" charset="0"/>
              </a:rPr>
            </a:br>
            <a:r>
              <a:rPr lang="en-GB" sz="2800" i="1" baseline="30000" dirty="0">
                <a:latin typeface="Times New Roman" panose="02020603050405020304" pitchFamily="18" charset="0"/>
                <a:cs typeface="Times New Roman" panose="02020603050405020304" pitchFamily="18" charset="0"/>
              </a:rPr>
              <a:t>8 </a:t>
            </a:r>
            <a:r>
              <a:rPr lang="en-GB" sz="2800" i="1" dirty="0">
                <a:latin typeface="Times New Roman" panose="02020603050405020304" pitchFamily="18" charset="0"/>
                <a:cs typeface="Times New Roman" panose="02020603050405020304" pitchFamily="18" charset="0"/>
              </a:rPr>
              <a:t>Who is this King of glory?</a:t>
            </a:r>
            <a:r>
              <a:rPr lang="en-GB" sz="2800" dirty="0">
                <a:latin typeface="Times New Roman" panose="02020603050405020304" pitchFamily="18" charset="0"/>
                <a:cs typeface="Times New Roman" panose="02020603050405020304" pitchFamily="18" charset="0"/>
              </a:rPr>
              <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a:t>
            </a:r>
            <a:r>
              <a:rPr lang="en-GB" sz="2800" b="1" dirty="0">
                <a:latin typeface="Times New Roman" panose="02020603050405020304" pitchFamily="18" charset="0"/>
                <a:cs typeface="Times New Roman" panose="02020603050405020304" pitchFamily="18" charset="0"/>
              </a:rPr>
              <a:t>The </a:t>
            </a:r>
            <a:r>
              <a:rPr lang="en-GB" sz="2800" b="1" cap="small" dirty="0">
                <a:latin typeface="Times New Roman" panose="02020603050405020304" pitchFamily="18" charset="0"/>
                <a:cs typeface="Times New Roman" panose="02020603050405020304" pitchFamily="18" charset="0"/>
              </a:rPr>
              <a:t>Lord</a:t>
            </a:r>
            <a:r>
              <a:rPr lang="en-GB" sz="2800" b="1" dirty="0">
                <a:latin typeface="Times New Roman" panose="02020603050405020304" pitchFamily="18" charset="0"/>
                <a:cs typeface="Times New Roman" panose="02020603050405020304" pitchFamily="18" charset="0"/>
              </a:rPr>
              <a:t> strong and mighty,</a:t>
            </a:r>
            <a:br>
              <a:rPr lang="en-GB" sz="2800" b="1" dirty="0">
                <a:latin typeface="Times New Roman" panose="02020603050405020304" pitchFamily="18" charset="0"/>
                <a:cs typeface="Times New Roman" panose="02020603050405020304" pitchFamily="18" charset="0"/>
              </a:rPr>
            </a:br>
            <a:r>
              <a:rPr lang="en-GB" sz="2800" b="1" dirty="0">
                <a:latin typeface="Times New Roman" panose="02020603050405020304" pitchFamily="18" charset="0"/>
                <a:cs typeface="Times New Roman" panose="02020603050405020304" pitchFamily="18" charset="0"/>
              </a:rPr>
              <a:t>    the </a:t>
            </a:r>
            <a:r>
              <a:rPr lang="en-GB" sz="2800" b="1" cap="small" dirty="0">
                <a:latin typeface="Times New Roman" panose="02020603050405020304" pitchFamily="18" charset="0"/>
                <a:cs typeface="Times New Roman" panose="02020603050405020304" pitchFamily="18" charset="0"/>
              </a:rPr>
              <a:t>Lord</a:t>
            </a:r>
            <a:r>
              <a:rPr lang="en-GB" sz="2800" b="1" dirty="0">
                <a:latin typeface="Times New Roman" panose="02020603050405020304" pitchFamily="18" charset="0"/>
                <a:cs typeface="Times New Roman" panose="02020603050405020304" pitchFamily="18" charset="0"/>
              </a:rPr>
              <a:t> mighty in battle.</a:t>
            </a:r>
            <a:br>
              <a:rPr lang="en-GB" sz="2800" b="1" dirty="0">
                <a:latin typeface="Times New Roman" panose="02020603050405020304" pitchFamily="18" charset="0"/>
                <a:cs typeface="Times New Roman" panose="02020603050405020304" pitchFamily="18" charset="0"/>
              </a:rPr>
            </a:br>
            <a:r>
              <a:rPr lang="en-GB" sz="2800" baseline="30000" dirty="0">
                <a:latin typeface="Times New Roman" panose="02020603050405020304" pitchFamily="18" charset="0"/>
                <a:cs typeface="Times New Roman" panose="02020603050405020304" pitchFamily="18" charset="0"/>
              </a:rPr>
              <a:t>9 </a:t>
            </a:r>
            <a:r>
              <a:rPr lang="en-GB" sz="2800" dirty="0">
                <a:latin typeface="Times New Roman" panose="02020603050405020304" pitchFamily="18" charset="0"/>
                <a:cs typeface="Times New Roman" panose="02020603050405020304" pitchFamily="18" charset="0"/>
              </a:rPr>
              <a:t>Lift up your heads, you gates;</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lift them up, you ancient doors,</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that the King of glory may come in.</a:t>
            </a:r>
            <a:br>
              <a:rPr lang="en-GB" sz="2800" dirty="0">
                <a:latin typeface="Times New Roman" panose="02020603050405020304" pitchFamily="18" charset="0"/>
                <a:cs typeface="Times New Roman" panose="02020603050405020304" pitchFamily="18" charset="0"/>
              </a:rPr>
            </a:br>
            <a:r>
              <a:rPr lang="en-GB" sz="2800" i="1" baseline="30000" dirty="0">
                <a:latin typeface="Times New Roman" panose="02020603050405020304" pitchFamily="18" charset="0"/>
                <a:cs typeface="Times New Roman" panose="02020603050405020304" pitchFamily="18" charset="0"/>
              </a:rPr>
              <a:t>10 </a:t>
            </a:r>
            <a:r>
              <a:rPr lang="en-GB" sz="2800" i="1" dirty="0">
                <a:latin typeface="Times New Roman" panose="02020603050405020304" pitchFamily="18" charset="0"/>
                <a:cs typeface="Times New Roman" panose="02020603050405020304" pitchFamily="18" charset="0"/>
              </a:rPr>
              <a:t>Who is he, this King of glory?</a:t>
            </a:r>
            <a:r>
              <a:rPr lang="en-GB" sz="2800" dirty="0">
                <a:latin typeface="Times New Roman" panose="02020603050405020304" pitchFamily="18" charset="0"/>
                <a:cs typeface="Times New Roman" panose="02020603050405020304" pitchFamily="18" charset="0"/>
              </a:rPr>
              <a:t/>
            </a:r>
            <a:br>
              <a:rPr lang="en-GB" sz="2800" dirty="0">
                <a:latin typeface="Times New Roman" panose="02020603050405020304" pitchFamily="18" charset="0"/>
                <a:cs typeface="Times New Roman" panose="02020603050405020304" pitchFamily="18" charset="0"/>
              </a:rPr>
            </a:br>
            <a:r>
              <a:rPr lang="en-GB" sz="2800" dirty="0">
                <a:latin typeface="Times New Roman" panose="02020603050405020304" pitchFamily="18" charset="0"/>
                <a:cs typeface="Times New Roman" panose="02020603050405020304" pitchFamily="18" charset="0"/>
              </a:rPr>
              <a:t>    </a:t>
            </a:r>
            <a:r>
              <a:rPr lang="en-GB" sz="2800" b="1" dirty="0">
                <a:latin typeface="Times New Roman" panose="02020603050405020304" pitchFamily="18" charset="0"/>
                <a:cs typeface="Times New Roman" panose="02020603050405020304" pitchFamily="18" charset="0"/>
              </a:rPr>
              <a:t>The </a:t>
            </a:r>
            <a:r>
              <a:rPr lang="en-GB" sz="2800" b="1" cap="small" dirty="0">
                <a:latin typeface="Times New Roman" panose="02020603050405020304" pitchFamily="18" charset="0"/>
                <a:cs typeface="Times New Roman" panose="02020603050405020304" pitchFamily="18" charset="0"/>
              </a:rPr>
              <a:t>Lord</a:t>
            </a:r>
            <a:r>
              <a:rPr lang="en-GB" sz="2800" b="1" dirty="0">
                <a:latin typeface="Times New Roman" panose="02020603050405020304" pitchFamily="18" charset="0"/>
                <a:cs typeface="Times New Roman" panose="02020603050405020304" pitchFamily="18" charset="0"/>
              </a:rPr>
              <a:t> Almighty—</a:t>
            </a:r>
            <a:br>
              <a:rPr lang="en-GB" sz="2800" b="1" dirty="0">
                <a:latin typeface="Times New Roman" panose="02020603050405020304" pitchFamily="18" charset="0"/>
                <a:cs typeface="Times New Roman" panose="02020603050405020304" pitchFamily="18" charset="0"/>
              </a:rPr>
            </a:br>
            <a:r>
              <a:rPr lang="en-GB" sz="2800" b="1" dirty="0">
                <a:latin typeface="Times New Roman" panose="02020603050405020304" pitchFamily="18" charset="0"/>
                <a:cs typeface="Times New Roman" panose="02020603050405020304" pitchFamily="18" charset="0"/>
              </a:rPr>
              <a:t>    he is the King of glory.</a:t>
            </a:r>
          </a:p>
          <a:p>
            <a:pPr>
              <a:defRPr/>
            </a:pPr>
            <a:r>
              <a:rPr lang="en-GB" sz="2800" i="1" dirty="0">
                <a:latin typeface="Times New Roman" panose="02020603050405020304" pitchFamily="18" charset="0"/>
                <a:ea typeface="Times New Roman" panose="02020603050405020304" pitchFamily="18" charset="0"/>
              </a:rPr>
              <a:t>Selah</a:t>
            </a:r>
            <a:endParaRPr lang="en-GB"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625600" y="923925"/>
            <a:ext cx="32988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baseline="30000">
                <a:latin typeface="Times New Roman" pitchFamily="18" charset="0"/>
                <a:cs typeface="Times New Roman" pitchFamily="18" charset="0"/>
              </a:rPr>
              <a:t>Let’s Pray……</a:t>
            </a:r>
            <a:endParaRPr lang="en-GB" altLang="en-US" sz="5400" b="1">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p:nvPr/>
        </p:nvSpPr>
        <p:spPr>
          <a:xfrm>
            <a:off x="844550" y="1019175"/>
            <a:ext cx="10761663" cy="1200150"/>
          </a:xfrm>
          <a:prstGeom prst="rect">
            <a:avLst/>
          </a:prstGeom>
          <a:solidFill>
            <a:schemeClr val="bg1"/>
          </a:solidFill>
        </p:spPr>
        <p:txBody>
          <a:bodyPr>
            <a:spAutoFit/>
          </a:bodyPr>
          <a:lstStyle/>
          <a:p>
            <a:pPr>
              <a:defRPr/>
            </a:pPr>
            <a:r>
              <a:rPr lang="en-GB" sz="3600" baseline="30000" dirty="0">
                <a:latin typeface="Times New Roman" panose="02020603050405020304" pitchFamily="18" charset="0"/>
                <a:cs typeface="Times New Roman" panose="02020603050405020304" pitchFamily="18" charset="0"/>
              </a:rPr>
              <a:t>“</a:t>
            </a:r>
            <a:r>
              <a:rPr lang="en-GB" sz="3600" dirty="0">
                <a:latin typeface="Times New Roman" panose="02020603050405020304" pitchFamily="18" charset="0"/>
                <a:cs typeface="Times New Roman" panose="02020603050405020304" pitchFamily="18" charset="0"/>
              </a:rPr>
              <a:t>The earth is the </a:t>
            </a:r>
            <a:r>
              <a:rPr lang="en-GB" sz="3600" cap="small" dirty="0">
                <a:latin typeface="Times New Roman" panose="02020603050405020304" pitchFamily="18" charset="0"/>
                <a:cs typeface="Times New Roman" panose="02020603050405020304" pitchFamily="18" charset="0"/>
              </a:rPr>
              <a:t>Lord</a:t>
            </a:r>
            <a:r>
              <a:rPr lang="en-GB" sz="3600" dirty="0">
                <a:latin typeface="Times New Roman" panose="02020603050405020304" pitchFamily="18" charset="0"/>
                <a:cs typeface="Times New Roman" panose="02020603050405020304" pitchFamily="18" charset="0"/>
              </a:rPr>
              <a:t>’s, and everything in it,</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    the world, and all who live in it;…”</a:t>
            </a:r>
            <a:endParaRPr lang="en-GB" sz="36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298450" y="146050"/>
            <a:ext cx="10033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Calibri Light" pitchFamily="34" charset="0"/>
              <a:buAutoNum type="romanUcPeriod"/>
            </a:pPr>
            <a:r>
              <a:rPr lang="en-GB" altLang="en-US" sz="3600" b="1">
                <a:solidFill>
                  <a:srgbClr val="FFFF00"/>
                </a:solidFill>
                <a:latin typeface="Times New Roman" pitchFamily="18" charset="0"/>
                <a:cs typeface="Times New Roman" pitchFamily="18" charset="0"/>
              </a:rPr>
              <a:t>God is the Lord of the universe…God is Mighty.</a:t>
            </a:r>
            <a:endParaRPr lang="en-GB" altLang="en-US" sz="3600">
              <a:solidFill>
                <a:srgbClr val="FFFF00"/>
              </a:solidFill>
              <a:latin typeface="Times New Roman" pitchFamily="18" charset="0"/>
              <a:cs typeface="Times New Roman" pitchFamily="18" charset="0"/>
            </a:endParaRPr>
          </a:p>
        </p:txBody>
      </p:sp>
      <p:sp>
        <p:nvSpPr>
          <p:cNvPr id="7" name="Rectangle 4"/>
          <p:cNvSpPr>
            <a:spLocks noChangeArrowheads="1"/>
          </p:cNvSpPr>
          <p:nvPr/>
        </p:nvSpPr>
        <p:spPr bwMode="auto">
          <a:xfrm>
            <a:off x="844550" y="2447925"/>
            <a:ext cx="10761663"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a:solidFill>
                  <a:schemeClr val="bg1"/>
                </a:solidFill>
                <a:latin typeface="Times New Roman" pitchFamily="18" charset="0"/>
                <a:cs typeface="Times New Roman" pitchFamily="18" charset="0"/>
              </a:rPr>
              <a:t>The nation of Israel historically  had a problem. As God’s chosen people, they let themselves become prideful and exclusive…</a:t>
            </a:r>
            <a:r>
              <a:rPr lang="en-GB" altLang="en-US" sz="3600">
                <a:solidFill>
                  <a:schemeClr val="bg1"/>
                </a:solidFill>
                <a:latin typeface="Times New Roman" pitchFamily="18" charset="0"/>
                <a:cs typeface="Times New Roman" pitchFamily="18" charset="0"/>
              </a:rPr>
              <a:t> </a:t>
            </a:r>
          </a:p>
        </p:txBody>
      </p:sp>
      <p:sp>
        <p:nvSpPr>
          <p:cNvPr id="8" name="Rectangle 7"/>
          <p:cNvSpPr>
            <a:spLocks noChangeArrowheads="1"/>
          </p:cNvSpPr>
          <p:nvPr/>
        </p:nvSpPr>
        <p:spPr bwMode="auto">
          <a:xfrm>
            <a:off x="844550" y="5002213"/>
            <a:ext cx="10434638"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dirty="0">
                <a:latin typeface="Times New Roman" pitchFamily="18" charset="0"/>
                <a:cs typeface="Times New Roman" pitchFamily="18" charset="0"/>
              </a:rPr>
              <a:t>God is not a nationalistic God </a:t>
            </a:r>
            <a:r>
              <a:rPr lang="en-GB" altLang="en-US" sz="3600" dirty="0" smtClean="0">
                <a:latin typeface="Times New Roman" pitchFamily="18" charset="0"/>
                <a:cs typeface="Times New Roman" pitchFamily="18" charset="0"/>
              </a:rPr>
              <a:t>who </a:t>
            </a:r>
            <a:r>
              <a:rPr lang="en-GB" altLang="en-US" sz="3600" dirty="0">
                <a:latin typeface="Times New Roman" pitchFamily="18" charset="0"/>
                <a:cs typeface="Times New Roman" pitchFamily="18" charset="0"/>
              </a:rPr>
              <a:t>is biased against… </a:t>
            </a:r>
            <a:endParaRPr lang="en-GB" altLang="en-US" sz="3600" dirty="0"/>
          </a:p>
        </p:txBody>
      </p:sp>
      <p:sp>
        <p:nvSpPr>
          <p:cNvPr id="9" name="Rectangle 8"/>
          <p:cNvSpPr>
            <a:spLocks noChangeArrowheads="1"/>
          </p:cNvSpPr>
          <p:nvPr/>
        </p:nvSpPr>
        <p:spPr bwMode="auto">
          <a:xfrm>
            <a:off x="3873500" y="5956300"/>
            <a:ext cx="5610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FFFF00"/>
                </a:solidFill>
                <a:latin typeface="Times New Roman" pitchFamily="18" charset="0"/>
                <a:cs typeface="Times New Roman" pitchFamily="18" charset="0"/>
              </a:rPr>
              <a:t>Who are you biased against? </a:t>
            </a:r>
            <a:endParaRPr lang="en-GB" altLang="en-US" sz="3600">
              <a:solidFill>
                <a:srgbClr val="FFFF00"/>
              </a:solidFill>
            </a:endParaRPr>
          </a:p>
        </p:txBody>
      </p:sp>
      <p:sp>
        <p:nvSpPr>
          <p:cNvPr id="10" name="Rectangle 9"/>
          <p:cNvSpPr>
            <a:spLocks noChangeArrowheads="1"/>
          </p:cNvSpPr>
          <p:nvPr/>
        </p:nvSpPr>
        <p:spPr bwMode="auto">
          <a:xfrm>
            <a:off x="2859088" y="4202113"/>
            <a:ext cx="61864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FFFF00"/>
                </a:solidFill>
                <a:latin typeface="Times New Roman" pitchFamily="18" charset="0"/>
                <a:cs typeface="Times New Roman" pitchFamily="18" charset="0"/>
              </a:rPr>
              <a:t>God is the Lord of the universe.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1000"/>
                                        <p:tgtEl>
                                          <p:spTgt spid="10"/>
                                        </p:tgtEl>
                                      </p:cBhvr>
                                    </p:animEffect>
                                    <p:anim calcmode="lin" valueType="num">
                                      <p:cBhvr>
                                        <p:cTn id="27" dur="1000" fill="hold"/>
                                        <p:tgtEl>
                                          <p:spTgt spid="10"/>
                                        </p:tgtEl>
                                        <p:attrNameLst>
                                          <p:attrName>ppt_x</p:attrName>
                                        </p:attrNameLst>
                                      </p:cBhvr>
                                      <p:tavLst>
                                        <p:tav tm="0">
                                          <p:val>
                                            <p:strVal val="#ppt_x"/>
                                          </p:val>
                                        </p:tav>
                                        <p:tav tm="100000">
                                          <p:val>
                                            <p:strVal val="#ppt_x"/>
                                          </p:val>
                                        </p:tav>
                                      </p:tavLst>
                                    </p:anim>
                                    <p:anim calcmode="lin" valueType="num">
                                      <p:cBhvr>
                                        <p:cTn id="2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arn(inVertical)">
                                      <p:cBhvr>
                                        <p:cTn id="33" dur="500"/>
                                        <p:tgtEl>
                                          <p:spTgt spid="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arn(inVertical)">
                                      <p:cBhvr>
                                        <p:cTn id="3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7" grpId="0"/>
      <p:bldP spid="8" grpId="0" animBg="1"/>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928688" y="1506538"/>
            <a:ext cx="8858250" cy="10779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Verse 3: “</a:t>
            </a:r>
            <a:r>
              <a:rPr lang="en-GB" altLang="en-US" sz="3200">
                <a:solidFill>
                  <a:srgbClr val="FF0000"/>
                </a:solidFill>
                <a:latin typeface="Times New Roman" pitchFamily="18" charset="0"/>
                <a:cs typeface="Times New Roman" pitchFamily="18" charset="0"/>
              </a:rPr>
              <a:t>Who</a:t>
            </a:r>
            <a:r>
              <a:rPr lang="en-GB" altLang="en-US" sz="3200">
                <a:latin typeface="Times New Roman" pitchFamily="18" charset="0"/>
                <a:cs typeface="Times New Roman" pitchFamily="18" charset="0"/>
              </a:rPr>
              <a:t> shall ascend the hill of the LORD? / And who shall stand in His holy place?” </a:t>
            </a:r>
            <a:endParaRPr lang="en-GB" altLang="en-US" sz="3200" b="1">
              <a:latin typeface="Times New Roman" pitchFamily="18" charset="0"/>
              <a:cs typeface="Times New Roman" pitchFamily="18" charset="0"/>
            </a:endParaRPr>
          </a:p>
        </p:txBody>
      </p:sp>
      <p:sp>
        <p:nvSpPr>
          <p:cNvPr id="2" name="Rectangle 1"/>
          <p:cNvSpPr>
            <a:spLocks noChangeArrowheads="1"/>
          </p:cNvSpPr>
          <p:nvPr/>
        </p:nvSpPr>
        <p:spPr bwMode="auto">
          <a:xfrm>
            <a:off x="284163" y="360363"/>
            <a:ext cx="116030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II. How to be right to enjoy the presence of the Holy God .</a:t>
            </a:r>
            <a:endParaRPr lang="en-GB" altLang="en-US" sz="3600">
              <a:solidFill>
                <a:srgbClr val="FFFF00"/>
              </a:solidFill>
              <a:latin typeface="Times New Roman" pitchFamily="18" charset="0"/>
              <a:cs typeface="Times New Roman" pitchFamily="18" charset="0"/>
            </a:endParaRPr>
          </a:p>
        </p:txBody>
      </p:sp>
      <p:sp>
        <p:nvSpPr>
          <p:cNvPr id="7" name="Rectangle 4"/>
          <p:cNvSpPr>
            <a:spLocks noChangeArrowheads="1"/>
          </p:cNvSpPr>
          <p:nvPr/>
        </p:nvSpPr>
        <p:spPr bwMode="auto">
          <a:xfrm>
            <a:off x="677863" y="3082925"/>
            <a:ext cx="10514012"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dirty="0">
                <a:solidFill>
                  <a:schemeClr val="bg1"/>
                </a:solidFill>
                <a:latin typeface="Times New Roman" pitchFamily="18" charset="0"/>
                <a:cs typeface="Times New Roman" pitchFamily="18" charset="0"/>
              </a:rPr>
              <a:t>So the hill of the LORD is synonymous with God’s holy place </a:t>
            </a:r>
          </a:p>
          <a:p>
            <a:pPr eaLnBrk="1" hangingPunct="1">
              <a:lnSpc>
                <a:spcPct val="100000"/>
              </a:lnSpc>
              <a:spcBef>
                <a:spcPct val="0"/>
              </a:spcBef>
              <a:buFontTx/>
              <a:buNone/>
            </a:pPr>
            <a:r>
              <a:rPr lang="en-GB" altLang="en-US" sz="3200" dirty="0">
                <a:solidFill>
                  <a:schemeClr val="bg1"/>
                </a:solidFill>
                <a:latin typeface="Times New Roman" pitchFamily="18" charset="0"/>
                <a:cs typeface="Times New Roman" pitchFamily="18" charset="0"/>
              </a:rPr>
              <a:t>– it’s talking about His Presence, </a:t>
            </a:r>
          </a:p>
          <a:p>
            <a:pPr eaLnBrk="1" hangingPunct="1">
              <a:lnSpc>
                <a:spcPct val="100000"/>
              </a:lnSpc>
              <a:spcBef>
                <a:spcPct val="0"/>
              </a:spcBef>
              <a:buFontTx/>
              <a:buNone/>
            </a:pPr>
            <a:r>
              <a:rPr lang="en-GB" altLang="en-US" sz="3200" dirty="0">
                <a:solidFill>
                  <a:schemeClr val="bg1"/>
                </a:solidFill>
                <a:latin typeface="Times New Roman" pitchFamily="18" charset="0"/>
                <a:cs typeface="Times New Roman" pitchFamily="18" charset="0"/>
              </a:rPr>
              <a:t>where His </a:t>
            </a:r>
            <a:r>
              <a:rPr lang="en-GB" altLang="en-US" sz="3200" dirty="0" smtClean="0">
                <a:solidFill>
                  <a:schemeClr val="bg1"/>
                </a:solidFill>
                <a:latin typeface="Times New Roman" pitchFamily="18" charset="0"/>
                <a:cs typeface="Times New Roman" pitchFamily="18" charset="0"/>
              </a:rPr>
              <a:t>worshipping </a:t>
            </a:r>
            <a:r>
              <a:rPr lang="en-GB" altLang="en-US" sz="3200" dirty="0">
                <a:solidFill>
                  <a:schemeClr val="bg1"/>
                </a:solidFill>
                <a:latin typeface="Times New Roman" pitchFamily="18" charset="0"/>
                <a:cs typeface="Times New Roman" pitchFamily="18" charset="0"/>
              </a:rPr>
              <a:t>people appear before Him. </a:t>
            </a:r>
          </a:p>
        </p:txBody>
      </p:sp>
      <p:sp>
        <p:nvSpPr>
          <p:cNvPr id="8" name="Rectangle 7"/>
          <p:cNvSpPr>
            <a:spLocks noChangeArrowheads="1"/>
          </p:cNvSpPr>
          <p:nvPr/>
        </p:nvSpPr>
        <p:spPr bwMode="auto">
          <a:xfrm>
            <a:off x="1068007" y="5681663"/>
            <a:ext cx="9798836"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smtClean="0">
                <a:latin typeface="Times New Roman" pitchFamily="18" charset="0"/>
                <a:cs typeface="Times New Roman" pitchFamily="18" charset="0"/>
              </a:rPr>
              <a:t>What type </a:t>
            </a:r>
            <a:r>
              <a:rPr lang="en-GB" altLang="en-US" sz="3600" b="1" dirty="0">
                <a:latin typeface="Times New Roman" pitchFamily="18" charset="0"/>
                <a:cs typeface="Times New Roman" pitchFamily="18" charset="0"/>
              </a:rPr>
              <a:t>of person </a:t>
            </a:r>
            <a:r>
              <a:rPr lang="en-GB" altLang="en-US" sz="3600" b="1" dirty="0" smtClean="0">
                <a:latin typeface="Times New Roman" pitchFamily="18" charset="0"/>
                <a:cs typeface="Times New Roman" pitchFamily="18" charset="0"/>
              </a:rPr>
              <a:t>is </a:t>
            </a:r>
            <a:r>
              <a:rPr lang="en-GB" altLang="en-US" sz="3600" b="1" dirty="0" smtClean="0">
                <a:latin typeface="Times New Roman" pitchFamily="18" charset="0"/>
                <a:cs typeface="Times New Roman" pitchFamily="18" charset="0"/>
              </a:rPr>
              <a:t>David interested i</a:t>
            </a:r>
            <a:r>
              <a:rPr lang="en-GB" altLang="en-US" sz="3600" b="1" dirty="0" smtClean="0">
                <a:latin typeface="Times New Roman" pitchFamily="18" charset="0"/>
                <a:cs typeface="Times New Roman" pitchFamily="18" charset="0"/>
              </a:rPr>
              <a:t>n </a:t>
            </a:r>
            <a:r>
              <a:rPr lang="en-GB" altLang="en-US" sz="3600" b="1" dirty="0" smtClean="0">
                <a:latin typeface="Times New Roman" pitchFamily="18" charset="0"/>
                <a:cs typeface="Times New Roman" pitchFamily="18" charset="0"/>
              </a:rPr>
              <a:t>here </a:t>
            </a:r>
            <a:r>
              <a:rPr lang="en-GB" altLang="en-US" sz="3600" b="1" dirty="0">
                <a:latin typeface="Times New Roman" pitchFamily="18" charset="0"/>
                <a:cs typeface="Times New Roman" pitchFamily="18" charset="0"/>
              </a:rPr>
              <a:t>?</a:t>
            </a:r>
            <a:endParaRPr lang="en-GB" alt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7" grpId="0"/>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77863" y="1619250"/>
            <a:ext cx="8859837"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dirty="0">
                <a:latin typeface="Times New Roman" pitchFamily="18" charset="0"/>
                <a:cs typeface="Times New Roman" pitchFamily="18" charset="0"/>
              </a:rPr>
              <a:t>(a)  </a:t>
            </a:r>
            <a:r>
              <a:rPr lang="en-GB" altLang="en-US" sz="3200" dirty="0" smtClean="0">
                <a:latin typeface="Times New Roman" pitchFamily="18" charset="0"/>
                <a:cs typeface="Times New Roman" pitchFamily="18" charset="0"/>
              </a:rPr>
              <a:t>‘clean </a:t>
            </a:r>
            <a:r>
              <a:rPr lang="en-GB" altLang="en-US" sz="3200" dirty="0">
                <a:latin typeface="Times New Roman" pitchFamily="18" charset="0"/>
                <a:cs typeface="Times New Roman" pitchFamily="18" charset="0"/>
              </a:rPr>
              <a:t>hands’ </a:t>
            </a:r>
          </a:p>
        </p:txBody>
      </p:sp>
      <p:sp>
        <p:nvSpPr>
          <p:cNvPr id="2" name="Rectangle 1"/>
          <p:cNvSpPr>
            <a:spLocks noChangeArrowheads="1"/>
          </p:cNvSpPr>
          <p:nvPr/>
        </p:nvSpPr>
        <p:spPr bwMode="auto">
          <a:xfrm>
            <a:off x="677863" y="311150"/>
            <a:ext cx="99329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FFFF00"/>
                </a:solidFill>
                <a:latin typeface="Times New Roman" pitchFamily="18" charset="0"/>
                <a:cs typeface="Times New Roman" pitchFamily="18" charset="0"/>
              </a:rPr>
              <a:t>Sincere worshippers can go up to the ‘holy place’ but </a:t>
            </a:r>
          </a:p>
          <a:p>
            <a:pPr>
              <a:lnSpc>
                <a:spcPct val="100000"/>
              </a:lnSpc>
              <a:spcBef>
                <a:spcPct val="0"/>
              </a:spcBef>
              <a:buFontTx/>
              <a:buNone/>
            </a:pPr>
            <a:r>
              <a:rPr lang="en-GB" altLang="en-US" sz="3200">
                <a:solidFill>
                  <a:srgbClr val="FFFF00"/>
                </a:solidFill>
                <a:latin typeface="Times New Roman" pitchFamily="18" charset="0"/>
                <a:cs typeface="Times New Roman" pitchFamily="18" charset="0"/>
              </a:rPr>
              <a:t>there are here four conditions; admission depends on their:</a:t>
            </a:r>
          </a:p>
        </p:txBody>
      </p:sp>
      <p:sp>
        <p:nvSpPr>
          <p:cNvPr id="6" name="Rectangle 5"/>
          <p:cNvSpPr>
            <a:spLocks noChangeArrowheads="1"/>
          </p:cNvSpPr>
          <p:nvPr/>
        </p:nvSpPr>
        <p:spPr bwMode="auto">
          <a:xfrm>
            <a:off x="677863" y="2435225"/>
            <a:ext cx="8859837"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0000CC"/>
                </a:solidFill>
                <a:latin typeface="Times New Roman" pitchFamily="18" charset="0"/>
                <a:cs typeface="Times New Roman" pitchFamily="18" charset="0"/>
              </a:rPr>
              <a:t>(b)  Purity - ‘pure heart’ </a:t>
            </a:r>
          </a:p>
        </p:txBody>
      </p:sp>
      <p:sp>
        <p:nvSpPr>
          <p:cNvPr id="9" name="Rectangle 8"/>
          <p:cNvSpPr>
            <a:spLocks noChangeArrowheads="1"/>
          </p:cNvSpPr>
          <p:nvPr/>
        </p:nvSpPr>
        <p:spPr bwMode="auto">
          <a:xfrm>
            <a:off x="631825" y="3211513"/>
            <a:ext cx="10453688"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FF0000"/>
                </a:solidFill>
                <a:latin typeface="Times New Roman" pitchFamily="18" charset="0"/>
                <a:cs typeface="Times New Roman" pitchFamily="18" charset="0"/>
              </a:rPr>
              <a:t>(c)  Commitment -  no idolaters admitted </a:t>
            </a:r>
          </a:p>
        </p:txBody>
      </p:sp>
      <p:sp>
        <p:nvSpPr>
          <p:cNvPr id="10" name="Rectangle 9"/>
          <p:cNvSpPr>
            <a:spLocks noChangeArrowheads="1"/>
          </p:cNvSpPr>
          <p:nvPr/>
        </p:nvSpPr>
        <p:spPr bwMode="auto">
          <a:xfrm>
            <a:off x="631825" y="4017963"/>
            <a:ext cx="10453688"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(d)  Integrity.  </a:t>
            </a:r>
          </a:p>
        </p:txBody>
      </p:sp>
      <p:sp>
        <p:nvSpPr>
          <p:cNvPr id="11" name="Rectangle 10"/>
          <p:cNvSpPr/>
          <p:nvPr/>
        </p:nvSpPr>
        <p:spPr>
          <a:xfrm>
            <a:off x="606425" y="4845050"/>
            <a:ext cx="10606088" cy="175418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defRPr/>
            </a:pPr>
            <a:r>
              <a:rPr lang="en-GB" sz="3600" baseline="30000" dirty="0">
                <a:latin typeface="Times New Roman" panose="02020603050405020304" pitchFamily="18" charset="0"/>
                <a:cs typeface="Times New Roman" panose="02020603050405020304" pitchFamily="18" charset="0"/>
              </a:rPr>
              <a:t>“</a:t>
            </a:r>
            <a:r>
              <a:rPr lang="en-GB" sz="3600" dirty="0">
                <a:latin typeface="Times New Roman" panose="02020603050405020304" pitchFamily="18" charset="0"/>
                <a:cs typeface="Times New Roman" panose="02020603050405020304" pitchFamily="18" charset="0"/>
              </a:rPr>
              <a:t>Such is the generation of those who </a:t>
            </a:r>
            <a:r>
              <a:rPr lang="en-GB" sz="3600" b="1" dirty="0">
                <a:solidFill>
                  <a:srgbClr val="FF0000"/>
                </a:solidFill>
                <a:latin typeface="Times New Roman" panose="02020603050405020304" pitchFamily="18" charset="0"/>
                <a:cs typeface="Times New Roman" panose="02020603050405020304" pitchFamily="18" charset="0"/>
              </a:rPr>
              <a:t>seek</a:t>
            </a:r>
            <a:r>
              <a:rPr lang="en-GB" sz="3600" dirty="0">
                <a:latin typeface="Times New Roman" panose="02020603050405020304" pitchFamily="18" charset="0"/>
                <a:cs typeface="Times New Roman" panose="02020603050405020304" pitchFamily="18" charset="0"/>
              </a:rPr>
              <a:t> him, who </a:t>
            </a:r>
            <a:r>
              <a:rPr lang="en-GB" sz="3600" b="1" dirty="0">
                <a:solidFill>
                  <a:srgbClr val="FF0000"/>
                </a:solidFill>
                <a:latin typeface="Times New Roman" panose="02020603050405020304" pitchFamily="18" charset="0"/>
                <a:cs typeface="Times New Roman" panose="02020603050405020304" pitchFamily="18" charset="0"/>
              </a:rPr>
              <a:t>seek</a:t>
            </a:r>
            <a:r>
              <a:rPr lang="en-GB" sz="3600" dirty="0">
                <a:solidFill>
                  <a:srgbClr val="FF0000"/>
                </a:solidFill>
                <a:latin typeface="Times New Roman" panose="02020603050405020304" pitchFamily="18" charset="0"/>
                <a:cs typeface="Times New Roman" panose="02020603050405020304" pitchFamily="18" charset="0"/>
              </a:rPr>
              <a:t> </a:t>
            </a:r>
            <a:r>
              <a:rPr lang="en-GB" sz="3600" dirty="0">
                <a:latin typeface="Times New Roman" panose="02020603050405020304" pitchFamily="18" charset="0"/>
                <a:cs typeface="Times New Roman" panose="02020603050405020304" pitchFamily="18" charset="0"/>
              </a:rPr>
              <a:t>your face, God of Jacob.”</a:t>
            </a:r>
          </a:p>
          <a:p>
            <a:pPr>
              <a:defRPr/>
            </a:pPr>
            <a:r>
              <a:rPr lang="en-GB" sz="3600" b="1" i="1" dirty="0">
                <a:latin typeface="Times New Roman" panose="02020603050405020304" pitchFamily="18" charset="0"/>
                <a:cs typeface="Times New Roman" panose="02020603050405020304" pitchFamily="18" charset="0"/>
              </a:rPr>
              <a:t>Psalm 24:6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6"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11111"/>
        </a:solidFill>
        <a:effectLst/>
      </p:bgPr>
    </p:bg>
    <p:spTree>
      <p:nvGrpSpPr>
        <p:cNvPr id="1" name=""/>
        <p:cNvGrpSpPr/>
        <p:nvPr/>
      </p:nvGrpSpPr>
      <p:grpSpPr>
        <a:xfrm>
          <a:off x="0" y="0"/>
          <a:ext cx="0" cy="0"/>
          <a:chOff x="0" y="0"/>
          <a:chExt cx="0" cy="0"/>
        </a:xfrm>
      </p:grpSpPr>
      <p:sp>
        <p:nvSpPr>
          <p:cNvPr id="3" name="Rectangle 2"/>
          <p:cNvSpPr/>
          <p:nvPr/>
        </p:nvSpPr>
        <p:spPr>
          <a:xfrm>
            <a:off x="639763" y="906463"/>
            <a:ext cx="11163300" cy="5016500"/>
          </a:xfrm>
          <a:prstGeom prst="rect">
            <a:avLst/>
          </a:prstGeom>
          <a:solidFill>
            <a:schemeClr val="bg1"/>
          </a:solidFill>
        </p:spPr>
        <p:txBody>
          <a:bodyPr>
            <a:spAutoFit/>
          </a:bodyPr>
          <a:lstStyle/>
          <a:p>
            <a:pPr>
              <a:defRPr/>
            </a:pPr>
            <a:r>
              <a:rPr lang="en-GB" sz="3200" baseline="30000" dirty="0">
                <a:latin typeface="Times New Roman" panose="02020603050405020304" pitchFamily="18" charset="0"/>
                <a:cs typeface="Times New Roman" panose="02020603050405020304" pitchFamily="18" charset="0"/>
              </a:rPr>
              <a:t>25 </a:t>
            </a:r>
            <a:r>
              <a:rPr lang="en-GB" sz="3200" dirty="0">
                <a:latin typeface="Times New Roman" panose="02020603050405020304" pitchFamily="18" charset="0"/>
                <a:cs typeface="Times New Roman" panose="02020603050405020304" pitchFamily="18" charset="0"/>
              </a:rPr>
              <a:t>Then he said, “My son, bring me some of your game to eat, so that I may give you my blessing.”</a:t>
            </a:r>
          </a:p>
          <a:p>
            <a:pPr>
              <a:defRPr/>
            </a:pPr>
            <a:r>
              <a:rPr lang="en-GB" sz="3200" dirty="0">
                <a:latin typeface="Times New Roman" panose="02020603050405020304" pitchFamily="18" charset="0"/>
                <a:cs typeface="Times New Roman" panose="02020603050405020304" pitchFamily="18" charset="0"/>
              </a:rPr>
              <a:t>Jacob brought it to him and he ate; and he brought some wine and he drank. </a:t>
            </a:r>
            <a:r>
              <a:rPr lang="en-GB" sz="3200" baseline="30000" dirty="0">
                <a:latin typeface="Times New Roman" panose="02020603050405020304" pitchFamily="18" charset="0"/>
                <a:cs typeface="Times New Roman" panose="02020603050405020304" pitchFamily="18" charset="0"/>
              </a:rPr>
              <a:t>26 </a:t>
            </a:r>
            <a:r>
              <a:rPr lang="en-GB" sz="3200" dirty="0">
                <a:latin typeface="Times New Roman" panose="02020603050405020304" pitchFamily="18" charset="0"/>
                <a:cs typeface="Times New Roman" panose="02020603050405020304" pitchFamily="18" charset="0"/>
              </a:rPr>
              <a:t>Then his father Isaac said to him, “Come here, my son, and kiss me.” </a:t>
            </a:r>
            <a:r>
              <a:rPr lang="en-GB" sz="3200" baseline="30000" dirty="0">
                <a:latin typeface="Times New Roman" panose="02020603050405020304" pitchFamily="18" charset="0"/>
                <a:cs typeface="Times New Roman" panose="02020603050405020304" pitchFamily="18" charset="0"/>
              </a:rPr>
              <a:t>27 </a:t>
            </a:r>
            <a:r>
              <a:rPr lang="en-GB" sz="3200" dirty="0">
                <a:latin typeface="Times New Roman" panose="02020603050405020304" pitchFamily="18" charset="0"/>
                <a:cs typeface="Times New Roman" panose="02020603050405020304" pitchFamily="18" charset="0"/>
              </a:rPr>
              <a:t>So he went to him and kissed him. When Isaac caught the smell of his clothes, he blessed him and said,</a:t>
            </a:r>
          </a:p>
          <a:p>
            <a:pPr>
              <a:defRPr/>
            </a:pPr>
            <a:r>
              <a:rPr lang="en-GB" sz="3200" dirty="0">
                <a:latin typeface="Times New Roman" panose="02020603050405020304" pitchFamily="18" charset="0"/>
                <a:cs typeface="Times New Roman" panose="02020603050405020304" pitchFamily="18" charset="0"/>
              </a:rPr>
              <a:t>“Ah, the smell of my son</a:t>
            </a:r>
            <a:br>
              <a:rPr lang="en-GB" sz="3200"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    is like the smell of a field</a:t>
            </a:r>
            <a:br>
              <a:rPr lang="en-GB" sz="3200"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    that the </a:t>
            </a:r>
            <a:r>
              <a:rPr lang="en-GB" sz="3200" cap="small" dirty="0">
                <a:latin typeface="Times New Roman" panose="02020603050405020304" pitchFamily="18" charset="0"/>
                <a:cs typeface="Times New Roman" panose="02020603050405020304" pitchFamily="18" charset="0"/>
              </a:rPr>
              <a:t>Lord</a:t>
            </a:r>
            <a:r>
              <a:rPr lang="en-GB" sz="3200" dirty="0">
                <a:latin typeface="Times New Roman" panose="02020603050405020304" pitchFamily="18" charset="0"/>
                <a:cs typeface="Times New Roman" panose="02020603050405020304" pitchFamily="18" charset="0"/>
              </a:rPr>
              <a:t> has blessed.</a:t>
            </a:r>
          </a:p>
          <a:p>
            <a:pPr>
              <a:defRPr/>
            </a:pPr>
            <a:r>
              <a:rPr lang="en-GB" sz="3200" b="1" i="1" dirty="0">
                <a:latin typeface="Times New Roman" panose="02020603050405020304" pitchFamily="18" charset="0"/>
                <a:cs typeface="Times New Roman" panose="02020603050405020304" pitchFamily="18" charset="0"/>
              </a:rPr>
              <a:t>Genesis 27:25-27 (NIV)</a:t>
            </a:r>
          </a:p>
        </p:txBody>
      </p:sp>
      <p:sp>
        <p:nvSpPr>
          <p:cNvPr id="2" name="Rectangle 1"/>
          <p:cNvSpPr/>
          <p:nvPr/>
        </p:nvSpPr>
        <p:spPr>
          <a:xfrm>
            <a:off x="4945063" y="195263"/>
            <a:ext cx="1825625" cy="5842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ctr">
              <a:defRPr/>
            </a:pPr>
            <a:r>
              <a:rPr lang="en-GB" sz="3200" b="1" dirty="0">
                <a:latin typeface="Times New Roman" panose="02020603050405020304" pitchFamily="18" charset="0"/>
                <a:cs typeface="Times New Roman" panose="02020603050405020304" pitchFamily="18" charset="0"/>
              </a:rPr>
              <a:t>JACOB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1401</TotalTime>
  <Words>772</Words>
  <Application>Microsoft Office PowerPoint</Application>
  <PresentationFormat>Custom</PresentationFormat>
  <Paragraphs>79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31</cp:revision>
  <dcterms:created xsi:type="dcterms:W3CDTF">2016-01-28T18:01:56Z</dcterms:created>
  <dcterms:modified xsi:type="dcterms:W3CDTF">2018-05-29T14:18:53Z</dcterms:modified>
</cp:coreProperties>
</file>