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56" r:id="rId6"/>
    <p:sldId id="257" r:id="rId7"/>
    <p:sldId id="262" r:id="rId8"/>
    <p:sldId id="270" r:id="rId9"/>
    <p:sldId id="271" r:id="rId10"/>
    <p:sldId id="263" r:id="rId11"/>
    <p:sldId id="266" r:id="rId12"/>
    <p:sldId id="265" r:id="rId13"/>
    <p:sldId id="264" r:id="rId14"/>
    <p:sldId id="268" r:id="rId15"/>
    <p:sldId id="269" r:id="rId16"/>
    <p:sldId id="267"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7" autoAdjust="0"/>
    <p:restoredTop sz="94660"/>
  </p:normalViewPr>
  <p:slideViewPr>
    <p:cSldViewPr snapToGrid="0" showGuides="1">
      <p:cViewPr varScale="1">
        <p:scale>
          <a:sx n="77" d="100"/>
          <a:sy n="77" d="100"/>
        </p:scale>
        <p:origin x="-108" y="-738"/>
      </p:cViewPr>
      <p:guideLst>
        <p:guide orient="horz" pos="534"/>
        <p:guide pos="60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53A0B793-91F3-4C9B-8CBD-9F6C09052C2F}"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A1026D-BF51-4CB0-8A1A-BDFDB0161CAA}" type="slidenum">
              <a:rPr lang="en-GB" altLang="en-US"/>
              <a:pPr/>
              <a:t>‹#›</a:t>
            </a:fld>
            <a:endParaRPr lang="en-GB" altLang="en-US"/>
          </a:p>
        </p:txBody>
      </p:sp>
    </p:spTree>
    <p:extLst>
      <p:ext uri="{BB962C8B-B14F-4D97-AF65-F5344CB8AC3E}">
        <p14:creationId xmlns:p14="http://schemas.microsoft.com/office/powerpoint/2010/main" val="1207996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BBC2B88-57C5-4051-A005-4DF728CE5933}"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865B26C-B852-46D9-B650-C6CC17D2116B}" type="slidenum">
              <a:rPr lang="en-GB" altLang="en-US"/>
              <a:pPr/>
              <a:t>‹#›</a:t>
            </a:fld>
            <a:endParaRPr lang="en-GB" altLang="en-US"/>
          </a:p>
        </p:txBody>
      </p:sp>
    </p:spTree>
    <p:extLst>
      <p:ext uri="{BB962C8B-B14F-4D97-AF65-F5344CB8AC3E}">
        <p14:creationId xmlns:p14="http://schemas.microsoft.com/office/powerpoint/2010/main" val="410807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64286B8-0453-486D-B8F6-A936762648F8}"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31050FC-3BFA-40CC-9031-EBC21FD1AE27}" type="slidenum">
              <a:rPr lang="en-GB" altLang="en-US"/>
              <a:pPr/>
              <a:t>‹#›</a:t>
            </a:fld>
            <a:endParaRPr lang="en-GB" altLang="en-US"/>
          </a:p>
        </p:txBody>
      </p:sp>
    </p:spTree>
    <p:extLst>
      <p:ext uri="{BB962C8B-B14F-4D97-AF65-F5344CB8AC3E}">
        <p14:creationId xmlns:p14="http://schemas.microsoft.com/office/powerpoint/2010/main" val="3915287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3A615FD-56FF-484A-8B50-E772A1523E64}"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BC0C860-60BE-4095-A734-7E232586B232}" type="slidenum">
              <a:rPr lang="en-GB" altLang="en-US"/>
              <a:pPr/>
              <a:t>‹#›</a:t>
            </a:fld>
            <a:endParaRPr lang="en-GB" altLang="en-US"/>
          </a:p>
        </p:txBody>
      </p:sp>
    </p:spTree>
    <p:extLst>
      <p:ext uri="{BB962C8B-B14F-4D97-AF65-F5344CB8AC3E}">
        <p14:creationId xmlns:p14="http://schemas.microsoft.com/office/powerpoint/2010/main" val="58163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9B2D965-4C14-46A6-8691-32A9E6F59B1C}" type="datetimeFigureOut">
              <a:rPr lang="en-GB"/>
              <a:pPr>
                <a:defRPr/>
              </a:pPr>
              <a:t>29/05/2018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0263CCF-C8E6-4F55-B6D1-B5D71E7078BC}" type="slidenum">
              <a:rPr lang="en-GB" altLang="en-US"/>
              <a:pPr/>
              <a:t>‹#›</a:t>
            </a:fld>
            <a:endParaRPr lang="en-GB" altLang="en-US"/>
          </a:p>
        </p:txBody>
      </p:sp>
    </p:spTree>
    <p:extLst>
      <p:ext uri="{BB962C8B-B14F-4D97-AF65-F5344CB8AC3E}">
        <p14:creationId xmlns:p14="http://schemas.microsoft.com/office/powerpoint/2010/main" val="124070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78817B4-E136-4708-BA58-A886AB9761E4}"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0EFEA23-0328-48C6-A25B-C12B5A6F7B0C}" type="slidenum">
              <a:rPr lang="en-GB" altLang="en-US"/>
              <a:pPr/>
              <a:t>‹#›</a:t>
            </a:fld>
            <a:endParaRPr lang="en-GB" altLang="en-US"/>
          </a:p>
        </p:txBody>
      </p:sp>
    </p:spTree>
    <p:extLst>
      <p:ext uri="{BB962C8B-B14F-4D97-AF65-F5344CB8AC3E}">
        <p14:creationId xmlns:p14="http://schemas.microsoft.com/office/powerpoint/2010/main" val="266725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6381649-729A-454A-B9C1-2EE4F1947C1A}" type="datetimeFigureOut">
              <a:rPr lang="en-GB"/>
              <a:pPr>
                <a:defRPr/>
              </a:pPr>
              <a:t>29/05/2018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5333EDD7-64B7-4F2B-8D9B-04F59FFEB104}" type="slidenum">
              <a:rPr lang="en-GB" altLang="en-US"/>
              <a:pPr/>
              <a:t>‹#›</a:t>
            </a:fld>
            <a:endParaRPr lang="en-GB" altLang="en-US"/>
          </a:p>
        </p:txBody>
      </p:sp>
    </p:spTree>
    <p:extLst>
      <p:ext uri="{BB962C8B-B14F-4D97-AF65-F5344CB8AC3E}">
        <p14:creationId xmlns:p14="http://schemas.microsoft.com/office/powerpoint/2010/main" val="3413031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38912B1-1F51-49EA-A5BB-95C709294894}" type="datetimeFigureOut">
              <a:rPr lang="en-GB"/>
              <a:pPr>
                <a:defRPr/>
              </a:pPr>
              <a:t>29/05/2018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40162A64-439A-45F0-A1E9-9F8CD9C713A5}" type="slidenum">
              <a:rPr lang="en-GB" altLang="en-US"/>
              <a:pPr/>
              <a:t>‹#›</a:t>
            </a:fld>
            <a:endParaRPr lang="en-GB" altLang="en-US"/>
          </a:p>
        </p:txBody>
      </p:sp>
    </p:spTree>
    <p:extLst>
      <p:ext uri="{BB962C8B-B14F-4D97-AF65-F5344CB8AC3E}">
        <p14:creationId xmlns:p14="http://schemas.microsoft.com/office/powerpoint/2010/main" val="1023141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9CB9822-3090-44B6-A46F-21D810D05F38}" type="datetimeFigureOut">
              <a:rPr lang="en-GB"/>
              <a:pPr>
                <a:defRPr/>
              </a:pPr>
              <a:t>29/05/2018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A047A919-CE1D-47A3-974C-15CD13A26CA9}" type="slidenum">
              <a:rPr lang="en-GB" altLang="en-US"/>
              <a:pPr/>
              <a:t>‹#›</a:t>
            </a:fld>
            <a:endParaRPr lang="en-GB" altLang="en-US"/>
          </a:p>
        </p:txBody>
      </p:sp>
    </p:spTree>
    <p:extLst>
      <p:ext uri="{BB962C8B-B14F-4D97-AF65-F5344CB8AC3E}">
        <p14:creationId xmlns:p14="http://schemas.microsoft.com/office/powerpoint/2010/main" val="3594636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82FEFD-EDC9-4702-897A-D4F8410F7FF7}"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3CA6E72-8827-4913-934D-704AE4F7E8CB}" type="slidenum">
              <a:rPr lang="en-GB" altLang="en-US"/>
              <a:pPr/>
              <a:t>‹#›</a:t>
            </a:fld>
            <a:endParaRPr lang="en-GB" altLang="en-US"/>
          </a:p>
        </p:txBody>
      </p:sp>
    </p:spTree>
    <p:extLst>
      <p:ext uri="{BB962C8B-B14F-4D97-AF65-F5344CB8AC3E}">
        <p14:creationId xmlns:p14="http://schemas.microsoft.com/office/powerpoint/2010/main" val="2339580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B41C194-09F9-4381-B5F0-B40338C8E572}" type="datetimeFigureOut">
              <a:rPr lang="en-GB"/>
              <a:pPr>
                <a:defRPr/>
              </a:pPr>
              <a:t>29/05/2018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FF1759C-AC8B-41D6-BABF-C73FCFE111C8}" type="slidenum">
              <a:rPr lang="en-GB" altLang="en-US"/>
              <a:pPr/>
              <a:t>‹#›</a:t>
            </a:fld>
            <a:endParaRPr lang="en-GB" altLang="en-US"/>
          </a:p>
        </p:txBody>
      </p:sp>
    </p:spTree>
    <p:extLst>
      <p:ext uri="{BB962C8B-B14F-4D97-AF65-F5344CB8AC3E}">
        <p14:creationId xmlns:p14="http://schemas.microsoft.com/office/powerpoint/2010/main" val="346222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D018794E-EFA4-4EEC-8ADE-4C69B10FF496}" type="datetimeFigureOut">
              <a:rPr lang="en-GB"/>
              <a:pPr>
                <a:defRPr/>
              </a:pPr>
              <a:t>29/05/2018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BAC03358-4894-4AD6-A116-939AE1649C35}"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B22"/>
        </a:solidFill>
        <a:effectLst/>
      </p:bgPr>
    </p:bg>
    <p:spTree>
      <p:nvGrpSpPr>
        <p:cNvPr id="1" name=""/>
        <p:cNvGrpSpPr/>
        <p:nvPr/>
      </p:nvGrpSpPr>
      <p:grpSpPr>
        <a:xfrm>
          <a:off x="0" y="0"/>
          <a:ext cx="0" cy="0"/>
          <a:chOff x="0" y="0"/>
          <a:chExt cx="0" cy="0"/>
        </a:xfrm>
      </p:grpSpPr>
      <p:sp>
        <p:nvSpPr>
          <p:cNvPr id="3" name="Rectangle 2"/>
          <p:cNvSpPr/>
          <p:nvPr/>
        </p:nvSpPr>
        <p:spPr>
          <a:xfrm>
            <a:off x="858838" y="393700"/>
            <a:ext cx="10585450" cy="5754688"/>
          </a:xfrm>
          <a:prstGeom prst="rect">
            <a:avLst/>
          </a:prstGeom>
          <a:solidFill>
            <a:schemeClr val="bg1"/>
          </a:solidFill>
        </p:spPr>
        <p:txBody>
          <a:bodyPr>
            <a:spAutoFit/>
          </a:bodyPr>
          <a:lstStyle/>
          <a:p>
            <a:pPr eaLnBrk="1" fontAlgn="auto" hangingPunct="1">
              <a:spcBef>
                <a:spcPts val="0"/>
              </a:spcBef>
              <a:spcAft>
                <a:spcPts val="0"/>
              </a:spcAft>
              <a:defRPr/>
            </a:pPr>
            <a:r>
              <a:rPr lang="en-GB" sz="3200" b="1" dirty="0">
                <a:solidFill>
                  <a:srgbClr val="000000"/>
                </a:solidFill>
                <a:latin typeface="Times New Roman" panose="02020603050405020304" pitchFamily="18" charset="0"/>
                <a:cs typeface="Times New Roman" panose="02020603050405020304" pitchFamily="18" charset="0"/>
              </a:rPr>
              <a:t>Jonah 4</a:t>
            </a:r>
          </a:p>
          <a:p>
            <a:pPr algn="just" eaLnBrk="1" fontAlgn="auto" hangingPunct="1">
              <a:spcBef>
                <a:spcPts val="0"/>
              </a:spcBef>
              <a:spcAft>
                <a:spcPts val="0"/>
              </a:spcAft>
              <a:defRPr/>
            </a:pPr>
            <a:r>
              <a:rPr lang="en-GB" sz="2800" dirty="0">
                <a:solidFill>
                  <a:srgbClr val="000000"/>
                </a:solidFill>
                <a:latin typeface="Times New Roman" panose="02020603050405020304" pitchFamily="18" charset="0"/>
                <a:cs typeface="Times New Roman" panose="02020603050405020304" pitchFamily="18" charset="0"/>
              </a:rPr>
              <a:t>But to Jonah this seemed very wrong, and he became angry. </a:t>
            </a:r>
            <a:r>
              <a:rPr lang="en-GB" sz="2800" b="1" baseline="30000" dirty="0">
                <a:solidFill>
                  <a:srgbClr val="000000"/>
                </a:solidFill>
                <a:latin typeface="Times New Roman" panose="02020603050405020304" pitchFamily="18" charset="0"/>
                <a:cs typeface="Times New Roman" panose="02020603050405020304" pitchFamily="18" charset="0"/>
              </a:rPr>
              <a:t>2 </a:t>
            </a:r>
            <a:r>
              <a:rPr lang="en-GB" sz="2800" dirty="0">
                <a:solidFill>
                  <a:srgbClr val="000000"/>
                </a:solidFill>
                <a:latin typeface="Times New Roman" panose="02020603050405020304" pitchFamily="18" charset="0"/>
                <a:cs typeface="Times New Roman" panose="02020603050405020304" pitchFamily="18" charset="0"/>
              </a:rPr>
              <a:t>He prayed to the </a:t>
            </a:r>
            <a:r>
              <a:rPr lang="en-GB" sz="2800" cap="small" dirty="0">
                <a:solidFill>
                  <a:srgbClr val="000000"/>
                </a:solidFill>
                <a:latin typeface="Times New Roman" panose="02020603050405020304" pitchFamily="18" charset="0"/>
                <a:cs typeface="Times New Roman" panose="02020603050405020304" pitchFamily="18" charset="0"/>
              </a:rPr>
              <a:t>Lord</a:t>
            </a:r>
            <a:r>
              <a:rPr lang="en-GB" sz="2800" dirty="0">
                <a:solidFill>
                  <a:srgbClr val="000000"/>
                </a:solidFill>
                <a:latin typeface="Times New Roman" panose="02020603050405020304" pitchFamily="18" charset="0"/>
                <a:cs typeface="Times New Roman" panose="02020603050405020304" pitchFamily="18" charset="0"/>
              </a:rPr>
              <a:t>, “Isn’t this what I said, </a:t>
            </a:r>
            <a:r>
              <a:rPr lang="en-GB" sz="2800" cap="small" dirty="0">
                <a:solidFill>
                  <a:srgbClr val="000000"/>
                </a:solidFill>
                <a:latin typeface="Times New Roman" panose="02020603050405020304" pitchFamily="18" charset="0"/>
                <a:cs typeface="Times New Roman" panose="02020603050405020304" pitchFamily="18" charset="0"/>
              </a:rPr>
              <a:t>Lord</a:t>
            </a:r>
            <a:r>
              <a:rPr lang="en-GB" sz="2800" dirty="0">
                <a:solidFill>
                  <a:srgbClr val="000000"/>
                </a:solidFill>
                <a:latin typeface="Times New Roman" panose="02020603050405020304" pitchFamily="18" charset="0"/>
                <a:cs typeface="Times New Roman" panose="02020603050405020304" pitchFamily="18" charset="0"/>
              </a:rPr>
              <a:t>, when I was still at home? That is what I tried to forestall by fleeing to </a:t>
            </a:r>
            <a:r>
              <a:rPr lang="en-GB" sz="2800" dirty="0" err="1">
                <a:solidFill>
                  <a:srgbClr val="000000"/>
                </a:solidFill>
                <a:latin typeface="Times New Roman" panose="02020603050405020304" pitchFamily="18" charset="0"/>
                <a:cs typeface="Times New Roman" panose="02020603050405020304" pitchFamily="18" charset="0"/>
              </a:rPr>
              <a:t>Tarshish</a:t>
            </a:r>
            <a:r>
              <a:rPr lang="en-GB" sz="2800" dirty="0">
                <a:solidFill>
                  <a:srgbClr val="000000"/>
                </a:solidFill>
                <a:latin typeface="Times New Roman" panose="02020603050405020304" pitchFamily="18" charset="0"/>
                <a:cs typeface="Times New Roman" panose="02020603050405020304" pitchFamily="18" charset="0"/>
              </a:rPr>
              <a:t>. I knew that you are a gracious and compassionate God, slow to anger and abounding in love, a God who relents from sending calamity. </a:t>
            </a:r>
            <a:r>
              <a:rPr lang="en-GB" sz="2800" b="1" baseline="30000" dirty="0">
                <a:solidFill>
                  <a:srgbClr val="000000"/>
                </a:solidFill>
                <a:latin typeface="Times New Roman" panose="02020603050405020304" pitchFamily="18" charset="0"/>
                <a:cs typeface="Times New Roman" panose="02020603050405020304" pitchFamily="18" charset="0"/>
              </a:rPr>
              <a:t>3 </a:t>
            </a:r>
            <a:r>
              <a:rPr lang="en-GB" sz="2800" dirty="0">
                <a:solidFill>
                  <a:srgbClr val="000000"/>
                </a:solidFill>
                <a:latin typeface="Times New Roman" panose="02020603050405020304" pitchFamily="18" charset="0"/>
                <a:cs typeface="Times New Roman" panose="02020603050405020304" pitchFamily="18" charset="0"/>
              </a:rPr>
              <a:t>Now, </a:t>
            </a:r>
            <a:r>
              <a:rPr lang="en-GB" sz="2800" cap="small" dirty="0">
                <a:solidFill>
                  <a:srgbClr val="000000"/>
                </a:solidFill>
                <a:latin typeface="Times New Roman" panose="02020603050405020304" pitchFamily="18" charset="0"/>
                <a:cs typeface="Times New Roman" panose="02020603050405020304" pitchFamily="18" charset="0"/>
              </a:rPr>
              <a:t>Lord</a:t>
            </a:r>
            <a:r>
              <a:rPr lang="en-GB" sz="2800" dirty="0">
                <a:solidFill>
                  <a:srgbClr val="000000"/>
                </a:solidFill>
                <a:latin typeface="Times New Roman" panose="02020603050405020304" pitchFamily="18" charset="0"/>
                <a:cs typeface="Times New Roman" panose="02020603050405020304" pitchFamily="18" charset="0"/>
              </a:rPr>
              <a:t>, take away my life, for it is better for me to die than to live.” </a:t>
            </a:r>
            <a:r>
              <a:rPr lang="en-GB" sz="2800" b="1" baseline="30000" dirty="0">
                <a:solidFill>
                  <a:srgbClr val="000000"/>
                </a:solidFill>
                <a:latin typeface="Times New Roman" panose="02020603050405020304" pitchFamily="18" charset="0"/>
                <a:cs typeface="Times New Roman" panose="02020603050405020304" pitchFamily="18" charset="0"/>
              </a:rPr>
              <a:t>4 </a:t>
            </a:r>
            <a:r>
              <a:rPr lang="en-GB" sz="2800" dirty="0">
                <a:solidFill>
                  <a:srgbClr val="000000"/>
                </a:solidFill>
                <a:latin typeface="Times New Roman" panose="02020603050405020304" pitchFamily="18" charset="0"/>
                <a:cs typeface="Times New Roman" panose="02020603050405020304" pitchFamily="18" charset="0"/>
              </a:rPr>
              <a:t>But the </a:t>
            </a:r>
            <a:r>
              <a:rPr lang="en-GB" sz="2800" cap="small" dirty="0">
                <a:solidFill>
                  <a:srgbClr val="000000"/>
                </a:solidFill>
                <a:latin typeface="Times New Roman" panose="02020603050405020304" pitchFamily="18" charset="0"/>
                <a:cs typeface="Times New Roman" panose="02020603050405020304" pitchFamily="18" charset="0"/>
              </a:rPr>
              <a:t>Lord</a:t>
            </a:r>
            <a:r>
              <a:rPr lang="en-GB" sz="2800" dirty="0">
                <a:solidFill>
                  <a:srgbClr val="000000"/>
                </a:solidFill>
                <a:latin typeface="Times New Roman" panose="02020603050405020304" pitchFamily="18" charset="0"/>
                <a:cs typeface="Times New Roman" panose="02020603050405020304" pitchFamily="18" charset="0"/>
              </a:rPr>
              <a:t> replied, “Is it right for you to be angry?” </a:t>
            </a:r>
            <a:r>
              <a:rPr lang="en-GB" sz="2800" b="1" baseline="30000" dirty="0">
                <a:solidFill>
                  <a:srgbClr val="000000"/>
                </a:solidFill>
                <a:latin typeface="Times New Roman" panose="02020603050405020304" pitchFamily="18" charset="0"/>
                <a:cs typeface="Times New Roman" panose="02020603050405020304" pitchFamily="18" charset="0"/>
              </a:rPr>
              <a:t>5 </a:t>
            </a:r>
            <a:r>
              <a:rPr lang="en-GB" sz="2800" dirty="0">
                <a:solidFill>
                  <a:srgbClr val="000000"/>
                </a:solidFill>
                <a:latin typeface="Times New Roman" panose="02020603050405020304" pitchFamily="18" charset="0"/>
                <a:cs typeface="Times New Roman" panose="02020603050405020304" pitchFamily="18" charset="0"/>
              </a:rPr>
              <a:t>Jonah had gone out and sat down at a place east of the city. There he made himself a shelter, sat in its shade and waited to see what would happen to the city. </a:t>
            </a:r>
            <a:r>
              <a:rPr lang="en-GB" sz="2800" b="1" baseline="30000" dirty="0">
                <a:latin typeface="Times New Roman" panose="02020603050405020304" pitchFamily="18" charset="0"/>
                <a:cs typeface="Times New Roman" panose="02020603050405020304" pitchFamily="18" charset="0"/>
              </a:rPr>
              <a:t>6 </a:t>
            </a:r>
            <a:r>
              <a:rPr lang="en-GB" sz="2800" dirty="0">
                <a:latin typeface="Times New Roman" panose="02020603050405020304" pitchFamily="18" charset="0"/>
                <a:cs typeface="Times New Roman" panose="02020603050405020304" pitchFamily="18" charset="0"/>
              </a:rPr>
              <a:t>Then the </a:t>
            </a:r>
            <a:r>
              <a:rPr lang="en-GB" sz="2800" cap="small" dirty="0">
                <a:latin typeface="Times New Roman" panose="02020603050405020304" pitchFamily="18" charset="0"/>
                <a:cs typeface="Times New Roman" panose="02020603050405020304" pitchFamily="18" charset="0"/>
              </a:rPr>
              <a:t>Lord</a:t>
            </a:r>
            <a:r>
              <a:rPr lang="en-GB" sz="2800" dirty="0">
                <a:latin typeface="Times New Roman" panose="02020603050405020304" pitchFamily="18" charset="0"/>
                <a:cs typeface="Times New Roman" panose="02020603050405020304" pitchFamily="18" charset="0"/>
              </a:rPr>
              <a:t> God provided a leafy plant and made it grow up over Jonah to give shade for his head to ease his discomfort, and Jonah was very happy about the plant.</a:t>
            </a:r>
            <a:endParaRPr lang="en-GB" sz="2800"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6413" y="401638"/>
            <a:ext cx="74517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 We show what is inside our hearts</a:t>
            </a:r>
            <a:endParaRPr lang="en-GB" altLang="en-US" sz="36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193675" y="1322388"/>
            <a:ext cx="11741150"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a:latin typeface="Times New Roman" pitchFamily="18" charset="0"/>
                <a:cs typeface="Times New Roman" pitchFamily="18" charset="0"/>
              </a:rPr>
              <a:t>Jonah is angry because he’s finally seeing himself for the first time. </a:t>
            </a:r>
          </a:p>
          <a:p>
            <a:pPr algn="ctr" eaLnBrk="1" hangingPunct="1">
              <a:lnSpc>
                <a:spcPct val="100000"/>
              </a:lnSpc>
              <a:spcBef>
                <a:spcPct val="0"/>
              </a:spcBef>
              <a:buFontTx/>
              <a:buNone/>
            </a:pPr>
            <a:r>
              <a:rPr lang="en-GB" altLang="en-US" sz="4000">
                <a:latin typeface="Times New Roman" pitchFamily="18" charset="0"/>
                <a:cs typeface="Times New Roman" pitchFamily="18" charset="0"/>
              </a:rPr>
              <a:t>God has shown him what he really is. </a:t>
            </a:r>
          </a:p>
        </p:txBody>
      </p:sp>
      <p:sp>
        <p:nvSpPr>
          <p:cNvPr id="5" name="Rectangle 4"/>
          <p:cNvSpPr>
            <a:spLocks noChangeArrowheads="1"/>
          </p:cNvSpPr>
          <p:nvPr/>
        </p:nvSpPr>
        <p:spPr bwMode="auto">
          <a:xfrm>
            <a:off x="2019300" y="4003675"/>
            <a:ext cx="7610475"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“You care about a plant… shouldn’t I care about 120,000 people who don’t even know their right hand from their left?” </a:t>
            </a:r>
            <a:endParaRPr lang="en-GB" altLang="en-US" sz="40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6413" y="401638"/>
            <a:ext cx="74517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 We show what is inside our hearts</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82575" y="1316038"/>
            <a:ext cx="841692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b="1">
                <a:latin typeface="Times New Roman" pitchFamily="18" charset="0"/>
                <a:cs typeface="Times New Roman" pitchFamily="18" charset="0"/>
              </a:rPr>
              <a:t>Theologian Henri Nouwen describes human nature as</a:t>
            </a:r>
          </a:p>
          <a:p>
            <a:pPr algn="ctr" eaLnBrk="1" hangingPunct="1">
              <a:lnSpc>
                <a:spcPct val="100000"/>
              </a:lnSpc>
              <a:spcBef>
                <a:spcPct val="0"/>
              </a:spcBef>
              <a:buFontTx/>
              <a:buNone/>
            </a:pPr>
            <a:r>
              <a:rPr lang="en-GB" altLang="en-US" b="1">
                <a:latin typeface="Times New Roman" pitchFamily="18" charset="0"/>
                <a:cs typeface="Times New Roman" pitchFamily="18" charset="0"/>
              </a:rPr>
              <a:t>“A clenched fist”</a:t>
            </a:r>
          </a:p>
        </p:txBody>
      </p:sp>
      <p:pic>
        <p:nvPicPr>
          <p:cNvPr id="3074" name="Picture 2" descr="http://www.docspopuli.org/articles/Fist_images/PSMfis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9625" y="573088"/>
            <a:ext cx="1905000" cy="280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411163" y="5119688"/>
            <a:ext cx="11347450" cy="1385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a:solidFill>
                  <a:srgbClr val="000B22"/>
                </a:solidFill>
                <a:latin typeface="Times New Roman" pitchFamily="18" charset="0"/>
                <a:cs typeface="Times New Roman" pitchFamily="18" charset="0"/>
              </a:rPr>
              <a:t>For he himself is our peace, who has made the two groups one and has destroyed the barrier, the dividing wall of </a:t>
            </a:r>
            <a:r>
              <a:rPr lang="en-GB" altLang="en-US" b="1">
                <a:solidFill>
                  <a:srgbClr val="000B22"/>
                </a:solidFill>
                <a:latin typeface="Times New Roman" pitchFamily="18" charset="0"/>
                <a:cs typeface="Times New Roman" pitchFamily="18" charset="0"/>
              </a:rPr>
              <a:t>hostility</a:t>
            </a:r>
            <a:r>
              <a:rPr lang="en-GB" altLang="en-US">
                <a:solidFill>
                  <a:srgbClr val="000B22"/>
                </a:solidFill>
                <a:latin typeface="Times New Roman" pitchFamily="18" charset="0"/>
                <a:cs typeface="Times New Roman" pitchFamily="18" charset="0"/>
              </a:rPr>
              <a:t>, </a:t>
            </a:r>
          </a:p>
          <a:p>
            <a:pPr algn="just" eaLnBrk="1" hangingPunct="1">
              <a:lnSpc>
                <a:spcPct val="100000"/>
              </a:lnSpc>
              <a:spcBef>
                <a:spcPct val="0"/>
              </a:spcBef>
              <a:buFontTx/>
              <a:buNone/>
            </a:pPr>
            <a:r>
              <a:rPr lang="en-GB" altLang="en-US" b="1" i="1">
                <a:solidFill>
                  <a:srgbClr val="000B22"/>
                </a:solidFill>
                <a:latin typeface="Times New Roman" pitchFamily="18" charset="0"/>
                <a:cs typeface="Times New Roman" pitchFamily="18" charset="0"/>
              </a:rPr>
              <a:t>Ephesians 2:14 (NIV)</a:t>
            </a:r>
          </a:p>
        </p:txBody>
      </p:sp>
      <p:sp>
        <p:nvSpPr>
          <p:cNvPr id="5" name="Rectangle 4"/>
          <p:cNvSpPr>
            <a:spLocks noChangeArrowheads="1"/>
          </p:cNvSpPr>
          <p:nvPr/>
        </p:nvSpPr>
        <p:spPr bwMode="auto">
          <a:xfrm>
            <a:off x="1885950" y="3273425"/>
            <a:ext cx="768826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The dictionary defines </a:t>
            </a:r>
            <a:r>
              <a:rPr lang="en-GB" altLang="en-US" sz="4000" b="1">
                <a:solidFill>
                  <a:schemeClr val="bg1"/>
                </a:solidFill>
                <a:latin typeface="Times New Roman" pitchFamily="18" charset="0"/>
                <a:cs typeface="Times New Roman" pitchFamily="18" charset="0"/>
              </a:rPr>
              <a:t>‘hostility’ </a:t>
            </a:r>
            <a:r>
              <a:rPr lang="en-GB" altLang="en-US" sz="4000">
                <a:solidFill>
                  <a:schemeClr val="bg1"/>
                </a:solidFill>
                <a:latin typeface="Times New Roman" pitchFamily="18" charset="0"/>
                <a:cs typeface="Times New Roman" pitchFamily="18" charset="0"/>
              </a:rPr>
              <a:t>as </a:t>
            </a:r>
          </a:p>
          <a:p>
            <a:pPr algn="ct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a state of enmity or warfare.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nodeType="clickEffect">
                                  <p:stCondLst>
                                    <p:cond delay="0"/>
                                  </p:stCondLst>
                                  <p:childTnLst>
                                    <p:set>
                                      <p:cBhvr>
                                        <p:cTn id="19" dur="1" fill="hold">
                                          <p:stCondLst>
                                            <p:cond delay="0"/>
                                          </p:stCondLst>
                                        </p:cTn>
                                        <p:tgtEl>
                                          <p:spTgt spid="3074"/>
                                        </p:tgtEl>
                                        <p:attrNameLst>
                                          <p:attrName>style.visibility</p:attrName>
                                        </p:attrNameLst>
                                      </p:cBhvr>
                                      <p:to>
                                        <p:strVal val="visible"/>
                                      </p:to>
                                    </p:set>
                                    <p:animEffect transition="in" filter="wipe(down)">
                                      <p:cBhvr>
                                        <p:cTn id="20" dur="500"/>
                                        <p:tgtEl>
                                          <p:spTgt spid="307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1000"/>
                                        <p:tgtEl>
                                          <p:spTgt spid="4"/>
                                        </p:tgtEl>
                                      </p:cBhvr>
                                    </p:animEffect>
                                    <p:anim calcmode="lin" valueType="num">
                                      <p:cBhvr>
                                        <p:cTn id="32" dur="1000" fill="hold"/>
                                        <p:tgtEl>
                                          <p:spTgt spid="4"/>
                                        </p:tgtEl>
                                        <p:attrNameLst>
                                          <p:attrName>ppt_x</p:attrName>
                                        </p:attrNameLst>
                                      </p:cBhvr>
                                      <p:tavLst>
                                        <p:tav tm="0">
                                          <p:val>
                                            <p:strVal val="#ppt_x"/>
                                          </p:val>
                                        </p:tav>
                                        <p:tav tm="100000">
                                          <p:val>
                                            <p:strVal val="#ppt_x"/>
                                          </p:val>
                                        </p:tav>
                                      </p:tavLst>
                                    </p:anim>
                                    <p:anim calcmode="lin" valueType="num">
                                      <p:cBhvr>
                                        <p:cTn id="3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1176338" y="1276350"/>
            <a:ext cx="9753600" cy="2801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For it is by grace you have been saved, </a:t>
            </a:r>
            <a:r>
              <a:rPr lang="en-GB" altLang="en-US" sz="4400">
                <a:solidFill>
                  <a:srgbClr val="FF0000"/>
                </a:solidFill>
                <a:latin typeface="Times New Roman" pitchFamily="18" charset="0"/>
                <a:cs typeface="Times New Roman" pitchFamily="18" charset="0"/>
              </a:rPr>
              <a:t>through faith</a:t>
            </a:r>
            <a:r>
              <a:rPr lang="en-GB" altLang="en-US" sz="4400">
                <a:latin typeface="Times New Roman" pitchFamily="18" charset="0"/>
                <a:cs typeface="Times New Roman" pitchFamily="18" charset="0"/>
              </a:rPr>
              <a:t>—and this is not from yourselves, it is the gift of God.”</a:t>
            </a:r>
          </a:p>
          <a:p>
            <a:pPr algn="just" eaLnBrk="1" hangingPunct="1">
              <a:lnSpc>
                <a:spcPct val="100000"/>
              </a:lnSpc>
              <a:spcBef>
                <a:spcPct val="0"/>
              </a:spcBef>
              <a:buFontTx/>
              <a:buNone/>
            </a:pPr>
            <a:r>
              <a:rPr lang="en-GB" altLang="en-US" sz="4400" b="1" i="1">
                <a:latin typeface="Times New Roman" pitchFamily="18" charset="0"/>
                <a:cs typeface="Times New Roman" pitchFamily="18" charset="0"/>
              </a:rPr>
              <a:t>Ephesians 2:8 (NIV)</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4579" y="431800"/>
            <a:ext cx="97688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III. God’s mercy and grace </a:t>
            </a:r>
            <a:r>
              <a:rPr lang="en-GB" altLang="en-US" sz="3600" b="1" dirty="0" smtClean="0">
                <a:solidFill>
                  <a:srgbClr val="FFFF00"/>
                </a:solidFill>
                <a:latin typeface="Times New Roman" pitchFamily="18" charset="0"/>
                <a:cs typeface="Times New Roman" pitchFamily="18" charset="0"/>
              </a:rPr>
              <a:t>are </a:t>
            </a:r>
            <a:r>
              <a:rPr lang="en-GB" altLang="en-US" sz="3600" b="1" dirty="0">
                <a:solidFill>
                  <a:srgbClr val="FFFF00"/>
                </a:solidFill>
                <a:latin typeface="Times New Roman" pitchFamily="18" charset="0"/>
                <a:cs typeface="Times New Roman" pitchFamily="18" charset="0"/>
              </a:rPr>
              <a:t>always available</a:t>
            </a:r>
            <a:endParaRPr lang="en-GB" altLang="en-US" sz="3600" dirty="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506413" y="1258888"/>
            <a:ext cx="10891837" cy="1384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baseline="30000">
                <a:latin typeface="Times New Roman" pitchFamily="18" charset="0"/>
                <a:cs typeface="Times New Roman" pitchFamily="18" charset="0"/>
              </a:rPr>
              <a:t>11 </a:t>
            </a:r>
            <a:r>
              <a:rPr lang="en-GB" altLang="en-US">
                <a:latin typeface="Times New Roman" pitchFamily="18" charset="0"/>
                <a:cs typeface="Times New Roman" pitchFamily="18" charset="0"/>
              </a:rPr>
              <a:t>And should I not have concern for the great city of Nineveh,</a:t>
            </a:r>
          </a:p>
          <a:p>
            <a:pPr eaLnBrk="1" hangingPunct="1">
              <a:lnSpc>
                <a:spcPct val="100000"/>
              </a:lnSpc>
              <a:spcBef>
                <a:spcPct val="0"/>
              </a:spcBef>
              <a:buFontTx/>
              <a:buNone/>
            </a:pPr>
            <a:r>
              <a:rPr lang="en-GB" altLang="en-US">
                <a:latin typeface="Times New Roman" pitchFamily="18" charset="0"/>
                <a:cs typeface="Times New Roman" pitchFamily="18" charset="0"/>
              </a:rPr>
              <a:t>in which there are more than a hundred and twenty thousand people </a:t>
            </a:r>
          </a:p>
          <a:p>
            <a:pPr eaLnBrk="1" hangingPunct="1">
              <a:lnSpc>
                <a:spcPct val="100000"/>
              </a:lnSpc>
              <a:spcBef>
                <a:spcPct val="0"/>
              </a:spcBef>
              <a:buFontTx/>
              <a:buNone/>
            </a:pPr>
            <a:r>
              <a:rPr lang="en-GB" altLang="en-US">
                <a:latin typeface="Times New Roman" pitchFamily="18" charset="0"/>
                <a:cs typeface="Times New Roman" pitchFamily="18" charset="0"/>
              </a:rPr>
              <a:t>who cannot tell their right hand from their left—and also many animals?”</a:t>
            </a:r>
          </a:p>
        </p:txBody>
      </p:sp>
      <p:sp>
        <p:nvSpPr>
          <p:cNvPr id="5" name="Rectangle 4"/>
          <p:cNvSpPr>
            <a:spLocks noChangeArrowheads="1"/>
          </p:cNvSpPr>
          <p:nvPr/>
        </p:nvSpPr>
        <p:spPr bwMode="auto">
          <a:xfrm>
            <a:off x="711200" y="2894013"/>
            <a:ext cx="101520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The writer Dorothy Sayer once said:</a:t>
            </a:r>
          </a:p>
          <a:p>
            <a:pPr algn="ct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“Hell is the enjoyment of one’s own way for ever”</a:t>
            </a:r>
          </a:p>
        </p:txBody>
      </p:sp>
      <p:sp>
        <p:nvSpPr>
          <p:cNvPr id="6" name="Rectangle 5"/>
          <p:cNvSpPr>
            <a:spLocks noChangeArrowheads="1"/>
          </p:cNvSpPr>
          <p:nvPr/>
        </p:nvSpPr>
        <p:spPr bwMode="auto">
          <a:xfrm>
            <a:off x="530225" y="4402138"/>
            <a:ext cx="10868025"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solidFill>
                  <a:srgbClr val="000000"/>
                </a:solidFill>
                <a:latin typeface="Times New Roman" pitchFamily="18" charset="0"/>
                <a:cs typeface="Times New Roman" pitchFamily="18" charset="0"/>
              </a:rPr>
              <a:t>C.S Lewis put it even more powerfully when he said that there are two classes of people in the universe:</a:t>
            </a:r>
            <a:endParaRPr lang="en-GB" altLang="en-US" sz="3200">
              <a:latin typeface="Times New Roman" pitchFamily="18" charset="0"/>
              <a:cs typeface="Times New Roman" pitchFamily="18" charset="0"/>
            </a:endParaRPr>
          </a:p>
          <a:p>
            <a:pPr eaLnBrk="1" hangingPunct="1">
              <a:lnSpc>
                <a:spcPct val="100000"/>
              </a:lnSpc>
              <a:spcBef>
                <a:spcPct val="0"/>
              </a:spcBef>
              <a:buFontTx/>
              <a:buNone/>
            </a:pPr>
            <a:r>
              <a:rPr lang="en-GB" altLang="en-US" sz="3200">
                <a:solidFill>
                  <a:srgbClr val="000000"/>
                </a:solidFill>
                <a:latin typeface="Times New Roman" pitchFamily="18" charset="0"/>
                <a:cs typeface="Times New Roman" pitchFamily="18" charset="0"/>
              </a:rPr>
              <a:t>“Those who say to God, “Thy will be done” – the saints. And those to whom God says, “Thy will be done” – the sinners”.</a:t>
            </a:r>
            <a:endParaRPr lang="en-GB" alt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852613" y="311150"/>
            <a:ext cx="76565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buFontTx/>
              <a:buNone/>
              <a:defRPr/>
            </a:pPr>
            <a:r>
              <a:rPr lang="en-GB" sz="3600" b="1" cap="small" dirty="0" smtClean="0">
                <a:solidFill>
                  <a:srgbClr val="FFFF00"/>
                </a:solidFill>
                <a:latin typeface="Times New Roman" panose="02020603050405020304" pitchFamily="18" charset="0"/>
                <a:cs typeface="Times New Roman" panose="02020603050405020304" pitchFamily="18" charset="0"/>
              </a:rPr>
              <a:t>THY HAND, O GOD, HAS GUIDED </a:t>
            </a:r>
            <a:endParaRPr lang="en-GB" altLang="en-US" sz="3600" dirty="0" smtClean="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1647825" y="1263650"/>
            <a:ext cx="8218488" cy="50180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Thy mercy will not fail us,</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Nor leave Thy work undone;</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With Thy right hand to help us,</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The victory shall be won;</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And then, by men and angels,</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Thy name shall be adored,</a:t>
            </a:r>
            <a:br>
              <a:rPr lang="en-GB" altLang="en-US" sz="4000" b="1">
                <a:latin typeface="Times New Roman" pitchFamily="18" charset="0"/>
                <a:cs typeface="Times New Roman" pitchFamily="18" charset="0"/>
              </a:rPr>
            </a:br>
            <a:r>
              <a:rPr lang="en-GB" altLang="en-US" sz="4000" b="1">
                <a:latin typeface="Times New Roman" pitchFamily="18" charset="0"/>
                <a:cs typeface="Times New Roman" pitchFamily="18" charset="0"/>
              </a:rPr>
              <a:t>And this shall be their anthem,</a:t>
            </a:r>
            <a:endParaRPr lang="en-GB" altLang="en-US" sz="4000">
              <a:latin typeface="Times New Roman" pitchFamily="18" charset="0"/>
              <a:cs typeface="Times New Roman" pitchFamily="18" charset="0"/>
            </a:endParaRPr>
          </a:p>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One church, one faith, one Lord.</a:t>
            </a:r>
            <a:endParaRPr lang="en-GB" altLang="en-US" sz="40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769938" y="820738"/>
            <a:ext cx="10599737" cy="52625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b="1" baseline="30000">
                <a:latin typeface="Times New Roman" pitchFamily="18" charset="0"/>
                <a:cs typeface="Times New Roman" pitchFamily="18" charset="0"/>
              </a:rPr>
              <a:t>46 </a:t>
            </a:r>
            <a:r>
              <a:rPr lang="en-GB" altLang="en-US" sz="4800">
                <a:latin typeface="Times New Roman" pitchFamily="18" charset="0"/>
                <a:cs typeface="Times New Roman" pitchFamily="18" charset="0"/>
              </a:rPr>
              <a:t>He told them, “This is what is written: The Messiah will suffer and rise from the dead on the third day, </a:t>
            </a:r>
            <a:r>
              <a:rPr lang="en-GB" altLang="en-US" sz="4800" b="1" baseline="30000">
                <a:latin typeface="Times New Roman" pitchFamily="18" charset="0"/>
                <a:cs typeface="Times New Roman" pitchFamily="18" charset="0"/>
              </a:rPr>
              <a:t>47 </a:t>
            </a:r>
            <a:r>
              <a:rPr lang="en-GB" altLang="en-US" sz="4800">
                <a:solidFill>
                  <a:srgbClr val="FF0000"/>
                </a:solidFill>
                <a:latin typeface="Times New Roman" pitchFamily="18" charset="0"/>
                <a:cs typeface="Times New Roman" pitchFamily="18" charset="0"/>
              </a:rPr>
              <a:t>and </a:t>
            </a:r>
            <a:r>
              <a:rPr lang="en-GB" altLang="en-US" sz="4800" b="1">
                <a:solidFill>
                  <a:srgbClr val="FF0000"/>
                </a:solidFill>
                <a:latin typeface="Times New Roman" pitchFamily="18" charset="0"/>
                <a:cs typeface="Times New Roman" pitchFamily="18" charset="0"/>
              </a:rPr>
              <a:t>repentance for the forgiveness of sins</a:t>
            </a:r>
            <a:r>
              <a:rPr lang="en-GB" altLang="en-US" sz="4800">
                <a:solidFill>
                  <a:srgbClr val="FF0000"/>
                </a:solidFill>
                <a:latin typeface="Times New Roman" pitchFamily="18" charset="0"/>
                <a:cs typeface="Times New Roman" pitchFamily="18" charset="0"/>
              </a:rPr>
              <a:t> </a:t>
            </a:r>
            <a:r>
              <a:rPr lang="en-GB" altLang="en-US" sz="4800">
                <a:latin typeface="Times New Roman" pitchFamily="18" charset="0"/>
                <a:cs typeface="Times New Roman" pitchFamily="18" charset="0"/>
              </a:rPr>
              <a:t>will be preached in his name to all nations, beginning at Jerusalem.</a:t>
            </a:r>
          </a:p>
          <a:p>
            <a:pPr algn="just">
              <a:lnSpc>
                <a:spcPct val="100000"/>
              </a:lnSpc>
              <a:spcBef>
                <a:spcPct val="0"/>
              </a:spcBef>
              <a:buFontTx/>
              <a:buNone/>
            </a:pPr>
            <a:r>
              <a:rPr lang="en-GB" altLang="en-US" sz="4800" b="1" i="1">
                <a:latin typeface="Times New Roman" pitchFamily="18" charset="0"/>
                <a:cs typeface="Times New Roman" pitchFamily="18" charset="0"/>
              </a:rPr>
              <a:t>Luke 24:46-47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462088" y="1004888"/>
            <a:ext cx="7681912"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cs typeface="Times New Roman" pitchFamily="18" charset="0"/>
              </a:rPr>
              <a:t>1 – Has God spoken to you, today?</a:t>
            </a:r>
            <a:endParaRPr lang="en-GB" altLang="en-US" sz="3600" b="1"/>
          </a:p>
        </p:txBody>
      </p:sp>
      <p:sp>
        <p:nvSpPr>
          <p:cNvPr id="7" name="Rectangle 6"/>
          <p:cNvSpPr>
            <a:spLocks noChangeArrowheads="1"/>
          </p:cNvSpPr>
          <p:nvPr/>
        </p:nvSpPr>
        <p:spPr bwMode="auto">
          <a:xfrm>
            <a:off x="1462088" y="2300288"/>
            <a:ext cx="781050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cs typeface="Times New Roman" pitchFamily="18" charset="0"/>
              </a:rPr>
              <a:t>2 – Has God spoken to us as a Church?</a:t>
            </a:r>
            <a:endParaRPr lang="en-GB" altLang="en-US" sz="3600" b="1"/>
          </a:p>
        </p:txBody>
      </p:sp>
      <p:sp>
        <p:nvSpPr>
          <p:cNvPr id="8" name="Rectangle 7"/>
          <p:cNvSpPr>
            <a:spLocks noChangeArrowheads="1"/>
          </p:cNvSpPr>
          <p:nvPr/>
        </p:nvSpPr>
        <p:spPr bwMode="auto">
          <a:xfrm>
            <a:off x="1462088" y="3595688"/>
            <a:ext cx="6588125"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cs typeface="Times New Roman" pitchFamily="18" charset="0"/>
              </a:rPr>
              <a:t>3 – What has He called us to do?</a:t>
            </a:r>
            <a:endParaRPr lang="en-GB" altLang="en-US" sz="3600" b="1"/>
          </a:p>
        </p:txBody>
      </p:sp>
      <p:sp>
        <p:nvSpPr>
          <p:cNvPr id="9" name="Rectangle 8"/>
          <p:cNvSpPr>
            <a:spLocks noChangeArrowheads="1"/>
          </p:cNvSpPr>
          <p:nvPr/>
        </p:nvSpPr>
        <p:spPr bwMode="auto">
          <a:xfrm>
            <a:off x="1462088" y="4891088"/>
            <a:ext cx="747395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cs typeface="Times New Roman" pitchFamily="18" charset="0"/>
              </a:rPr>
              <a:t>4 – Who has God called you to go to?</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B22"/>
        </a:solidFill>
        <a:effectLst/>
      </p:bgPr>
    </p:bg>
    <p:spTree>
      <p:nvGrpSpPr>
        <p:cNvPr id="1" name=""/>
        <p:cNvGrpSpPr/>
        <p:nvPr/>
      </p:nvGrpSpPr>
      <p:grpSpPr>
        <a:xfrm>
          <a:off x="0" y="0"/>
          <a:ext cx="0" cy="0"/>
          <a:chOff x="0" y="0"/>
          <a:chExt cx="0" cy="0"/>
        </a:xfrm>
      </p:grpSpPr>
      <p:sp>
        <p:nvSpPr>
          <p:cNvPr id="3" name="Rectangle 2"/>
          <p:cNvSpPr/>
          <p:nvPr/>
        </p:nvSpPr>
        <p:spPr>
          <a:xfrm>
            <a:off x="856135" y="401938"/>
            <a:ext cx="10556875" cy="5754688"/>
          </a:xfrm>
          <a:prstGeom prst="rect">
            <a:avLst/>
          </a:prstGeom>
          <a:solidFill>
            <a:schemeClr val="bg1"/>
          </a:solidFill>
        </p:spPr>
        <p:txBody>
          <a:bodyPr>
            <a:spAutoFit/>
          </a:bodyPr>
          <a:lstStyle/>
          <a:p>
            <a:pPr eaLnBrk="1" fontAlgn="auto" hangingPunct="1">
              <a:spcBef>
                <a:spcPts val="0"/>
              </a:spcBef>
              <a:spcAft>
                <a:spcPts val="0"/>
              </a:spcAft>
              <a:defRPr/>
            </a:pPr>
            <a:r>
              <a:rPr lang="en-GB" sz="3200" b="1" dirty="0">
                <a:solidFill>
                  <a:srgbClr val="000000"/>
                </a:solidFill>
                <a:latin typeface="Times New Roman" panose="02020603050405020304" pitchFamily="18" charset="0"/>
                <a:cs typeface="Times New Roman" panose="02020603050405020304" pitchFamily="18" charset="0"/>
              </a:rPr>
              <a:t>Jonah 4</a:t>
            </a:r>
          </a:p>
          <a:p>
            <a:pPr algn="just" eaLnBrk="1" fontAlgn="auto" hangingPunct="1">
              <a:spcBef>
                <a:spcPts val="0"/>
              </a:spcBef>
              <a:spcAft>
                <a:spcPts val="0"/>
              </a:spcAft>
              <a:defRPr/>
            </a:pPr>
            <a:r>
              <a:rPr lang="en-GB" sz="2800" dirty="0">
                <a:latin typeface="+mn-lt"/>
              </a:rPr>
              <a:t> </a:t>
            </a:r>
            <a:r>
              <a:rPr lang="en-GB" sz="2800" b="1" baseline="30000" dirty="0">
                <a:latin typeface="Times New Roman" panose="02020603050405020304" pitchFamily="18" charset="0"/>
                <a:cs typeface="Times New Roman" panose="02020603050405020304" pitchFamily="18" charset="0"/>
              </a:rPr>
              <a:t>7 </a:t>
            </a:r>
            <a:r>
              <a:rPr lang="en-GB" sz="2800" dirty="0">
                <a:latin typeface="Times New Roman" panose="02020603050405020304" pitchFamily="18" charset="0"/>
                <a:cs typeface="Times New Roman" panose="02020603050405020304" pitchFamily="18" charset="0"/>
              </a:rPr>
              <a:t>But at dawn the next day God provided a worm, which chewed the plant so that it withered. </a:t>
            </a:r>
            <a:r>
              <a:rPr lang="en-GB" sz="2800" b="1" baseline="30000" dirty="0">
                <a:latin typeface="Times New Roman" panose="02020603050405020304" pitchFamily="18" charset="0"/>
                <a:cs typeface="Times New Roman" panose="02020603050405020304" pitchFamily="18" charset="0"/>
              </a:rPr>
              <a:t>8 </a:t>
            </a:r>
            <a:r>
              <a:rPr lang="en-GB" sz="2800" dirty="0">
                <a:latin typeface="Times New Roman" panose="02020603050405020304" pitchFamily="18" charset="0"/>
                <a:cs typeface="Times New Roman" panose="02020603050405020304" pitchFamily="18" charset="0"/>
              </a:rPr>
              <a:t>When the sun rose, God provided a scorching east wind, and the sun blazed on Jonah’s head so that he grew faint. He wanted to die, and said, “It would be better for me to die than to live.”</a:t>
            </a:r>
          </a:p>
          <a:p>
            <a:pPr algn="just" eaLnBrk="1" fontAlgn="auto" hangingPunct="1">
              <a:spcBef>
                <a:spcPts val="0"/>
              </a:spcBef>
              <a:spcAft>
                <a:spcPts val="0"/>
              </a:spcAft>
              <a:defRPr/>
            </a:pPr>
            <a:r>
              <a:rPr lang="en-GB" sz="2800" b="1" baseline="30000" dirty="0">
                <a:latin typeface="Times New Roman" panose="02020603050405020304" pitchFamily="18" charset="0"/>
                <a:cs typeface="Times New Roman" panose="02020603050405020304" pitchFamily="18" charset="0"/>
              </a:rPr>
              <a:t>9 </a:t>
            </a:r>
            <a:r>
              <a:rPr lang="en-GB" sz="2800" dirty="0">
                <a:latin typeface="Times New Roman" panose="02020603050405020304" pitchFamily="18" charset="0"/>
                <a:cs typeface="Times New Roman" panose="02020603050405020304" pitchFamily="18" charset="0"/>
              </a:rPr>
              <a:t>But God said to Jonah, “Is it right for you to be angry about the plant?”</a:t>
            </a:r>
          </a:p>
          <a:p>
            <a:pPr algn="just" eaLnBrk="1" fontAlgn="auto" hangingPunct="1">
              <a:spcBef>
                <a:spcPts val="0"/>
              </a:spcBef>
              <a:spcAft>
                <a:spcPts val="0"/>
              </a:spcAft>
              <a:defRPr/>
            </a:pPr>
            <a:r>
              <a:rPr lang="en-GB" sz="2800" dirty="0">
                <a:latin typeface="Times New Roman" panose="02020603050405020304" pitchFamily="18" charset="0"/>
                <a:cs typeface="Times New Roman" panose="02020603050405020304" pitchFamily="18" charset="0"/>
              </a:rPr>
              <a:t>“It is,” he said. “And I’m so angry I wish I were dead.”</a:t>
            </a:r>
          </a:p>
          <a:p>
            <a:pPr algn="just" eaLnBrk="1" fontAlgn="auto" hangingPunct="1">
              <a:spcBef>
                <a:spcPts val="0"/>
              </a:spcBef>
              <a:spcAft>
                <a:spcPts val="0"/>
              </a:spcAft>
              <a:defRPr/>
            </a:pPr>
            <a:r>
              <a:rPr lang="en-GB" sz="2800" b="1" baseline="30000" dirty="0">
                <a:latin typeface="Times New Roman" panose="02020603050405020304" pitchFamily="18" charset="0"/>
                <a:cs typeface="Times New Roman" panose="02020603050405020304" pitchFamily="18" charset="0"/>
              </a:rPr>
              <a:t>10 </a:t>
            </a:r>
            <a:r>
              <a:rPr lang="en-GB" sz="2800" dirty="0">
                <a:latin typeface="Times New Roman" panose="02020603050405020304" pitchFamily="18" charset="0"/>
                <a:cs typeface="Times New Roman" panose="02020603050405020304" pitchFamily="18" charset="0"/>
              </a:rPr>
              <a:t>But the </a:t>
            </a:r>
            <a:r>
              <a:rPr lang="en-GB" sz="2800" cap="small" dirty="0">
                <a:latin typeface="Times New Roman" panose="02020603050405020304" pitchFamily="18" charset="0"/>
                <a:cs typeface="Times New Roman" panose="02020603050405020304" pitchFamily="18" charset="0"/>
              </a:rPr>
              <a:t>Lord</a:t>
            </a:r>
            <a:r>
              <a:rPr lang="en-GB" sz="2800" dirty="0">
                <a:latin typeface="Times New Roman" panose="02020603050405020304" pitchFamily="18" charset="0"/>
                <a:cs typeface="Times New Roman" panose="02020603050405020304" pitchFamily="18" charset="0"/>
              </a:rPr>
              <a:t> said, “You have been concerned about this plant, though you did not tend it or make it grow. It sprang up overnight and died overnight. </a:t>
            </a:r>
            <a:r>
              <a:rPr lang="en-GB" sz="2800" b="1" baseline="30000" dirty="0">
                <a:latin typeface="Times New Roman" panose="02020603050405020304" pitchFamily="18" charset="0"/>
                <a:cs typeface="Times New Roman" panose="02020603050405020304" pitchFamily="18" charset="0"/>
              </a:rPr>
              <a:t>11 </a:t>
            </a:r>
            <a:r>
              <a:rPr lang="en-GB" sz="2800" dirty="0">
                <a:latin typeface="Times New Roman" panose="02020603050405020304" pitchFamily="18" charset="0"/>
                <a:cs typeface="Times New Roman" panose="02020603050405020304" pitchFamily="18" charset="0"/>
              </a:rPr>
              <a:t>And should I not have concern for the great city of Nineveh, in which there are more than a hundred and twenty thousand people who cannot tell their right hand from their left—and also many animals?”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B22"/>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958850" y="741363"/>
            <a:ext cx="5127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000000"/>
                </a:solidFill>
                <a:latin typeface="Times New Roman" pitchFamily="18" charset="0"/>
                <a:cs typeface="Times New Roman" pitchFamily="18" charset="0"/>
              </a:rPr>
              <a:t>Let’s pray…</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508125" y="704850"/>
            <a:ext cx="9191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When we don’t understand events in our lives</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74663" y="2282825"/>
            <a:ext cx="11260137"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000000"/>
                </a:solidFill>
                <a:latin typeface="Times New Roman" pitchFamily="18" charset="0"/>
                <a:cs typeface="Times New Roman" pitchFamily="18" charset="0"/>
              </a:rPr>
              <a:t>But to Jonah this seemed very wrong, and he became angry.</a:t>
            </a:r>
            <a:endParaRPr lang="en-GB"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Image result for pictures of dead child  immigra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71450"/>
            <a:ext cx="5978525" cy="358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Image result for pictures of dead child  immigran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4838" y="3352800"/>
            <a:ext cx="5005387"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https://lacrisisenergetica.files.wordpress.com/2015/04/pateras-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5225" y="171450"/>
            <a:ext cx="5715000" cy="318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92100" y="4470400"/>
            <a:ext cx="6096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a:latin typeface="Times New Roman" pitchFamily="18" charset="0"/>
                <a:cs typeface="Times New Roman" pitchFamily="18" charset="0"/>
              </a:rPr>
              <a:t>The images of children being washed up on the seashores of Europe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34"/>
                                        </p:tgtEl>
                                        <p:attrNameLst>
                                          <p:attrName>style.visibility</p:attrName>
                                        </p:attrNameLst>
                                      </p:cBhvr>
                                      <p:to>
                                        <p:strVal val="visible"/>
                                      </p:to>
                                    </p:set>
                                    <p:animEffect transition="in" filter="fade">
                                      <p:cBhvr>
                                        <p:cTn id="7" dur="1000"/>
                                        <p:tgtEl>
                                          <p:spTgt spid="1034"/>
                                        </p:tgtEl>
                                      </p:cBhvr>
                                    </p:animEffect>
                                    <p:anim calcmode="lin" valueType="num">
                                      <p:cBhvr>
                                        <p:cTn id="8" dur="1000" fill="hold"/>
                                        <p:tgtEl>
                                          <p:spTgt spid="1034"/>
                                        </p:tgtEl>
                                        <p:attrNameLst>
                                          <p:attrName>ppt_x</p:attrName>
                                        </p:attrNameLst>
                                      </p:cBhvr>
                                      <p:tavLst>
                                        <p:tav tm="0">
                                          <p:val>
                                            <p:strVal val="#ppt_x"/>
                                          </p:val>
                                        </p:tav>
                                        <p:tav tm="100000">
                                          <p:val>
                                            <p:strVal val="#ppt_x"/>
                                          </p:val>
                                        </p:tav>
                                      </p:tavLst>
                                    </p:anim>
                                    <p:anim calcmode="lin" valueType="num">
                                      <p:cBhvr>
                                        <p:cTn id="9" dur="1000" fill="hold"/>
                                        <p:tgtEl>
                                          <p:spTgt spid="103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36"/>
                                        </p:tgtEl>
                                        <p:attrNameLst>
                                          <p:attrName>style.visibility</p:attrName>
                                        </p:attrNameLst>
                                      </p:cBhvr>
                                      <p:to>
                                        <p:strVal val="visible"/>
                                      </p:to>
                                    </p:set>
                                    <p:animEffect transition="in" filter="fade">
                                      <p:cBhvr>
                                        <p:cTn id="14" dur="1000"/>
                                        <p:tgtEl>
                                          <p:spTgt spid="1036"/>
                                        </p:tgtEl>
                                      </p:cBhvr>
                                    </p:animEffect>
                                    <p:anim calcmode="lin" valueType="num">
                                      <p:cBhvr>
                                        <p:cTn id="15" dur="1000" fill="hold"/>
                                        <p:tgtEl>
                                          <p:spTgt spid="1036"/>
                                        </p:tgtEl>
                                        <p:attrNameLst>
                                          <p:attrName>ppt_x</p:attrName>
                                        </p:attrNameLst>
                                      </p:cBhvr>
                                      <p:tavLst>
                                        <p:tav tm="0">
                                          <p:val>
                                            <p:strVal val="#ppt_x"/>
                                          </p:val>
                                        </p:tav>
                                        <p:tav tm="100000">
                                          <p:val>
                                            <p:strVal val="#ppt_x"/>
                                          </p:val>
                                        </p:tav>
                                      </p:tavLst>
                                    </p:anim>
                                    <p:anim calcmode="lin" valueType="num">
                                      <p:cBhvr>
                                        <p:cTn id="16" dur="1000" fill="hold"/>
                                        <p:tgtEl>
                                          <p:spTgt spid="1036"/>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animEffect transition="in" filter="fade">
                                      <p:cBhvr>
                                        <p:cTn id="21" dur="1000"/>
                                        <p:tgtEl>
                                          <p:spTgt spid="1032"/>
                                        </p:tgtEl>
                                      </p:cBhvr>
                                    </p:animEffect>
                                    <p:anim calcmode="lin" valueType="num">
                                      <p:cBhvr>
                                        <p:cTn id="22" dur="1000" fill="hold"/>
                                        <p:tgtEl>
                                          <p:spTgt spid="1032"/>
                                        </p:tgtEl>
                                        <p:attrNameLst>
                                          <p:attrName>ppt_x</p:attrName>
                                        </p:attrNameLst>
                                      </p:cBhvr>
                                      <p:tavLst>
                                        <p:tav tm="0">
                                          <p:val>
                                            <p:strVal val="#ppt_x"/>
                                          </p:val>
                                        </p:tav>
                                        <p:tav tm="100000">
                                          <p:val>
                                            <p:strVal val="#ppt_x"/>
                                          </p:val>
                                        </p:tav>
                                      </p:tavLst>
                                    </p:anim>
                                    <p:anim calcmode="lin" valueType="num">
                                      <p:cBhvr>
                                        <p:cTn id="23" dur="1000" fill="hold"/>
                                        <p:tgtEl>
                                          <p:spTgt spid="1032"/>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5" name="Picture 7" descr="Image result for pictures of manchester arena bomb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575" y="1593850"/>
            <a:ext cx="6427788" cy="361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9" descr="Image result for pictures of manchester arena bomb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6438" y="2081213"/>
            <a:ext cx="4922837" cy="276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barn(inVertical)">
                                      <p:cBhvr>
                                        <p:cTn id="7" dur="500"/>
                                        <p:tgtEl>
                                          <p:spTgt spid="71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7177"/>
                                        </p:tgtEl>
                                        <p:attrNameLst>
                                          <p:attrName>style.visibility</p:attrName>
                                        </p:attrNameLst>
                                      </p:cBhvr>
                                      <p:to>
                                        <p:strVal val="visible"/>
                                      </p:to>
                                    </p:set>
                                    <p:animEffect transition="in" filter="wipe(down)">
                                      <p:cBhvr>
                                        <p:cTn id="12" dur="500"/>
                                        <p:tgtEl>
                                          <p:spTgt spid="7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58788" y="411163"/>
            <a:ext cx="103266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When we don’t understand events in our lives.</a:t>
            </a:r>
            <a:endParaRPr lang="en-GB" altLang="en-US" sz="4000">
              <a:solidFill>
                <a:schemeClr val="bg1"/>
              </a:solidFill>
              <a:latin typeface="Times New Roman" pitchFamily="18" charset="0"/>
              <a:cs typeface="Times New Roman" pitchFamily="18" charset="0"/>
            </a:endParaRPr>
          </a:p>
        </p:txBody>
      </p:sp>
      <p:sp>
        <p:nvSpPr>
          <p:cNvPr id="4" name="Rectangle 3"/>
          <p:cNvSpPr>
            <a:spLocks noChangeArrowheads="1"/>
          </p:cNvSpPr>
          <p:nvPr/>
        </p:nvSpPr>
        <p:spPr bwMode="auto">
          <a:xfrm>
            <a:off x="506413" y="1735138"/>
            <a:ext cx="85502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 We tend to question and argue with God</a:t>
            </a:r>
            <a:endParaRPr lang="en-GB" altLang="en-US" sz="3600">
              <a:solidFill>
                <a:srgbClr val="FFFF00"/>
              </a:solidFill>
              <a:latin typeface="Times New Roman" pitchFamily="18" charset="0"/>
              <a:cs typeface="Times New Roman" pitchFamily="18" charset="0"/>
            </a:endParaRPr>
          </a:p>
        </p:txBody>
      </p:sp>
      <p:pic>
        <p:nvPicPr>
          <p:cNvPr id="4098" name="Picture 2" descr="https://500questions.files.wordpress.com/2012/03/jonah.jpg?w=300&amp;h=2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8900" y="2957513"/>
            <a:ext cx="285750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http://redeeminggod.com/wp-content/uploads/2011/08/Jonah-boa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2905125"/>
            <a:ext cx="4625975" cy="216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6" descr="http://farm3.staticflickr.com/2467/3984992214_f666fcbf2f.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13750" y="2957513"/>
            <a:ext cx="3116263"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4100"/>
                                        </p:tgtEl>
                                        <p:attrNameLst>
                                          <p:attrName>style.visibility</p:attrName>
                                        </p:attrNameLst>
                                      </p:cBhvr>
                                      <p:to>
                                        <p:strVal val="visible"/>
                                      </p:to>
                                    </p:set>
                                    <p:anim calcmode="lin" valueType="num">
                                      <p:cBhvr additive="base">
                                        <p:cTn id="21" dur="500" fill="hold"/>
                                        <p:tgtEl>
                                          <p:spTgt spid="4100"/>
                                        </p:tgtEl>
                                        <p:attrNameLst>
                                          <p:attrName>ppt_x</p:attrName>
                                        </p:attrNameLst>
                                      </p:cBhvr>
                                      <p:tavLst>
                                        <p:tav tm="0">
                                          <p:val>
                                            <p:strVal val="#ppt_x"/>
                                          </p:val>
                                        </p:tav>
                                        <p:tav tm="100000">
                                          <p:val>
                                            <p:strVal val="#ppt_x"/>
                                          </p:val>
                                        </p:tav>
                                      </p:tavLst>
                                    </p:anim>
                                    <p:anim calcmode="lin" valueType="num">
                                      <p:cBhvr additive="base">
                                        <p:cTn id="22" dur="500" fill="hold"/>
                                        <p:tgtEl>
                                          <p:spTgt spid="4100"/>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4098"/>
                                        </p:tgtEl>
                                        <p:attrNameLst>
                                          <p:attrName>style.visibility</p:attrName>
                                        </p:attrNameLst>
                                      </p:cBhvr>
                                      <p:to>
                                        <p:strVal val="visible"/>
                                      </p:to>
                                    </p:set>
                                    <p:animEffect transition="in" filter="wipe(down)">
                                      <p:cBhvr>
                                        <p:cTn id="27" dur="500"/>
                                        <p:tgtEl>
                                          <p:spTgt spid="409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49250" y="596900"/>
            <a:ext cx="11525250"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baseline="30000">
                <a:latin typeface="Times New Roman" pitchFamily="18" charset="0"/>
                <a:cs typeface="Times New Roman" pitchFamily="18" charset="0"/>
              </a:rPr>
              <a:t>9 </a:t>
            </a:r>
            <a:r>
              <a:rPr lang="en-GB" altLang="en-US" sz="4000">
                <a:latin typeface="Times New Roman" pitchFamily="18" charset="0"/>
                <a:cs typeface="Times New Roman" pitchFamily="18" charset="0"/>
              </a:rPr>
              <a:t>But God said to Jonah, “Is it right for you to be angry about the plant?”</a:t>
            </a:r>
          </a:p>
          <a:p>
            <a:pPr algn="just" eaLnBrk="1" hangingPunct="1">
              <a:lnSpc>
                <a:spcPct val="100000"/>
              </a:lnSpc>
              <a:spcBef>
                <a:spcPct val="0"/>
              </a:spcBef>
              <a:buFontTx/>
              <a:buNone/>
            </a:pPr>
            <a:r>
              <a:rPr lang="en-GB" altLang="en-US" sz="4000">
                <a:latin typeface="Times New Roman" pitchFamily="18" charset="0"/>
                <a:cs typeface="Times New Roman" pitchFamily="18" charset="0"/>
              </a:rPr>
              <a:t>“It is,” he said. “And I’m so angry I wish I were dead.”</a:t>
            </a:r>
          </a:p>
        </p:txBody>
      </p:sp>
      <p:sp>
        <p:nvSpPr>
          <p:cNvPr id="5" name="Rectangle 4"/>
          <p:cNvSpPr/>
          <p:nvPr/>
        </p:nvSpPr>
        <p:spPr>
          <a:xfrm>
            <a:off x="349250" y="3652838"/>
            <a:ext cx="11525250" cy="1939925"/>
          </a:xfrm>
          <a:prstGeom prst="rect">
            <a:avLst/>
          </a:prstGeom>
          <a:solidFill>
            <a:schemeClr val="bg1"/>
          </a:solidFill>
        </p:spPr>
        <p:txBody>
          <a:bodyPr>
            <a:spAutoFit/>
          </a:bodyPr>
          <a:lstStyle/>
          <a:p>
            <a:pPr algn="just">
              <a:defRPr/>
            </a:pPr>
            <a:r>
              <a:rPr lang="en-GB" sz="4000" b="1" baseline="30000" dirty="0">
                <a:latin typeface="Times New Roman" panose="02020603050405020304" pitchFamily="18" charset="0"/>
                <a:cs typeface="Times New Roman" panose="02020603050405020304" pitchFamily="18" charset="0"/>
              </a:rPr>
              <a:t>10 </a:t>
            </a:r>
            <a:r>
              <a:rPr lang="en-GB" sz="4000" dirty="0">
                <a:latin typeface="Times New Roman" panose="02020603050405020304" pitchFamily="18" charset="0"/>
                <a:cs typeface="Times New Roman" panose="02020603050405020304" pitchFamily="18" charset="0"/>
              </a:rPr>
              <a:t>But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said, “You have been concerned about this plant, though you did not tend it or make it grow. It sprang up overnight and died overnight.</a:t>
            </a:r>
            <a:endParaRPr lang="en-GB" sz="4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8914" name="Picture 2" descr="Image result for jonah plant and wo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7563" y="350838"/>
            <a:ext cx="456565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49250" y="5302250"/>
            <a:ext cx="11525250"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latin typeface="Times New Roman" pitchFamily="18" charset="0"/>
                <a:cs typeface="Times New Roman" pitchFamily="18" charset="0"/>
              </a:rPr>
              <a:t>What happens when God sovereignly removes His blessings from 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1000"/>
                                        <p:tgtEl>
                                          <p:spTgt spid="38914"/>
                                        </p:tgtEl>
                                      </p:cBhvr>
                                    </p:animEffect>
                                    <p:anim calcmode="lin" valueType="num">
                                      <p:cBhvr>
                                        <p:cTn id="8" dur="1000" fill="hold"/>
                                        <p:tgtEl>
                                          <p:spTgt spid="38914"/>
                                        </p:tgtEl>
                                        <p:attrNameLst>
                                          <p:attrName>ppt_x</p:attrName>
                                        </p:attrNameLst>
                                      </p:cBhvr>
                                      <p:tavLst>
                                        <p:tav tm="0">
                                          <p:val>
                                            <p:strVal val="#ppt_x"/>
                                          </p:val>
                                        </p:tav>
                                        <p:tav tm="100000">
                                          <p:val>
                                            <p:strVal val="#ppt_x"/>
                                          </p:val>
                                        </p:tav>
                                      </p:tavLst>
                                    </p:anim>
                                    <p:anim calcmode="lin" valueType="num">
                                      <p:cBhvr>
                                        <p:cTn id="9" dur="1000" fill="hold"/>
                                        <p:tgtEl>
                                          <p:spTgt spid="3891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330</Words>
  <Application>Microsoft Office PowerPoint</Application>
  <PresentationFormat>Custom</PresentationFormat>
  <Paragraphs>47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35</cp:revision>
  <dcterms:created xsi:type="dcterms:W3CDTF">2015-09-05T08:13:24Z</dcterms:created>
  <dcterms:modified xsi:type="dcterms:W3CDTF">2018-05-29T14:07:25Z</dcterms:modified>
</cp:coreProperties>
</file>