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70" r:id="rId6"/>
    <p:sldId id="271" r:id="rId7"/>
    <p:sldId id="284" r:id="rId8"/>
    <p:sldId id="272" r:id="rId9"/>
    <p:sldId id="273" r:id="rId10"/>
    <p:sldId id="274" r:id="rId11"/>
    <p:sldId id="286" r:id="rId12"/>
    <p:sldId id="275" r:id="rId13"/>
    <p:sldId id="276" r:id="rId14"/>
    <p:sldId id="277" r:id="rId15"/>
    <p:sldId id="278" r:id="rId16"/>
    <p:sldId id="279" r:id="rId17"/>
    <p:sldId id="280" r:id="rId18"/>
    <p:sldId id="287" r:id="rId1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CCE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-114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7B4B5-9D39-4F97-BB98-91C7F1F4A8B1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AB3F8-6747-4FBE-83AD-B585FA0103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4452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C7C65-2665-43E3-9109-5CC6E97B9906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3585E-7358-4F20-90C3-511F158A3B8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07027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C374F-018C-445D-AA76-EEC6E5C00F5A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93BE4-36A3-4948-9515-D13ABED872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0629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B90D2-21B2-4F59-B1CE-A220BBDE6070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9FF0FE-450A-480E-AF46-A154C19A232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005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E6785-3E15-4519-A1E7-FDD743532885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FCE80-04DC-48AC-965E-6006C9E860C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4636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FDE3A-115D-4EBE-8338-2BC1AE0DC261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392AF-1F56-41A2-97F4-410E6CE54F6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108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82DDC-23A5-409E-90A3-B1108F43CE87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4D031B-E303-4D9F-A8E6-5C5EDCD8695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4806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950B2-06CE-4E46-81D7-8E6CBBA6060D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44D1E-1C1C-4370-BE12-A3204AF9C6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79401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74A07-65F9-4576-85C4-EA35BE5BFE76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3BB4F-A269-4C4E-B0D8-1FA250B5A7F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9001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D7ED8-4BE9-49CE-8F63-CC7359839DE3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9DC42-B673-4EB1-8789-E43F22505C5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5305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CC682-DF2B-497B-9B50-43EF3C392B27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4A9000-A49E-48A6-BB4C-EBC8622A300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8271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7BC15B9-D512-4AFD-8A2B-12438260AFC1}" type="datetimeFigureOut">
              <a:rPr lang="en-GB"/>
              <a:pPr>
                <a:defRPr/>
              </a:pPr>
              <a:t>08/05/2018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4B2C6B07-1233-4A18-B146-620E3FAFB9E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160338" y="393700"/>
            <a:ext cx="11366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Accord SF" pitchFamily="34" charset="0"/>
              </a:rPr>
              <a:t>Essentials to grow in the spiritual life #6: </a:t>
            </a: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2392363" y="1284288"/>
            <a:ext cx="7172325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VICTORIOUS LIFE</a:t>
            </a:r>
            <a:endParaRPr lang="en-GB" altLang="en-US" sz="4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0" y="5994400"/>
            <a:ext cx="2019300" cy="64611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kern="50" spc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Psalm 18</a:t>
            </a:r>
            <a:endParaRPr lang="en-GB" sz="3600" b="1" dirty="0">
              <a:latin typeface="+mn-lt"/>
            </a:endParaRPr>
          </a:p>
        </p:txBody>
      </p:sp>
      <p:pic>
        <p:nvPicPr>
          <p:cNvPr id="2053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163" y="2144713"/>
            <a:ext cx="5086350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1775" y="296863"/>
            <a:ext cx="643413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V. GOD’S WORD OBEYED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7825" y="1733550"/>
            <a:ext cx="11258550" cy="1323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19 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He brought me out into a spacious place;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    he rescued me because he delighted in 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669925" y="542925"/>
            <a:ext cx="10741025" cy="61864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aseline="30000">
                <a:latin typeface="Times New Roman" pitchFamily="18" charset="0"/>
                <a:cs typeface="Times New Roman" pitchFamily="18" charset="0"/>
              </a:rPr>
              <a:t>20 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Therefore no one will be declared righteous in God’s sight by the works of the law; rather, through the law we become conscious of our sin. </a:t>
            </a: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21 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But now apart from the law the righteousness of God has been made known, to which the Law and the Prophets testify. </a:t>
            </a: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22 </a:t>
            </a: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This righteousness is given through faith in</a:t>
            </a:r>
            <a:r>
              <a:rPr lang="en-GB" altLang="en-US" sz="3600" b="1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Jesus Christ to all who believe.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 There is no difference between Jew and Gentile, </a:t>
            </a: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23 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for all have sinned and fall short of the glory of God, </a:t>
            </a: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24 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and all are justified freely by his grace through the redemption that came by Christ Jesus. 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(Romans 3:20-24).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66750" y="347663"/>
            <a:ext cx="107251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For all his undoubted faults, David has sought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 honour and obey God’s Word. </a:t>
            </a:r>
            <a:endParaRPr lang="en-GB" altLang="en-US" sz="44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76238" y="2828925"/>
            <a:ext cx="11582400" cy="2530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Font typeface="Arial" panose="020B0604020202020204" pitchFamily="34" charset="0"/>
              <a:buNone/>
              <a:defRPr/>
            </a:pPr>
            <a:r>
              <a:rPr lang="en-GB" sz="4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21 </a:t>
            </a:r>
            <a:r>
              <a:rPr lang="en-GB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I have kept the ways of the </a:t>
            </a:r>
            <a:r>
              <a:rPr lang="en-GB" sz="4400" b="1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    I am not guilty of turning from my God. </a:t>
            </a:r>
            <a:r>
              <a:rPr lang="en-GB" sz="4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22 </a:t>
            </a:r>
            <a:r>
              <a:rPr lang="en-GB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his laws are before me; I have not turned away from his decrees.</a:t>
            </a:r>
            <a:endParaRPr lang="en-GB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85800" y="2613025"/>
            <a:ext cx="10804525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400" b="1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25 </a:t>
            </a:r>
            <a:r>
              <a:rPr lang="en-GB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the faithful you show yourself faithful,</a:t>
            </a:r>
            <a:endParaRPr lang="en-GB" altLang="en-US" sz="4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8925" y="420688"/>
            <a:ext cx="82740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VI. GOD’S POWER RECEIVED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8925" y="1544638"/>
            <a:ext cx="115982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Faithful believers are totally dependent on God’s faithfulness </a:t>
            </a:r>
            <a:endParaRPr lang="en-GB" altLang="en-US" sz="360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040063" y="3994150"/>
            <a:ext cx="6096000" cy="1939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“You save the humble</a:t>
            </a:r>
            <a:br>
              <a:rPr lang="en-GB" altLang="en-US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but bring low those whose eyes are haughty.”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2" grpId="0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3179763" y="3244850"/>
            <a:ext cx="184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400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77863" y="1611313"/>
            <a:ext cx="10475912" cy="32670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(Acts 1:8).</a:t>
            </a:r>
          </a:p>
          <a:p>
            <a:pPr algn="just">
              <a:buFont typeface="Arial" charset="0"/>
              <a:buNone/>
            </a:pPr>
            <a:r>
              <a:rPr lang="en-GB" altLang="en-US" sz="4400" b="1">
                <a:latin typeface="Times New Roman" pitchFamily="18" charset="0"/>
                <a:cs typeface="Times New Roman" pitchFamily="18" charset="0"/>
              </a:rPr>
              <a:t>But you will receive </a:t>
            </a:r>
            <a:r>
              <a:rPr lang="en-GB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power</a:t>
            </a:r>
            <a:r>
              <a:rPr lang="en-GB" altLang="en-US" sz="4400" b="1">
                <a:latin typeface="Times New Roman" pitchFamily="18" charset="0"/>
                <a:cs typeface="Times New Roman" pitchFamily="18" charset="0"/>
              </a:rPr>
              <a:t> when the Holy Spirit comes on you; and you will be my witnesses in Jerusalem, and in all Judea and Samaria, and to the ends of the earth.”</a:t>
            </a:r>
            <a:endParaRPr lang="en-GB" altLang="en-US" sz="4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11163" y="1673225"/>
            <a:ext cx="11526837" cy="1323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GB" sz="4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46 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40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lives! Praise be to my </a:t>
            </a:r>
            <a:r>
              <a:rPr lang="en-GB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Rock!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   Exalted be God my Saviour!</a:t>
            </a:r>
            <a:endParaRPr lang="en-GB" alt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92150" y="320675"/>
            <a:ext cx="86185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VII. GOD’S PRAISE DECLARED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1163" y="3298825"/>
            <a:ext cx="11526837" cy="1323975"/>
          </a:xfrm>
          <a:prstGeom prst="rect">
            <a:avLst/>
          </a:prstGeom>
          <a:solidFill>
            <a:srgbClr val="CCECFF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40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49 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 I will praise you, </a:t>
            </a:r>
            <a:r>
              <a:rPr lang="en-GB" sz="40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among the nations; I will sing the praises of your name.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11163" y="4984750"/>
            <a:ext cx="11526837" cy="1323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50“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…He shows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unfailing love 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 his anointed,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to David and to his descendants forever.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2" grpId="0"/>
      <p:bldP spid="3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38138" y="306388"/>
            <a:ext cx="11310937" cy="32670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Font typeface="Arial" panose="020B0604020202020204" pitchFamily="34" charset="0"/>
              <a:buNone/>
              <a:defRPr/>
            </a:pPr>
            <a:r>
              <a:rPr lang="en-GB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4400" cap="small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my rock, my fortress and my deliverer;my God is my </a:t>
            </a:r>
            <a:r>
              <a:rPr lang="en-GB" sz="4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rock</a:t>
            </a:r>
            <a:r>
              <a:rPr lang="en-GB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in whom I take refuge, my shield and the horn of my salvation, my stronghold.</a:t>
            </a:r>
            <a:endParaRPr lang="en-GB" sz="4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None/>
              <a:defRPr/>
            </a:pPr>
            <a:r>
              <a:rPr lang="en-GB" altLang="en-US" sz="44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Psalm 18:2 (NIV)</a:t>
            </a:r>
          </a:p>
        </p:txBody>
      </p:sp>
      <p:sp>
        <p:nvSpPr>
          <p:cNvPr id="17411" name="Rectangle 1"/>
          <p:cNvSpPr>
            <a:spLocks noChangeArrowheads="1"/>
          </p:cNvSpPr>
          <p:nvPr/>
        </p:nvSpPr>
        <p:spPr bwMode="auto">
          <a:xfrm>
            <a:off x="338138" y="3917950"/>
            <a:ext cx="11310937" cy="280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built on the foundation of the apostles and prophets, with Christ Jesus himself as the chief </a:t>
            </a:r>
            <a:r>
              <a:rPr lang="en-GB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cornerstone.</a:t>
            </a:r>
            <a:r>
              <a:rPr lang="en-GB" altLang="en-US" sz="4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Ephesians 2:20 (NIV) </a:t>
            </a:r>
            <a:endParaRPr lang="en-GB" altLang="en-US" sz="4400" b="1" i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174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638" y="3690938"/>
            <a:ext cx="6413500" cy="299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331913" y="2757488"/>
            <a:ext cx="95980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charset="0"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SEVEN DIMENSIONS OF VICTORY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6538" y="87313"/>
            <a:ext cx="11788775" cy="25542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“As it is written: “See, I lay in Zion a stone that causes people to stumble and a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rock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that makes them fall, and </a:t>
            </a:r>
            <a:r>
              <a:rPr lang="en-GB" altLang="en-US" sz="4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one who believes in him will never be put to shame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r>
              <a:rPr lang="en-GB" altLang="en-US" sz="40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Romans 9:33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ChangeArrowheads="1"/>
          </p:cNvSpPr>
          <p:nvPr/>
        </p:nvSpPr>
        <p:spPr bwMode="auto">
          <a:xfrm>
            <a:off x="160338" y="393700"/>
            <a:ext cx="113665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Accord SF" pitchFamily="34" charset="0"/>
              </a:rPr>
              <a:t>Essentials to grow in the spiritual life #6: </a:t>
            </a:r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2392363" y="1284288"/>
            <a:ext cx="7172325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VICTORIOUS LIFE</a:t>
            </a:r>
            <a:endParaRPr lang="en-GB" altLang="en-US" sz="4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0" y="5994400"/>
            <a:ext cx="2019300" cy="64611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kern="50" spc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Psalm 18</a:t>
            </a:r>
            <a:endParaRPr lang="en-GB" sz="3600" b="1" dirty="0">
              <a:latin typeface="+mn-lt"/>
            </a:endParaRPr>
          </a:p>
        </p:txBody>
      </p:sp>
      <p:pic>
        <p:nvPicPr>
          <p:cNvPr id="19461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163" y="2144713"/>
            <a:ext cx="5086350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365125" y="387350"/>
            <a:ext cx="11522075" cy="32670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“…You exalted me above my foes; from violent men you rescued me. Therefore I will praise you among the nations, O Lord; I will sing praises to your name” </a:t>
            </a:r>
          </a:p>
          <a:p>
            <a:pPr>
              <a:buFont typeface="Arial" charset="0"/>
              <a:buNone/>
            </a:pPr>
            <a:r>
              <a:rPr lang="en-GB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(Psalm 18:48-49).</a:t>
            </a:r>
            <a:endParaRPr lang="en-GB" altLang="en-US" sz="4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76325" y="5092700"/>
            <a:ext cx="35242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Let’s pray…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60888" y="438150"/>
            <a:ext cx="2613025" cy="83026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800" b="1" kern="50" spc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Psalm 18</a:t>
            </a:r>
            <a:endParaRPr lang="en-GB" sz="4800" b="1" dirty="0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108200" y="1611313"/>
            <a:ext cx="70977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charset="0"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CONFLICT AND CONQUEST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60413" y="2627313"/>
            <a:ext cx="10585450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In this Psalm David affirms that the Lord is a </a:t>
            </a: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Rock</a:t>
            </a: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 that he can put all of his trust in.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455738" y="5780088"/>
            <a:ext cx="95980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charset="0"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SEVEN DIMENSIONS OF VICTORY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466975" y="4197350"/>
            <a:ext cx="7172325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VICTORIOUS LIFE</a:t>
            </a:r>
            <a:endParaRPr lang="en-GB" altLang="en-US" sz="4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3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82575" y="393700"/>
            <a:ext cx="7940675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I. GOD’S NAME EXALTED </a:t>
            </a:r>
            <a:endParaRPr lang="en-GB" altLang="en-US" sz="48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27113" y="1455738"/>
            <a:ext cx="6892925" cy="7080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love you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40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my strength.</a:t>
            </a:r>
            <a:endParaRPr lang="en-GB" sz="4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82575" y="2470150"/>
            <a:ext cx="114823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Loving Him unreservedly is the first step to victory.</a:t>
            </a: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en-US" sz="400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2575" y="3744913"/>
            <a:ext cx="11577638" cy="2554287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4 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Hear, O Israel: The </a:t>
            </a:r>
            <a:r>
              <a:rPr lang="en-GB" sz="4000" cap="smal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our God, the </a:t>
            </a:r>
            <a:r>
              <a:rPr lang="en-GB" sz="4000" cap="smal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Lord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is one.</a:t>
            </a:r>
            <a:r>
              <a:rPr lang="en-GB" sz="4000" b="1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5 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Love the </a:t>
            </a:r>
            <a:r>
              <a:rPr lang="en-GB" sz="4000" b="1" cap="small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Lord </a:t>
            </a:r>
            <a:r>
              <a:rPr lang="en-GB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your God with all your heart and with all your soul and with all your strength. 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Deuteronomy 6:4-5 (NIV)</a:t>
            </a:r>
            <a:endParaRPr lang="en-GB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3" grpId="0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6563" y="750888"/>
            <a:ext cx="11128375" cy="3724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21 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Whoever has my commands and keeps them is the one who </a:t>
            </a:r>
            <a:r>
              <a:rPr lang="en-GB" alt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loves me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. The one who loves me will be loved by my Father, and I too will love them and show myself to them…</a:t>
            </a: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23 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Jesus replied, 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“Anyone who loves me will obey my teaching. 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John 14:21-23 (NIV)</a:t>
            </a:r>
            <a:endParaRPr lang="en-GB" alt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4950" y="392113"/>
            <a:ext cx="64039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GOD’S HELP SOUGHT 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77938" y="1350963"/>
            <a:ext cx="9832975" cy="3170237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my distress I called to the </a:t>
            </a:r>
            <a:r>
              <a:rPr lang="en-GB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I cried to my God for help.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his temple he heard my voice;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my cry came before him, into his ears.</a:t>
            </a:r>
          </a:p>
          <a:p>
            <a:pPr algn="ctr">
              <a:defRPr/>
            </a:pPr>
            <a:r>
              <a:rPr lang="en-GB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Psalm 18:6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5253038"/>
            <a:ext cx="120554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There is no substantial victory without regular prayer.</a:t>
            </a:r>
            <a:endParaRPr lang="en-GB" alt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42900" y="333375"/>
            <a:ext cx="978058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III. GOD’S GREATNESS DISPLAYED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57600" y="1827213"/>
            <a:ext cx="4424363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 b="1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 Attributes of God</a:t>
            </a: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41325" y="2874963"/>
            <a:ext cx="3948113" cy="646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Accord Heavy SF" pitchFamily="34" charset="0"/>
                <a:cs typeface="Times New Roman" pitchFamily="18" charset="0"/>
              </a:rPr>
              <a:t>SELF-EXISTENT</a:t>
            </a:r>
            <a:r>
              <a:rPr lang="en-GB" altLang="en-US" sz="1800">
                <a:latin typeface="Times New Roman" pitchFamily="18" charset="0"/>
                <a:cs typeface="Times New Roman" pitchFamily="18" charset="0"/>
              </a:rPr>
              <a:t>: </a:t>
            </a:r>
            <a:endParaRPr lang="en-GB" altLang="en-US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415088" y="2874963"/>
            <a:ext cx="4222750" cy="646112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Accord Heavy SF" pitchFamily="34" charset="0"/>
                <a:cs typeface="Times New Roman" pitchFamily="18" charset="0"/>
              </a:rPr>
              <a:t>TRANSCENDENT</a:t>
            </a:r>
            <a:r>
              <a:rPr lang="en-GB" altLang="en-US" sz="1800">
                <a:latin typeface="Times New Roman" pitchFamily="18" charset="0"/>
                <a:cs typeface="Times New Roman" pitchFamily="18" charset="0"/>
              </a:rPr>
              <a:t>: </a:t>
            </a:r>
            <a:endParaRPr lang="en-GB" alt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41325" y="4203700"/>
            <a:ext cx="3289300" cy="646113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Accord Heavy SF" pitchFamily="34" charset="0"/>
                <a:cs typeface="Times New Roman" pitchFamily="18" charset="0"/>
              </a:rPr>
              <a:t>IMMANENT</a:t>
            </a:r>
            <a:r>
              <a:rPr lang="en-GB" altLang="en-US" sz="3600">
                <a:latin typeface="Accord Heavy SF" pitchFamily="34" charset="0"/>
                <a:cs typeface="Times New Roman" pitchFamily="18" charset="0"/>
              </a:rPr>
              <a:t>: </a:t>
            </a:r>
            <a:endParaRPr lang="en-GB" altLang="en-US" sz="3600">
              <a:latin typeface="Accord Heavy SF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832350" y="4246563"/>
            <a:ext cx="3163888" cy="646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IMMUTABLE</a:t>
            </a:r>
            <a:r>
              <a:rPr lang="en-GB" altLang="en-US" sz="1800">
                <a:latin typeface="Times New Roman" pitchFamily="18" charset="0"/>
                <a:cs typeface="Times New Roman" pitchFamily="18" charset="0"/>
              </a:rPr>
              <a:t>:</a:t>
            </a:r>
            <a:endParaRPr lang="en-GB" altLang="en-US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9099550" y="4217988"/>
            <a:ext cx="2536825" cy="646112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ETERNAL</a:t>
            </a:r>
            <a:r>
              <a:rPr lang="en-GB" altLang="en-US" sz="1800">
                <a:latin typeface="Times New Roman" pitchFamily="18" charset="0"/>
                <a:cs typeface="Times New Roman" pitchFamily="18" charset="0"/>
              </a:rPr>
              <a:t>: </a:t>
            </a:r>
            <a:endParaRPr lang="en-GB" altLang="en-US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606550" y="5616575"/>
            <a:ext cx="3830638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Accord Heavy SF" pitchFamily="34" charset="0"/>
                <a:cs typeface="Times New Roman" pitchFamily="18" charset="0"/>
              </a:rPr>
              <a:t>OMNIPRESENT</a:t>
            </a:r>
            <a:r>
              <a:rPr lang="en-GB" altLang="en-US" sz="1800">
                <a:latin typeface="Accord Heavy SF" pitchFamily="34" charset="0"/>
                <a:cs typeface="Times New Roman" pitchFamily="18" charset="0"/>
              </a:rPr>
              <a:t>: </a:t>
            </a:r>
            <a:endParaRPr lang="en-GB" altLang="en-US" sz="1800">
              <a:latin typeface="Accord Heavy SF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923088" y="5616575"/>
            <a:ext cx="3468687" cy="646113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Accord Heavy SF" pitchFamily="34" charset="0"/>
                <a:cs typeface="Times New Roman" pitchFamily="18" charset="0"/>
              </a:rPr>
              <a:t>OMNIPOTENT</a:t>
            </a:r>
            <a:r>
              <a:rPr lang="en-GB" altLang="en-US" sz="1800">
                <a:latin typeface="Times New Roman" pitchFamily="18" charset="0"/>
                <a:cs typeface="Times New Roman" pitchFamily="18" charset="0"/>
              </a:rPr>
              <a:t>:</a:t>
            </a:r>
            <a:endParaRPr lang="en-GB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30238" y="2141538"/>
            <a:ext cx="10912475" cy="316865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 of the brightness of his presence clouds advanced,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with hailstones and bolts of lightning.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13 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thundered from heaven;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the voice of the Most High resounded.</a:t>
            </a:r>
            <a:endParaRPr lang="en-GB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50850" y="260350"/>
            <a:ext cx="10882313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God's manifestation of his presence is very fully described, </a:t>
            </a:r>
            <a:r>
              <a:rPr lang="en-GB" alt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verses </a:t>
            </a:r>
            <a:r>
              <a:rPr lang="en-GB" alt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7-15</a:t>
            </a:r>
            <a:r>
              <a:rPr lang="en-GB" alt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68313" y="1692275"/>
            <a:ext cx="11258550" cy="14462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baseline="30000">
                <a:latin typeface="Times New Roman" pitchFamily="18" charset="0"/>
                <a:cs typeface="Times New Roman" pitchFamily="18" charset="0"/>
              </a:rPr>
              <a:t>16 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He reached down from on high and took hold of me; he </a:t>
            </a:r>
            <a:r>
              <a:rPr lang="en-GB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drew me out 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of deep waters.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68313" y="423863"/>
            <a:ext cx="7289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IV. GOD’S SERVANT HELPED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8313" y="4225925"/>
            <a:ext cx="11258550" cy="14462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44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18 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confronted me in the day of my disaster,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but 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4400" b="1" cap="sm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was my support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</TotalTime>
  <Words>385</Words>
  <Application>Microsoft Office PowerPoint</Application>
  <PresentationFormat>Custom</PresentationFormat>
  <Paragraphs>63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Calibri</vt:lpstr>
      <vt:lpstr>Arial</vt:lpstr>
      <vt:lpstr>Calibri Light</vt:lpstr>
      <vt:lpstr>Accord SF</vt:lpstr>
      <vt:lpstr>Times New Roman</vt:lpstr>
      <vt:lpstr>Accord Heavy SF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67</cp:revision>
  <dcterms:created xsi:type="dcterms:W3CDTF">2014-04-17T11:47:44Z</dcterms:created>
  <dcterms:modified xsi:type="dcterms:W3CDTF">2018-05-08T14:05:27Z</dcterms:modified>
</cp:coreProperties>
</file>