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0" r:id="rId3"/>
    <p:sldId id="267" r:id="rId4"/>
    <p:sldId id="268" r:id="rId5"/>
    <p:sldId id="261" r:id="rId6"/>
    <p:sldId id="256" r:id="rId7"/>
    <p:sldId id="264" r:id="rId8"/>
    <p:sldId id="262" r:id="rId9"/>
    <p:sldId id="266" r:id="rId10"/>
    <p:sldId id="265" r:id="rId11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-114" y="-7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38F44-33D0-4010-90BD-7D1BBDA1B8EF}" type="datetimeFigureOut">
              <a:rPr lang="en-GB"/>
              <a:pPr>
                <a:defRPr/>
              </a:pPr>
              <a:t>08/05/2018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52048-A41C-498D-B67D-CB16A4B3A52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72318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9D5C2-BD66-4F29-B030-A818416999A0}" type="datetimeFigureOut">
              <a:rPr lang="en-GB"/>
              <a:pPr>
                <a:defRPr/>
              </a:pPr>
              <a:t>08/05/2018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1476-695E-4183-A9DA-969D72F69CA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8023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248737-38D7-4D92-AE68-21838885F49A}" type="datetimeFigureOut">
              <a:rPr lang="en-GB"/>
              <a:pPr>
                <a:defRPr/>
              </a:pPr>
              <a:t>08/05/2018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223BD-210F-4561-BB6C-B49B1E19C7C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66415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6B109-A442-4F07-A9E7-EED8C63D90F7}" type="datetimeFigureOut">
              <a:rPr lang="en-GB"/>
              <a:pPr>
                <a:defRPr/>
              </a:pPr>
              <a:t>08/05/2018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AA018-12CE-499C-9CA3-428FB2CC21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62750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94FC2-8669-462C-9C2F-0032094CABC6}" type="datetimeFigureOut">
              <a:rPr lang="en-GB"/>
              <a:pPr>
                <a:defRPr/>
              </a:pPr>
              <a:t>08/05/2018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5B3A4-8EC5-4193-A84E-A74FBB2EB1A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4638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DC866-DC8E-48AF-94DB-2E0AC2D602BC}" type="datetimeFigureOut">
              <a:rPr lang="en-GB"/>
              <a:pPr>
                <a:defRPr/>
              </a:pPr>
              <a:t>08/05/2018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9BA02-39FE-4937-8E16-4C6C0461805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82106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2BC9C-198D-4DE1-BBAA-8EAD9C8DF355}" type="datetimeFigureOut">
              <a:rPr lang="en-GB"/>
              <a:pPr>
                <a:defRPr/>
              </a:pPr>
              <a:t>08/05/2018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887EE-F887-4D37-8E78-C913387A9C3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46260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53EDC-3C08-470B-AFD2-94B317B4FFCA}" type="datetimeFigureOut">
              <a:rPr lang="en-GB"/>
              <a:pPr>
                <a:defRPr/>
              </a:pPr>
              <a:t>08/05/2018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2F8D7-336A-4CBF-A86A-AF4580AD5DC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39556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E3085-DD7D-4BAD-9A12-FDD723E1F980}" type="datetimeFigureOut">
              <a:rPr lang="en-GB"/>
              <a:pPr>
                <a:defRPr/>
              </a:pPr>
              <a:t>08/05/2018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B0172-B7E7-49F2-AC66-EA5D3F6E445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95582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D80A1-D2D3-4593-ADAF-BD4046A0388D}" type="datetimeFigureOut">
              <a:rPr lang="en-GB"/>
              <a:pPr>
                <a:defRPr/>
              </a:pPr>
              <a:t>08/05/2018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39CC3-299D-4770-9A98-BA0FFCDB2AC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29060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90F82-5023-4702-80EC-AAE66B9D5DD5}" type="datetimeFigureOut">
              <a:rPr lang="en-GB"/>
              <a:pPr>
                <a:defRPr/>
              </a:pPr>
              <a:t>08/05/2018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8D600-FF4E-449C-8215-3A9CA761845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10965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2045A1A-28D7-41EA-A5C7-ACE94968613A}" type="datetimeFigureOut">
              <a:rPr lang="en-GB"/>
              <a:pPr>
                <a:defRPr/>
              </a:pPr>
              <a:t>08/05/2018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21A38FB-9821-4C4F-8CF9-2C4C9675A37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terraceumc.org/wp/wp-content/uploads/2009/12/jonah-and-the-whal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1125" y="1358900"/>
            <a:ext cx="6381750" cy="458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70038" y="231775"/>
            <a:ext cx="854392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latin typeface="Times New Roman" pitchFamily="18" charset="0"/>
                <a:cs typeface="Times New Roman" pitchFamily="18" charset="0"/>
              </a:rPr>
              <a:t>Lessons from the book of Jonah #2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817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52438" y="3725863"/>
            <a:ext cx="6884987" cy="7699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 baseline="30000">
                <a:latin typeface="Times New Roman" pitchFamily="18" charset="0"/>
                <a:cs typeface="Times New Roman" pitchFamily="18" charset="0"/>
              </a:rPr>
              <a:t>III. It depends</a:t>
            </a:r>
            <a:r>
              <a:rPr lang="en-GB" altLang="en-US" sz="4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4400" b="1" baseline="30000"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en-GB" altLang="en-US" sz="4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4400" b="1" baseline="30000">
                <a:latin typeface="Times New Roman" pitchFamily="18" charset="0"/>
                <a:cs typeface="Times New Roman" pitchFamily="18" charset="0"/>
              </a:rPr>
              <a:t>God’s mercy and grace</a:t>
            </a:r>
            <a:endParaRPr lang="en-GB" altLang="en-US" sz="4400" b="1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786188" y="595313"/>
            <a:ext cx="3775075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 second chance</a:t>
            </a:r>
            <a:endParaRPr lang="en-GB" altLang="en-US" sz="40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79438" y="1409700"/>
            <a:ext cx="4878387" cy="768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 baseline="30000">
                <a:latin typeface="Times New Roman" pitchFamily="18" charset="0"/>
                <a:cs typeface="Times New Roman" pitchFamily="18" charset="0"/>
              </a:rPr>
              <a:t>I. It starts with Obedience</a:t>
            </a:r>
            <a:endParaRPr lang="en-GB" altLang="en-US" sz="4400" b="1"/>
          </a:p>
        </p:txBody>
      </p:sp>
      <p:sp>
        <p:nvSpPr>
          <p:cNvPr id="8" name="Rectangle 7"/>
          <p:cNvSpPr/>
          <p:nvPr/>
        </p:nvSpPr>
        <p:spPr>
          <a:xfrm>
            <a:off x="452438" y="2466975"/>
            <a:ext cx="7083425" cy="7683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400" b="1" baseline="300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II. Faithfulness</a:t>
            </a:r>
            <a:r>
              <a:rPr lang="en-GB" sz="44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4400" b="1" baseline="300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and</a:t>
            </a:r>
            <a:r>
              <a:rPr lang="en-GB" sz="44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4400" b="1" baseline="300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boldness</a:t>
            </a:r>
            <a:r>
              <a:rPr lang="en-GB" sz="44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4400" b="1" baseline="300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are</a:t>
            </a:r>
            <a:r>
              <a:rPr lang="en-GB" sz="44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4400" b="1" baseline="300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required</a:t>
            </a:r>
            <a:endParaRPr lang="en-GB" sz="44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2438" y="4799013"/>
            <a:ext cx="11106150" cy="193833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 sacrifice, O God, is a broken spirit; a broken and contrite heart you, God, will not despise.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Psalm 51:17 (NIV)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817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 descr="Image result for jonah tarshish nineveh m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0788" y="2163763"/>
            <a:ext cx="6727825" cy="386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93713" y="742950"/>
            <a:ext cx="11045825" cy="8318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“Go to Nineveh and tell them to repent.” </a:t>
            </a:r>
            <a:endParaRPr lang="en-GB" altLang="en-US" sz="48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817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1813" y="409575"/>
            <a:ext cx="11136312" cy="193992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Then the word of the </a:t>
            </a:r>
            <a:r>
              <a:rPr lang="en-GB" sz="4000" cap="small" dirty="0">
                <a:latin typeface="Times New Roman" panose="02020603050405020304" pitchFamily="18" charset="0"/>
                <a:ea typeface="Times New Roman" panose="02020603050405020304" pitchFamily="18" charset="0"/>
              </a:rPr>
              <a:t>Lord</a:t>
            </a:r>
            <a:r>
              <a:rPr lang="en-GB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came to Jonah </a:t>
            </a:r>
            <a:r>
              <a:rPr lang="en-GB" sz="4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 second time</a:t>
            </a:r>
            <a:r>
              <a:rPr lang="en-GB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GB" sz="40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2 </a:t>
            </a:r>
            <a:r>
              <a:rPr lang="en-GB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“Go to the great city of Nineveh and proclaim to it the message I give you.”  </a:t>
            </a:r>
            <a:r>
              <a:rPr lang="en-GB" sz="4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Jonah 3:1-2 (NIV)</a:t>
            </a:r>
            <a:endParaRPr lang="en-GB" sz="4000" dirty="0"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440113" y="2862263"/>
            <a:ext cx="4492625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 second chance</a:t>
            </a:r>
            <a:endParaRPr lang="en-GB" altLang="en-US" sz="48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0113" y="3273425"/>
            <a:ext cx="4641850" cy="347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817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3670300"/>
            <a:ext cx="10313988" cy="157003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GB" sz="48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GB" sz="4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Jonah </a:t>
            </a:r>
            <a:r>
              <a:rPr lang="en-GB" sz="4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obeyed</a:t>
            </a:r>
            <a:r>
              <a:rPr lang="en-GB" sz="4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the word of the </a:t>
            </a:r>
            <a:r>
              <a:rPr lang="en-GB" sz="4800" cap="small" dirty="0">
                <a:latin typeface="Times New Roman" panose="02020603050405020304" pitchFamily="18" charset="0"/>
                <a:ea typeface="Times New Roman" panose="02020603050405020304" pitchFamily="18" charset="0"/>
              </a:rPr>
              <a:t>Lord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and went to Nineveh.</a:t>
            </a:r>
            <a:endParaRPr lang="en-GB" sz="4800" dirty="0">
              <a:latin typeface="+mn-lt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66725" y="1866900"/>
            <a:ext cx="59055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6000" b="1" baseline="30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I. It starts with Obedience</a:t>
            </a:r>
            <a:endParaRPr lang="en-GB" altLang="en-US" sz="6000" b="1">
              <a:solidFill>
                <a:srgbClr val="FFFF00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749675" y="904875"/>
            <a:ext cx="4491038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second chance</a:t>
            </a:r>
            <a:endParaRPr lang="en-GB" altLang="en-US" sz="48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817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11150" y="1296988"/>
            <a:ext cx="8270875" cy="9540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>
                <a:latin typeface="Times New Roman" pitchFamily="18" charset="0"/>
                <a:cs typeface="Times New Roman" pitchFamily="18" charset="0"/>
              </a:rPr>
              <a:t>…“Forty more days and Nineveh will be </a:t>
            </a:r>
            <a:r>
              <a:rPr lang="en-GB" alt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overthrown.” 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="1" i="1">
                <a:latin typeface="Times New Roman" pitchFamily="18" charset="0"/>
                <a:cs typeface="Times New Roman" pitchFamily="18" charset="0"/>
              </a:rPr>
              <a:t>Jonah 3:4 (NIV)</a:t>
            </a:r>
            <a:endParaRPr lang="en-GB" altLang="en-US"/>
          </a:p>
        </p:txBody>
      </p:sp>
      <p:sp>
        <p:nvSpPr>
          <p:cNvPr id="4" name="Rectangle 3"/>
          <p:cNvSpPr/>
          <p:nvPr/>
        </p:nvSpPr>
        <p:spPr>
          <a:xfrm>
            <a:off x="571500" y="4451350"/>
            <a:ext cx="11104563" cy="157003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GB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The </a:t>
            </a:r>
            <a:r>
              <a:rPr lang="en-GB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Ninevites</a:t>
            </a:r>
            <a:r>
              <a:rPr lang="en-GB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believed God</a:t>
            </a:r>
            <a:r>
              <a:rPr lang="en-GB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A fast was proclaimed, and all of them, from the greatest to the least, put on sackcloth.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Jonah 3:5 (NIV)</a:t>
            </a:r>
            <a:r>
              <a:rPr lang="en-GB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GB" sz="3200" dirty="0">
              <a:latin typeface="+mn-lt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11163" y="255588"/>
            <a:ext cx="77089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 baseline="30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II. Faithfulness</a:t>
            </a:r>
            <a:r>
              <a:rPr lang="en-GB" altLang="en-US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4800" b="1" baseline="30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GB" altLang="en-US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4800" b="1" baseline="30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boldness</a:t>
            </a:r>
            <a:r>
              <a:rPr lang="en-GB" altLang="en-US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4800" b="1" baseline="30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en-GB" altLang="en-US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4800" b="1" baseline="30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required</a:t>
            </a:r>
            <a:endParaRPr lang="en-GB" altLang="en-US" sz="4800" b="1">
              <a:solidFill>
                <a:srgbClr val="FFFF00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8810625" y="1420813"/>
            <a:ext cx="33813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“overthrown.”</a:t>
            </a:r>
            <a:endParaRPr lang="en-GB" altLang="en-US" sz="40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79475" y="2736850"/>
            <a:ext cx="3405188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“overturned.” </a:t>
            </a:r>
            <a:endParaRPr lang="en-GB" altLang="en-US" sz="4000" b="1">
              <a:solidFill>
                <a:srgbClr val="FFFF00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932363" y="2771775"/>
            <a:ext cx="58785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destroyed and annihilated</a:t>
            </a:r>
            <a:endParaRPr lang="en-GB" altLang="en-US" sz="4000" b="1">
              <a:solidFill>
                <a:schemeClr val="bg1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960813" y="2776538"/>
            <a:ext cx="9715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en-GB" altLang="en-US" sz="18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9238" y="57150"/>
            <a:ext cx="8267700" cy="36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3675" y="3878263"/>
            <a:ext cx="109204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Manchester councillor: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Street preachers shouldn't talk about morality </a:t>
            </a:r>
            <a:endParaRPr lang="en-GB" altLang="en-US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79488" y="5462588"/>
            <a:ext cx="10237787" cy="95408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"They're perfectly entitled to talk about the Jesus and the word of God, but not to make anyone feel insecure or threatened."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817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ChangeArrowheads="1"/>
          </p:cNvSpPr>
          <p:nvPr/>
        </p:nvSpPr>
        <p:spPr bwMode="auto">
          <a:xfrm>
            <a:off x="965200" y="1304925"/>
            <a:ext cx="10387013" cy="44021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aseline="30000">
                <a:latin typeface="Times New Roman" pitchFamily="18" charset="0"/>
                <a:cs typeface="Times New Roman" pitchFamily="18" charset="0"/>
              </a:rPr>
              <a:t>6 </a:t>
            </a:r>
            <a:r>
              <a:rPr lang="en-GB" altLang="en-US">
                <a:latin typeface="Times New Roman" pitchFamily="18" charset="0"/>
                <a:cs typeface="Times New Roman" pitchFamily="18" charset="0"/>
              </a:rPr>
              <a:t>When Jonah’s warning reached the king of Nineveh, he rose from his throne, took off his royal robes, covered himself with sackcloth and sat down in the dust. </a:t>
            </a:r>
            <a:r>
              <a:rPr lang="en-GB" altLang="en-US" baseline="30000">
                <a:latin typeface="Times New Roman" pitchFamily="18" charset="0"/>
                <a:cs typeface="Times New Roman" pitchFamily="18" charset="0"/>
              </a:rPr>
              <a:t>7 </a:t>
            </a:r>
            <a:r>
              <a:rPr lang="en-GB" altLang="en-US">
                <a:latin typeface="Times New Roman" pitchFamily="18" charset="0"/>
                <a:cs typeface="Times New Roman" pitchFamily="18" charset="0"/>
              </a:rPr>
              <a:t>This is the proclamation he issued in Nineveh: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>
                <a:latin typeface="Times New Roman" pitchFamily="18" charset="0"/>
                <a:cs typeface="Times New Roman" pitchFamily="18" charset="0"/>
              </a:rPr>
              <a:t>“By the decree of the king and his nobles: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>
                <a:latin typeface="Times New Roman" pitchFamily="18" charset="0"/>
                <a:cs typeface="Times New Roman" pitchFamily="18" charset="0"/>
              </a:rPr>
              <a:t>Do not let people or animals, herds or flocks, taste anything; do not let them eat or drink. </a:t>
            </a:r>
            <a:r>
              <a:rPr lang="en-GB" altLang="en-US" baseline="30000">
                <a:latin typeface="Times New Roman" pitchFamily="18" charset="0"/>
                <a:cs typeface="Times New Roman" pitchFamily="18" charset="0"/>
              </a:rPr>
              <a:t>8 </a:t>
            </a:r>
            <a:r>
              <a:rPr lang="en-GB" altLang="en-US">
                <a:latin typeface="Times New Roman" pitchFamily="18" charset="0"/>
                <a:cs typeface="Times New Roman" pitchFamily="18" charset="0"/>
              </a:rPr>
              <a:t>But let people and animals be covered with sackcloth. Let everyone call urgently on God. Let them give up their evil ways and their violence. </a:t>
            </a:r>
            <a:r>
              <a:rPr lang="en-GB" altLang="en-US" baseline="30000">
                <a:latin typeface="Times New Roman" pitchFamily="18" charset="0"/>
                <a:cs typeface="Times New Roman" pitchFamily="18" charset="0"/>
              </a:rPr>
              <a:t>9 </a:t>
            </a:r>
            <a:r>
              <a:rPr lang="en-GB" altLang="en-US">
                <a:latin typeface="Times New Roman" pitchFamily="18" charset="0"/>
                <a:cs typeface="Times New Roman" pitchFamily="18" charset="0"/>
              </a:rPr>
              <a:t>Who knows? God may yet relent and with compassion turn from his fierce anger so that we will not perish.”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="1" i="1">
                <a:latin typeface="Times New Roman" pitchFamily="18" charset="0"/>
                <a:cs typeface="Times New Roman" pitchFamily="18" charset="0"/>
              </a:rPr>
              <a:t>Jonah 3:6-9 (NIV)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857500" y="365125"/>
            <a:ext cx="6602413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 baseline="30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Faithfulness</a:t>
            </a: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4400" b="1" baseline="30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4400" b="1" baseline="30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boldness</a:t>
            </a: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4400" b="1" baseline="30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4400" b="1" baseline="30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required</a:t>
            </a:r>
            <a:endParaRPr lang="en-GB" altLang="en-US" sz="4400" b="1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817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50875" y="1866900"/>
            <a:ext cx="11077575" cy="34782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aseline="3000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When God saw what they did and how they turned from their evil ways, </a:t>
            </a:r>
            <a:r>
              <a:rPr lang="en-GB" alt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 relented </a:t>
            </a: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and did not bring on them the destruction he had threatened.”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 i="1">
                <a:latin typeface="Times New Roman" pitchFamily="18" charset="0"/>
                <a:cs typeface="Times New Roman" pitchFamily="18" charset="0"/>
              </a:rPr>
              <a:t>Jonah 3:10 (NIV)</a:t>
            </a:r>
            <a:endParaRPr lang="en-GB" altLang="en-US" sz="440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50875" y="411163"/>
            <a:ext cx="74930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 baseline="30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III. It depends</a:t>
            </a:r>
            <a:r>
              <a:rPr lang="en-GB" altLang="en-US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4800" b="1" baseline="30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en-GB" altLang="en-US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4800" b="1" baseline="30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God’s mercy and grace</a:t>
            </a:r>
            <a:endParaRPr lang="en-GB" altLang="en-US" sz="4800" b="1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817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39725" y="2559050"/>
            <a:ext cx="11242675" cy="34782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latin typeface="Times New Roman" pitchFamily="18" charset="0"/>
                <a:cs typeface="Times New Roman" pitchFamily="18" charset="0"/>
              </a:rPr>
              <a:t>Matthew 12:41 (NIV)</a:t>
            </a:r>
            <a:endParaRPr lang="en-GB" altLang="en-US" sz="440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The men of Nineveh will stand up at the judgment with this generation and condemn it; for they </a:t>
            </a:r>
            <a:r>
              <a:rPr lang="en-GB" alt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repented at the preaching of Jonah</a:t>
            </a: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, and now something greater than Jonah is here.</a:t>
            </a:r>
          </a:p>
        </p:txBody>
      </p:sp>
      <p:sp>
        <p:nvSpPr>
          <p:cNvPr id="10243" name="Rectangle 1"/>
          <p:cNvSpPr>
            <a:spLocks noChangeArrowheads="1"/>
          </p:cNvSpPr>
          <p:nvPr/>
        </p:nvSpPr>
        <p:spPr bwMode="auto">
          <a:xfrm>
            <a:off x="452438" y="685800"/>
            <a:ext cx="11510962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Our Lord Jesus used Jonah story to </a:t>
            </a:r>
            <a:r>
              <a:rPr lang="en-GB" alt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warn </a:t>
            </a:r>
            <a:r>
              <a:rPr lang="en-GB" altLang="en-US" sz="4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us about repentance, about a second chance: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3042</TotalTime>
  <Words>304</Words>
  <Application>Microsoft Office PowerPoint</Application>
  <PresentationFormat>Custom</PresentationFormat>
  <Paragraphs>37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Arial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Freddy Bryan Farias-Arias</dc:creator>
  <cp:lastModifiedBy>office@penrallt.org</cp:lastModifiedBy>
  <cp:revision>26</cp:revision>
  <dcterms:created xsi:type="dcterms:W3CDTF">2015-08-21T07:47:31Z</dcterms:created>
  <dcterms:modified xsi:type="dcterms:W3CDTF">2018-05-08T13:33:59Z</dcterms:modified>
</cp:coreProperties>
</file>