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84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5" r:id="rId1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83454-2874-4404-890D-F5B054549CCC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32797-80E3-4BD8-98A5-ABC00279C7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351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DF6C9-4065-48F8-A67B-823AA32CBC6B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1DFA2-9590-463E-961F-83057162BA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7969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D1189-9C6E-4188-ADB8-B664C7FCCF58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F1E3E-EE55-4DE1-903A-EAFAB70E50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71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EF373-4431-43ED-A5FE-038A35FD4A7C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3D562B-6421-48BA-985C-9A29BE6AD7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3328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041BA-BDD8-4BB6-BB0D-86A3270D54E3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7A49D-7853-4B6B-B717-4D81EF451D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0271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E7B27-ED28-4A8A-A66C-5FCD6B0B5990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2B3F5-92A1-42AA-A982-75DB37A3CD3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83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3C12E-F56A-4BB4-B297-E2B125918B67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73B23-608E-4CEF-8862-38FDC37CD8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8156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13527-7CA6-4B8F-BA9D-4CAD96302028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1E2BF3-B491-48F1-977A-2F8CF3D2E4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939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9ECB8-58CC-444F-BA4B-1916F625D6CA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6DED8-9C3D-467F-8B8C-EE9591C9D3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2544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460FF-4CE1-4114-8F55-3268A2C3E891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628829-9E28-43A6-AE11-DED335A0D3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325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532FB-029C-4FFB-8A07-71DDE9F6F01C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8DBB7-5CB6-4D6C-9F1B-2C3934D5BB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294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CE0009-64A2-4E45-AA78-05B3F6BC5A86}" type="datetimeFigureOut">
              <a:rPr lang="en-GB"/>
              <a:pPr>
                <a:defRPr/>
              </a:pPr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C8C388C-F08E-4439-A69F-AADB63B518C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160338" y="684213"/>
            <a:ext cx="1136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Essentials to grow in the spiritual life #5: 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2417763" y="1392238"/>
            <a:ext cx="5994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Joy and Thanksgiving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405313" y="5994400"/>
            <a:ext cx="2230437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Psalm 118</a:t>
            </a:r>
            <a:endParaRPr lang="en-GB" sz="3600" b="1" dirty="0">
              <a:latin typeface="+mn-lt"/>
            </a:endParaRPr>
          </a:p>
        </p:txBody>
      </p:sp>
      <p:pic>
        <p:nvPicPr>
          <p:cNvPr id="205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550" y="2465388"/>
            <a:ext cx="3001963" cy="328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320675"/>
            <a:ext cx="1246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IV. He reminds us of GOD’S LOVING CORRECTION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01663" y="2597150"/>
            <a:ext cx="11258550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GB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18 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en-GB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chastened 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 severely,</a:t>
            </a:r>
            <a:b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but he has not given me over to death.</a:t>
            </a:r>
            <a:endParaRPr lang="en-GB" alt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84388" y="1238250"/>
            <a:ext cx="7467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We are not always at our best</a:t>
            </a:r>
            <a:r>
              <a:rPr lang="en-GB" altLang="en-US" sz="4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sz="4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05038" y="4508500"/>
            <a:ext cx="76549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Calibri" pitchFamily="34" charset="0"/>
              </a:rPr>
              <a:t>Loving discipline is a key element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Calibri" pitchFamily="34" charset="0"/>
              </a:rPr>
              <a:t>in our walk with God.</a:t>
            </a:r>
            <a:endParaRPr lang="en-GB" altLang="en-US" sz="40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00350" y="309563"/>
            <a:ext cx="575151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Hebrews 12:5-11 (NIV)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8938" y="2236788"/>
            <a:ext cx="11582400" cy="2528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400" baseline="30000">
                <a:latin typeface="Times New Roman" pitchFamily="18" charset="0"/>
                <a:cs typeface="Times New Roman" pitchFamily="18" charset="0"/>
              </a:rPr>
              <a:t>11 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No discipline seems pleasant at the time, but painful. Later on, however, it produces a harvest of righteousness and peace for those who have been trained by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14400" y="2190750"/>
            <a:ext cx="10199688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21 </a:t>
            </a:r>
            <a:r>
              <a:rPr lang="en-GB" alt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will give you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thanks,</a:t>
            </a:r>
            <a:r>
              <a:rPr lang="en-GB" alt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for you answered me; you have become my salvation.</a:t>
            </a:r>
            <a:endParaRPr lang="en-GB" altLang="en-US" sz="4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8925" y="420688"/>
            <a:ext cx="118332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SzPts val="1600"/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V. He acknowledges GOD’S PROMISED HELP.</a:t>
            </a:r>
            <a:endParaRPr lang="en-GB" altLang="en-US" sz="4400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4988" y="258763"/>
            <a:ext cx="10802937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SzPts val="1600"/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VI. We read about the promised Messiah -      	GOD’S MATCHLESS SON.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79763" y="3244850"/>
            <a:ext cx="184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400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31900" y="1746250"/>
            <a:ext cx="91487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Here David is saying far more than ever he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may have realised</a:t>
            </a:r>
            <a:endParaRPr lang="en-GB" altLang="en-US" sz="400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31900" y="3244850"/>
            <a:ext cx="10106025" cy="3170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Jesus said to them, “Have you never read in the Scriptures: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“‘The stone the builders rejected has become the cornerstone; the Lord has done this, and it is marvelous in our eyes” </a:t>
            </a: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Matthew:21:42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6563" y="1866900"/>
            <a:ext cx="11310937" cy="1939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“built on the foundation of the apostles and prophets, with Christ Jesus himself as the chief cornerstone.”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Ephesians 2:20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8138" y="306388"/>
            <a:ext cx="11310937" cy="60896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For in Scripture it says:</a:t>
            </a:r>
          </a:p>
          <a:p>
            <a:pPr>
              <a:buFont typeface="Arial" charset="0"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“See, I lay a stone in Zion, a chosen and precious cornerstone, and the one who trusts in him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   will never be put to shame.”</a:t>
            </a:r>
          </a:p>
          <a:p>
            <a:pPr>
              <a:buFont typeface="Arial" charset="0"/>
              <a:buNone/>
            </a:pP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Now to you who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believe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, this stone is precious. But to those who do not believe, “The stone the builders rejected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   has become the cornerstone,”</a:t>
            </a: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and, “A stone that causes people to stumble and a rock that makes them fall.”</a:t>
            </a:r>
          </a:p>
          <a:p>
            <a:pPr>
              <a:buFont typeface="Arial" charset="0"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They stumble because they disobey the message—which is also what they were destined for.</a:t>
            </a:r>
          </a:p>
          <a:p>
            <a:pPr>
              <a:buFont typeface="Arial" charset="0"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1 Peter 2 :6-8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41400" y="995363"/>
            <a:ext cx="9763125" cy="2657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en-GB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28 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are my God, and </a:t>
            </a:r>
            <a:r>
              <a:rPr lang="en-GB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will praise you;</a:t>
            </a:r>
            <a:br>
              <a:rPr lang="en-GB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you are my God, and I will exalt you.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en-GB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29 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 thanks to the </a:t>
            </a:r>
            <a:r>
              <a:rPr lang="en-GB" sz="44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for he is good;</a:t>
            </a:r>
            <a:b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his love endures forever.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87375" y="4116388"/>
            <a:ext cx="11133138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Thanksgiving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is an essential dimension of Christian growth.</a:t>
            </a:r>
            <a:endParaRPr lang="en-GB" altLang="en-US" sz="4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160338" y="684213"/>
            <a:ext cx="1136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Essentials to grow in the spiritual life #5: 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2417763" y="1392238"/>
            <a:ext cx="5994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Joy and Thanksgiving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187825" y="2738438"/>
            <a:ext cx="2230438" cy="64611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Psalm 118</a:t>
            </a:r>
            <a:endParaRPr lang="en-GB" sz="3600" b="1" dirty="0">
              <a:latin typeface="+mn-lt"/>
            </a:endParaRPr>
          </a:p>
        </p:txBody>
      </p:sp>
      <p:sp>
        <p:nvSpPr>
          <p:cNvPr id="18437" name="Rectangle 2"/>
          <p:cNvSpPr>
            <a:spLocks noChangeArrowheads="1"/>
          </p:cNvSpPr>
          <p:nvPr/>
        </p:nvSpPr>
        <p:spPr bwMode="auto">
          <a:xfrm>
            <a:off x="492125" y="3898900"/>
            <a:ext cx="10818813" cy="22701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en-GB" altLang="en-US" sz="3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singing this psalm we must glorify God for his goodness, his goodness to us, and especially his goodness to us in Jesus Christ.</a:t>
            </a:r>
            <a:r>
              <a:rPr lang="en-GB" altLang="en-US" sz="1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en-GB" altLang="en-US" sz="140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en-GB" altLang="en-US" sz="1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en-GB" altLang="en-US" sz="1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/>
      <p:bldP spid="8" grpId="0" animBg="1"/>
      <p:bldP spid="184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365125" y="709613"/>
            <a:ext cx="11522075" cy="2124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“Give thanks to the Lord, for he is good; his love endures for ever”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i="1">
                <a:solidFill>
                  <a:srgbClr val="FF0000"/>
                </a:solidFill>
                <a:latin typeface="Times New Roman" pitchFamily="18" charset="0"/>
                <a:cs typeface="Calibri" pitchFamily="34" charset="0"/>
              </a:rPr>
              <a:t>(Psalm 118:1).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76325" y="5092700"/>
            <a:ext cx="35242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Let’s pray…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60888" y="438150"/>
            <a:ext cx="2894012" cy="83026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Psalm 118</a:t>
            </a:r>
            <a:endParaRPr lang="en-GB" sz="4800" b="1" dirty="0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879600" y="1520825"/>
            <a:ext cx="87788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 one of those used when God’s people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meet </a:t>
            </a: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together in corporate worship.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81088" y="3505200"/>
            <a:ext cx="9852025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The psalm skilfully combines the personal element of thanksgiving with the corporate.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287338" y="5238750"/>
            <a:ext cx="125904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This psalm of joyful celebration focuses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on God’s immense goodness</a:t>
            </a: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 </a:t>
            </a:r>
            <a:endParaRPr lang="en-GB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431800"/>
            <a:ext cx="121031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The psalmist calls to give to God the glory for His goodness</a:t>
            </a:r>
          </a:p>
          <a:p>
            <a:pPr>
              <a:buFont typeface="Arial" charset="0"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and ENDURING COMPASSION</a:t>
            </a:r>
            <a:endParaRPr lang="en-GB" altLang="en-US" sz="36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7113" y="1881188"/>
            <a:ext cx="9621837" cy="45243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36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1 </a:t>
            </a: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 thanks to the </a:t>
            </a:r>
            <a:r>
              <a:rPr lang="en-GB" sz="36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for he is good;</a:t>
            </a:r>
            <a:b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GB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love endures forever</a:t>
            </a: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GB" sz="36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 Israel say:</a:t>
            </a:r>
            <a:b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GB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“His love endures forever.”</a:t>
            </a:r>
            <a:br>
              <a:rPr lang="en-GB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3 </a:t>
            </a: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 the house of Aaron say:</a:t>
            </a:r>
            <a:b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GB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“His love endures forever.”</a:t>
            </a:r>
            <a:br>
              <a:rPr lang="en-GB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 those who fear the </a:t>
            </a:r>
            <a:r>
              <a:rPr lang="en-GB" sz="36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say:</a:t>
            </a:r>
            <a:b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GB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“His love endures forever.”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75" y="390525"/>
            <a:ext cx="64674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This unchanging truth: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138488" y="1347788"/>
            <a:ext cx="687705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“His love endures forever.”</a:t>
            </a:r>
            <a:endParaRPr lang="en-GB" altLang="en-US" sz="440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3550" y="2460625"/>
            <a:ext cx="11128375" cy="1754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 God so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loved the world </a:t>
            </a: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that he gave his one and only Son, that whoever believes in him shall not perish but have eternal life.” </a:t>
            </a:r>
            <a:r>
              <a:rPr lang="en-GB" alt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John 3:16 (NIV)</a:t>
            </a:r>
            <a:endParaRPr lang="en-GB" alt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3550" y="4559300"/>
            <a:ext cx="10917238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But God demonstrates his own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love for us 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 this: While we were still sinners, Christ died for us.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Romans 5:8 (NIV)</a:t>
            </a:r>
            <a:endParaRPr lang="en-GB" altLang="en-US" sz="40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4950" y="392113"/>
            <a:ext cx="10868025" cy="121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He preserves an account of God’s gracious dealings</a:t>
            </a:r>
          </a:p>
          <a:p>
            <a:pPr>
              <a:buFont typeface="Arial" charset="0"/>
              <a:buNone/>
            </a:pPr>
            <a:r>
              <a:rPr lang="en-GB" altLang="en-US" sz="36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GOD’S TRANSFORMING PRESENCE</a:t>
            </a:r>
            <a:endParaRPr lang="en-GB" altLang="en-US" sz="36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1250" y="2214563"/>
            <a:ext cx="9832975" cy="378460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hard pressed, I cried to the 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he brought me into a spacious place.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b="1" cap="sm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with me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I will not be afraid.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What can mere mortals do to me?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with me; </a:t>
            </a:r>
            <a:r>
              <a:rPr lang="en-GB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is my helper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I look in triumph on my enemies.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12825" y="1497013"/>
            <a:ext cx="10564813" cy="280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itchFamily="18" charset="0"/>
                <a:cs typeface="Times New Roman" pitchFamily="18" charset="0"/>
              </a:rPr>
              <a:t>Hebrews 13:6 (NIV)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So we say with confidence,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Lord is my helper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; I will not be afraid.</a:t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    What can mere mortals do to me?”</a:t>
            </a:r>
            <a:endParaRPr lang="en-GB" altLang="en-US" sz="4400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7950" y="373063"/>
            <a:ext cx="122158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David proclaims GOD’S DEPENDABLE POWER.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8825" y="1162050"/>
            <a:ext cx="10912475" cy="563245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the nations surrounded me,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but in the name of the 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cut them down.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surrounded me on every side,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but in the name of the 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cut them down.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swarmed around me like bees,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but they were consumed as quickly as burning thorns; in the name of the 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cut them down.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was pushed back and about to fall,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but the </a:t>
            </a:r>
            <a:r>
              <a:rPr lang="en-GB" sz="4000" b="1" cap="sm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helped 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22288" y="495300"/>
            <a:ext cx="11258550" cy="2554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GB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8 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better to take refuge in the </a:t>
            </a:r>
            <a:r>
              <a:rPr lang="en-GB" sz="40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than to trust in humans.</a:t>
            </a:r>
            <a:b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9 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better to take refuge in the </a:t>
            </a:r>
            <a:r>
              <a:rPr lang="en-GB" sz="40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than to trust in princes.</a:t>
            </a:r>
            <a:endParaRPr lang="en-GB" alt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2288" y="3533775"/>
            <a:ext cx="11258550" cy="3170238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Shouts of joy and victory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resound in the tents of the righteous: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b="1" cap="sm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’s right hand has done mighty things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The 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’s right hand is lifted high;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the 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’s right hand has done mighty things!”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398</Words>
  <Application>Microsoft Office PowerPoint</Application>
  <PresentationFormat>Custom</PresentationFormat>
  <Paragraphs>61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Arial</vt:lpstr>
      <vt:lpstr>Calibri Light</vt:lpstr>
      <vt:lpstr>Accord SF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49</cp:revision>
  <dcterms:created xsi:type="dcterms:W3CDTF">2014-04-17T11:47:44Z</dcterms:created>
  <dcterms:modified xsi:type="dcterms:W3CDTF">2018-05-01T13:14:17Z</dcterms:modified>
</cp:coreProperties>
</file>