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6" r:id="rId3"/>
    <p:sldId id="267" r:id="rId4"/>
    <p:sldId id="259" r:id="rId5"/>
    <p:sldId id="260" r:id="rId6"/>
    <p:sldId id="264" r:id="rId7"/>
    <p:sldId id="261" r:id="rId8"/>
    <p:sldId id="262" r:id="rId9"/>
    <p:sldId id="263" r:id="rId10"/>
    <p:sldId id="265" r:id="rId11"/>
    <p:sldId id="268"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487A4BEC-FEE1-4944-BACC-BA6DE49D1CBE}" type="datetimeFigureOut">
              <a:rPr lang="en-GB"/>
              <a:pPr>
                <a:defRPr/>
              </a:pPr>
              <a:t>01/05/2018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36791D13-1B67-48A8-B28C-303B3929CE8F}" type="slidenum">
              <a:rPr lang="en-GB" altLang="en-US"/>
              <a:pPr/>
              <a:t>‹#›</a:t>
            </a:fld>
            <a:endParaRPr lang="en-GB" altLang="en-US"/>
          </a:p>
        </p:txBody>
      </p:sp>
    </p:spTree>
    <p:extLst>
      <p:ext uri="{BB962C8B-B14F-4D97-AF65-F5344CB8AC3E}">
        <p14:creationId xmlns:p14="http://schemas.microsoft.com/office/powerpoint/2010/main" val="370091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D71089C-47F0-4227-82A8-36785B1D29E7}" type="datetimeFigureOut">
              <a:rPr lang="en-GB"/>
              <a:pPr>
                <a:defRPr/>
              </a:pPr>
              <a:t>01/05/2018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E08021A-1BFB-4607-B7CB-604331F4726E}" type="slidenum">
              <a:rPr lang="en-GB" altLang="en-US"/>
              <a:pPr/>
              <a:t>‹#›</a:t>
            </a:fld>
            <a:endParaRPr lang="en-GB" altLang="en-US"/>
          </a:p>
        </p:txBody>
      </p:sp>
    </p:spTree>
    <p:extLst>
      <p:ext uri="{BB962C8B-B14F-4D97-AF65-F5344CB8AC3E}">
        <p14:creationId xmlns:p14="http://schemas.microsoft.com/office/powerpoint/2010/main" val="2921379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D228DFA-0E45-46C2-81A7-8030B5E87C86}" type="datetimeFigureOut">
              <a:rPr lang="en-GB"/>
              <a:pPr>
                <a:defRPr/>
              </a:pPr>
              <a:t>01/05/2018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7270D0A-A7CE-415C-8F59-73AF114B04C1}" type="slidenum">
              <a:rPr lang="en-GB" altLang="en-US"/>
              <a:pPr/>
              <a:t>‹#›</a:t>
            </a:fld>
            <a:endParaRPr lang="en-GB" altLang="en-US"/>
          </a:p>
        </p:txBody>
      </p:sp>
    </p:spTree>
    <p:extLst>
      <p:ext uri="{BB962C8B-B14F-4D97-AF65-F5344CB8AC3E}">
        <p14:creationId xmlns:p14="http://schemas.microsoft.com/office/powerpoint/2010/main" val="1433467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DF690B8-953F-4901-8FC1-7D8AF7D9E450}" type="datetimeFigureOut">
              <a:rPr lang="en-GB"/>
              <a:pPr>
                <a:defRPr/>
              </a:pPr>
              <a:t>01/05/2018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A564201-BFEE-4A1A-B7C0-905263A19444}" type="slidenum">
              <a:rPr lang="en-GB" altLang="en-US"/>
              <a:pPr/>
              <a:t>‹#›</a:t>
            </a:fld>
            <a:endParaRPr lang="en-GB" altLang="en-US"/>
          </a:p>
        </p:txBody>
      </p:sp>
    </p:spTree>
    <p:extLst>
      <p:ext uri="{BB962C8B-B14F-4D97-AF65-F5344CB8AC3E}">
        <p14:creationId xmlns:p14="http://schemas.microsoft.com/office/powerpoint/2010/main" val="1287080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AF6773B-5DCB-4F73-B776-C137832FE28B}" type="datetimeFigureOut">
              <a:rPr lang="en-GB"/>
              <a:pPr>
                <a:defRPr/>
              </a:pPr>
              <a:t>01/05/2018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BA5999A-9EB6-4819-9842-C5CFC22B7BE7}" type="slidenum">
              <a:rPr lang="en-GB" altLang="en-US"/>
              <a:pPr/>
              <a:t>‹#›</a:t>
            </a:fld>
            <a:endParaRPr lang="en-GB" altLang="en-US"/>
          </a:p>
        </p:txBody>
      </p:sp>
    </p:spTree>
    <p:extLst>
      <p:ext uri="{BB962C8B-B14F-4D97-AF65-F5344CB8AC3E}">
        <p14:creationId xmlns:p14="http://schemas.microsoft.com/office/powerpoint/2010/main" val="4224268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AA346FBC-A39D-464E-A951-93CA2898B812}" type="datetimeFigureOut">
              <a:rPr lang="en-GB"/>
              <a:pPr>
                <a:defRPr/>
              </a:pPr>
              <a:t>01/05/2018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EE940ACB-807D-4729-A1DF-356789A7B340}" type="slidenum">
              <a:rPr lang="en-GB" altLang="en-US"/>
              <a:pPr/>
              <a:t>‹#›</a:t>
            </a:fld>
            <a:endParaRPr lang="en-GB" altLang="en-US"/>
          </a:p>
        </p:txBody>
      </p:sp>
    </p:spTree>
    <p:extLst>
      <p:ext uri="{BB962C8B-B14F-4D97-AF65-F5344CB8AC3E}">
        <p14:creationId xmlns:p14="http://schemas.microsoft.com/office/powerpoint/2010/main" val="156835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A4A47A73-3F83-4BD1-BF9B-D6ABCECB2D23}" type="datetimeFigureOut">
              <a:rPr lang="en-GB"/>
              <a:pPr>
                <a:defRPr/>
              </a:pPr>
              <a:t>01/05/2018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DD23A2D9-9A7C-410A-9C56-44325E081418}" type="slidenum">
              <a:rPr lang="en-GB" altLang="en-US"/>
              <a:pPr/>
              <a:t>‹#›</a:t>
            </a:fld>
            <a:endParaRPr lang="en-GB" altLang="en-US"/>
          </a:p>
        </p:txBody>
      </p:sp>
    </p:spTree>
    <p:extLst>
      <p:ext uri="{BB962C8B-B14F-4D97-AF65-F5344CB8AC3E}">
        <p14:creationId xmlns:p14="http://schemas.microsoft.com/office/powerpoint/2010/main" val="273360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0187F5E-98C1-46CE-AEC8-D508DEC88CFD}" type="datetimeFigureOut">
              <a:rPr lang="en-GB"/>
              <a:pPr>
                <a:defRPr/>
              </a:pPr>
              <a:t>01/05/2018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E0518FD6-0575-4C54-A5A4-1E68B926F09F}" type="slidenum">
              <a:rPr lang="en-GB" altLang="en-US"/>
              <a:pPr/>
              <a:t>‹#›</a:t>
            </a:fld>
            <a:endParaRPr lang="en-GB" altLang="en-US"/>
          </a:p>
        </p:txBody>
      </p:sp>
    </p:spTree>
    <p:extLst>
      <p:ext uri="{BB962C8B-B14F-4D97-AF65-F5344CB8AC3E}">
        <p14:creationId xmlns:p14="http://schemas.microsoft.com/office/powerpoint/2010/main" val="1355372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46C15BC-AAD0-409E-BA1C-7F07E59C69B9}" type="datetimeFigureOut">
              <a:rPr lang="en-GB"/>
              <a:pPr>
                <a:defRPr/>
              </a:pPr>
              <a:t>01/05/2018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157AD86-60F8-4D4B-AA26-6EBDB1016460}" type="slidenum">
              <a:rPr lang="en-GB" altLang="en-US"/>
              <a:pPr/>
              <a:t>‹#›</a:t>
            </a:fld>
            <a:endParaRPr lang="en-GB" altLang="en-US"/>
          </a:p>
        </p:txBody>
      </p:sp>
    </p:spTree>
    <p:extLst>
      <p:ext uri="{BB962C8B-B14F-4D97-AF65-F5344CB8AC3E}">
        <p14:creationId xmlns:p14="http://schemas.microsoft.com/office/powerpoint/2010/main" val="93350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E74644-7402-46CB-9419-363BA862B9C0}" type="datetimeFigureOut">
              <a:rPr lang="en-GB"/>
              <a:pPr>
                <a:defRPr/>
              </a:pPr>
              <a:t>01/05/2018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CD53E80-2078-49D5-A702-52BD7603D6EB}" type="slidenum">
              <a:rPr lang="en-GB" altLang="en-US"/>
              <a:pPr/>
              <a:t>‹#›</a:t>
            </a:fld>
            <a:endParaRPr lang="en-GB" altLang="en-US"/>
          </a:p>
        </p:txBody>
      </p:sp>
    </p:spTree>
    <p:extLst>
      <p:ext uri="{BB962C8B-B14F-4D97-AF65-F5344CB8AC3E}">
        <p14:creationId xmlns:p14="http://schemas.microsoft.com/office/powerpoint/2010/main" val="129697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87D441-84B9-4EB0-9804-A9DC2F2682DE}" type="datetimeFigureOut">
              <a:rPr lang="en-GB"/>
              <a:pPr>
                <a:defRPr/>
              </a:pPr>
              <a:t>01/05/2018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D5ECE68-90F8-4418-A0C7-544585180A92}" type="slidenum">
              <a:rPr lang="en-GB" altLang="en-US"/>
              <a:pPr/>
              <a:t>‹#›</a:t>
            </a:fld>
            <a:endParaRPr lang="en-GB" altLang="en-US"/>
          </a:p>
        </p:txBody>
      </p:sp>
    </p:spTree>
    <p:extLst>
      <p:ext uri="{BB962C8B-B14F-4D97-AF65-F5344CB8AC3E}">
        <p14:creationId xmlns:p14="http://schemas.microsoft.com/office/powerpoint/2010/main" val="52344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D3D25BB-F779-49D4-B31F-3C1607A4E4B6}" type="datetimeFigureOut">
              <a:rPr lang="en-GB"/>
              <a:pPr>
                <a:defRPr/>
              </a:pPr>
              <a:t>01/05/2018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1AE4E9C-B554-489C-A687-BE0B348350E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457200" y="1041400"/>
            <a:ext cx="11253788" cy="5632450"/>
          </a:xfrm>
          <a:prstGeom prst="rect">
            <a:avLst/>
          </a:prstGeom>
          <a:solidFill>
            <a:schemeClr val="bg1"/>
          </a:solidFill>
        </p:spPr>
        <p:txBody>
          <a:bodyPr>
            <a:spAutoFit/>
          </a:bodyPr>
          <a:lstStyle/>
          <a:p>
            <a:pPr algn="just">
              <a:defRPr/>
            </a:pPr>
            <a:r>
              <a:rPr lang="en-GB" sz="4000" dirty="0">
                <a:latin typeface="Times New Roman" panose="02020603050405020304" pitchFamily="18" charset="0"/>
                <a:cs typeface="Times New Roman" panose="02020603050405020304" pitchFamily="18" charset="0"/>
              </a:rPr>
              <a:t>From inside the fish Jonah prayed to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his God.</a:t>
            </a:r>
            <a:r>
              <a:rPr lang="en-GB" sz="4000" b="1"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He said: “In my distress I called to the LORD, and he answered me. From the depths of the grave I called for help, and you listened to my cry. You hurled me into the deep, into the very heart of the seas, and the currents swirled about me; all your waves and breakers swept over me. I said, ‘I have been banished from your sight; yet I will look again toward your holy temple.’</a:t>
            </a:r>
            <a:endParaRPr lang="en-GB" sz="4000" dirty="0">
              <a:latin typeface="Times New Roman" panose="02020603050405020304" pitchFamily="18" charset="0"/>
              <a:cs typeface="Times New Roman" panose="02020603050405020304" pitchFamily="18" charset="0"/>
            </a:endParaRPr>
          </a:p>
        </p:txBody>
      </p:sp>
      <p:sp>
        <p:nvSpPr>
          <p:cNvPr id="2051" name="Rectangle 2"/>
          <p:cNvSpPr>
            <a:spLocks noChangeArrowheads="1"/>
          </p:cNvSpPr>
          <p:nvPr/>
        </p:nvSpPr>
        <p:spPr bwMode="auto">
          <a:xfrm>
            <a:off x="3729038" y="333375"/>
            <a:ext cx="4149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4000" b="1">
                <a:solidFill>
                  <a:srgbClr val="FFFF00"/>
                </a:solidFill>
                <a:latin typeface="Times New Roman" pitchFamily="18" charset="0"/>
                <a:cs typeface="Times New Roman" pitchFamily="18" charset="0"/>
              </a:rPr>
              <a:t>Jonah 2:1-9 (NIV)</a:t>
            </a:r>
            <a:endParaRPr lang="en-GB" altLang="en-US" sz="400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890588" y="1404938"/>
            <a:ext cx="10282237" cy="3170237"/>
          </a:xfrm>
          <a:prstGeom prst="rect">
            <a:avLst/>
          </a:prstGeom>
          <a:solidFill>
            <a:schemeClr val="bg1"/>
          </a:solidFill>
        </p:spPr>
        <p:txBody>
          <a:bodyPr>
            <a:spAutoFit/>
          </a:bodyPr>
          <a:lstStyle/>
          <a:p>
            <a:pPr algn="just" eaLnBrk="1" fontAlgn="auto" hangingPunct="1">
              <a:spcBef>
                <a:spcPts val="0"/>
              </a:spcBef>
              <a:spcAft>
                <a:spcPts val="0"/>
              </a:spcAft>
              <a:defRPr/>
            </a:pPr>
            <a:r>
              <a:rPr lang="en-GB" sz="4000" b="1" baseline="30000" dirty="0">
                <a:latin typeface="Times New Roman" panose="02020603050405020304" pitchFamily="18" charset="0"/>
                <a:cs typeface="Times New Roman" panose="02020603050405020304" pitchFamily="18" charset="0"/>
              </a:rPr>
              <a:t>9 </a:t>
            </a:r>
            <a:r>
              <a:rPr lang="en-GB" sz="4000" dirty="0">
                <a:latin typeface="Times New Roman" panose="02020603050405020304" pitchFamily="18" charset="0"/>
                <a:cs typeface="Times New Roman" panose="02020603050405020304" pitchFamily="18" charset="0"/>
              </a:rPr>
              <a:t>But I, with shouts of grateful praise,</a:t>
            </a:r>
            <a:br>
              <a:rPr lang="en-GB" sz="4000" dirty="0">
                <a:latin typeface="Times New Roman" panose="02020603050405020304" pitchFamily="18" charset="0"/>
                <a:cs typeface="Times New Roman" panose="02020603050405020304" pitchFamily="18" charset="0"/>
              </a:rPr>
            </a:br>
            <a:r>
              <a:rPr lang="en-GB" sz="4000" dirty="0">
                <a:latin typeface="Times New Roman" panose="02020603050405020304" pitchFamily="18" charset="0"/>
                <a:cs typeface="Times New Roman" panose="02020603050405020304" pitchFamily="18" charset="0"/>
              </a:rPr>
              <a:t>will sacrifice to you. What I have vowed I will make good. I will say, </a:t>
            </a:r>
            <a:r>
              <a:rPr lang="en-GB" sz="4000" b="1" dirty="0">
                <a:solidFill>
                  <a:srgbClr val="000099"/>
                </a:solidFill>
                <a:latin typeface="Times New Roman" panose="02020603050405020304" pitchFamily="18" charset="0"/>
                <a:cs typeface="Times New Roman" panose="02020603050405020304" pitchFamily="18" charset="0"/>
              </a:rPr>
              <a:t>‘Salvation comes from the </a:t>
            </a:r>
            <a:r>
              <a:rPr lang="en-GB" sz="4000" b="1" cap="small" dirty="0">
                <a:solidFill>
                  <a:srgbClr val="000099"/>
                </a:solidFill>
                <a:latin typeface="Times New Roman" panose="02020603050405020304" pitchFamily="18" charset="0"/>
                <a:cs typeface="Times New Roman" panose="02020603050405020304" pitchFamily="18" charset="0"/>
              </a:rPr>
              <a:t>Lord</a:t>
            </a:r>
            <a:r>
              <a:rPr lang="en-GB" sz="4000" b="1" dirty="0">
                <a:solidFill>
                  <a:srgbClr val="000099"/>
                </a:solidFill>
                <a:latin typeface="Times New Roman" panose="02020603050405020304" pitchFamily="18" charset="0"/>
                <a:cs typeface="Times New Roman" panose="02020603050405020304" pitchFamily="18" charset="0"/>
              </a:rPr>
              <a:t>.’”</a:t>
            </a:r>
          </a:p>
          <a:p>
            <a:pPr algn="just" eaLnBrk="1" fontAlgn="auto" hangingPunct="1">
              <a:spcBef>
                <a:spcPts val="0"/>
              </a:spcBef>
              <a:spcAft>
                <a:spcPts val="0"/>
              </a:spcAft>
              <a:defRPr/>
            </a:pPr>
            <a:r>
              <a:rPr lang="en-GB" sz="4000" b="1" i="1" dirty="0">
                <a:latin typeface="Times New Roman" panose="02020603050405020304" pitchFamily="18" charset="0"/>
                <a:cs typeface="Times New Roman" panose="02020603050405020304" pitchFamily="18" charset="0"/>
              </a:rPr>
              <a:t>Jonah 2:2, 6b (NIV)</a:t>
            </a:r>
          </a:p>
        </p:txBody>
      </p:sp>
      <p:sp>
        <p:nvSpPr>
          <p:cNvPr id="5" name="Rectangle 4"/>
          <p:cNvSpPr>
            <a:spLocks noChangeArrowheads="1"/>
          </p:cNvSpPr>
          <p:nvPr/>
        </p:nvSpPr>
        <p:spPr bwMode="auto">
          <a:xfrm>
            <a:off x="1128713" y="463550"/>
            <a:ext cx="8032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III. It concludes with HOPE in the belly</a:t>
            </a:r>
            <a:endParaRPr lang="en-GB" altLang="en-US" sz="3600" b="1">
              <a:solidFill>
                <a:srgbClr val="FFFF00"/>
              </a:solidFill>
              <a:latin typeface="Times New Roman" pitchFamily="18" charset="0"/>
              <a:cs typeface="Times New Roman" pitchFamily="18" charset="0"/>
            </a:endParaRPr>
          </a:p>
        </p:txBody>
      </p:sp>
      <p:sp>
        <p:nvSpPr>
          <p:cNvPr id="3" name="Rectangle 2"/>
          <p:cNvSpPr/>
          <p:nvPr/>
        </p:nvSpPr>
        <p:spPr>
          <a:xfrm>
            <a:off x="1128713" y="5402263"/>
            <a:ext cx="9583737" cy="708025"/>
          </a:xfrm>
          <a:prstGeom prst="rect">
            <a:avLst/>
          </a:prstGeom>
          <a:solidFill>
            <a:schemeClr val="bg1"/>
          </a:solidFill>
        </p:spPr>
        <p:txBody>
          <a:bodyPr wrap="none">
            <a:spAutoFit/>
          </a:bodyPr>
          <a:lstStyle/>
          <a:p>
            <a:pPr eaLnBrk="1" fontAlgn="auto" hangingPunct="1">
              <a:spcBef>
                <a:spcPts val="0"/>
              </a:spcBef>
              <a:spcAft>
                <a:spcPts val="0"/>
              </a:spcAft>
              <a:defRPr/>
            </a:pPr>
            <a:r>
              <a:rPr lang="en-GB" sz="4000" dirty="0">
                <a:latin typeface="Times New Roman" panose="02020603050405020304" pitchFamily="18" charset="0"/>
                <a:cs typeface="Times New Roman" panose="02020603050405020304" pitchFamily="18" charset="0"/>
              </a:rPr>
              <a:t>I will say, ‘</a:t>
            </a:r>
            <a:r>
              <a:rPr lang="en-GB" sz="4000" dirty="0">
                <a:solidFill>
                  <a:srgbClr val="FF0000"/>
                </a:solidFill>
                <a:latin typeface="Times New Roman" panose="02020603050405020304" pitchFamily="18" charset="0"/>
                <a:cs typeface="Times New Roman" panose="02020603050405020304" pitchFamily="18" charset="0"/>
              </a:rPr>
              <a:t>Salvation comes from the </a:t>
            </a:r>
            <a:r>
              <a:rPr lang="en-GB" sz="4000" cap="small" dirty="0">
                <a:solidFill>
                  <a:srgbClr val="FF0000"/>
                </a:solidFill>
                <a:latin typeface="Times New Roman" panose="02020603050405020304" pitchFamily="18" charset="0"/>
                <a:cs typeface="Times New Roman" panose="02020603050405020304" pitchFamily="18" charset="0"/>
              </a:rPr>
              <a:t>Lord</a:t>
            </a:r>
            <a:r>
              <a:rPr lang="en-GB" sz="4000"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81013" y="373063"/>
            <a:ext cx="11195050" cy="4402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baseline="30000">
                <a:latin typeface="Times New Roman" pitchFamily="18" charset="0"/>
                <a:cs typeface="Times New Roman" pitchFamily="18" charset="0"/>
              </a:rPr>
              <a:t>20 </a:t>
            </a:r>
            <a:r>
              <a:rPr lang="en-GB" altLang="en-US" sz="4000">
                <a:latin typeface="Times New Roman" pitchFamily="18" charset="0"/>
                <a:cs typeface="Times New Roman" pitchFamily="18" charset="0"/>
              </a:rPr>
              <a:t>But Christ has indeed been </a:t>
            </a:r>
            <a:r>
              <a:rPr lang="en-GB" altLang="en-US" sz="4000" b="1">
                <a:solidFill>
                  <a:srgbClr val="FF0000"/>
                </a:solidFill>
                <a:latin typeface="Times New Roman" pitchFamily="18" charset="0"/>
                <a:cs typeface="Times New Roman" pitchFamily="18" charset="0"/>
              </a:rPr>
              <a:t>raised from the dead</a:t>
            </a:r>
            <a:r>
              <a:rPr lang="en-GB" altLang="en-US" sz="4000">
                <a:latin typeface="Times New Roman" pitchFamily="18" charset="0"/>
                <a:cs typeface="Times New Roman" pitchFamily="18" charset="0"/>
              </a:rPr>
              <a:t>, the firstfruits of those who have fallen asleep. </a:t>
            </a:r>
            <a:r>
              <a:rPr lang="en-GB" altLang="en-US" sz="4000" b="1" baseline="30000">
                <a:latin typeface="Times New Roman" pitchFamily="18" charset="0"/>
                <a:cs typeface="Times New Roman" pitchFamily="18" charset="0"/>
              </a:rPr>
              <a:t>21 </a:t>
            </a:r>
            <a:r>
              <a:rPr lang="en-GB" altLang="en-US" sz="4000">
                <a:latin typeface="Times New Roman" pitchFamily="18" charset="0"/>
                <a:cs typeface="Times New Roman" pitchFamily="18" charset="0"/>
              </a:rPr>
              <a:t>For since death came through a man, the resurrection of the dead comes also through a man. </a:t>
            </a:r>
            <a:r>
              <a:rPr lang="en-GB" altLang="en-US" sz="4000" b="1" baseline="30000">
                <a:latin typeface="Times New Roman" pitchFamily="18" charset="0"/>
                <a:cs typeface="Times New Roman" pitchFamily="18" charset="0"/>
              </a:rPr>
              <a:t>22 </a:t>
            </a:r>
            <a:r>
              <a:rPr lang="en-GB" altLang="en-US" sz="4000">
                <a:latin typeface="Times New Roman" pitchFamily="18" charset="0"/>
                <a:cs typeface="Times New Roman" pitchFamily="18" charset="0"/>
              </a:rPr>
              <a:t>For as in Adam all die, so in Christ all will be made alive. </a:t>
            </a:r>
            <a:endParaRPr lang="en-GB" altLang="en-US" sz="4000" b="1">
              <a:solidFill>
                <a:srgbClr val="000099"/>
              </a:solidFill>
              <a:latin typeface="Times New Roman" pitchFamily="18" charset="0"/>
              <a:cs typeface="Times New Roman" pitchFamily="18" charset="0"/>
            </a:endParaRPr>
          </a:p>
          <a:p>
            <a:pPr algn="just" eaLnBrk="1" hangingPunct="1">
              <a:lnSpc>
                <a:spcPct val="100000"/>
              </a:lnSpc>
              <a:spcBef>
                <a:spcPct val="0"/>
              </a:spcBef>
              <a:buFontTx/>
              <a:buNone/>
            </a:pPr>
            <a:r>
              <a:rPr lang="en-GB" altLang="en-US" sz="4000" b="1" i="1">
                <a:latin typeface="Times New Roman" pitchFamily="18" charset="0"/>
                <a:cs typeface="Times New Roman" pitchFamily="18" charset="0"/>
              </a:rPr>
              <a:t>1 Corinthians 15:20-22 (NIV)</a:t>
            </a:r>
          </a:p>
        </p:txBody>
      </p:sp>
      <p:sp>
        <p:nvSpPr>
          <p:cNvPr id="3" name="Rectangle 2"/>
          <p:cNvSpPr/>
          <p:nvPr/>
        </p:nvSpPr>
        <p:spPr>
          <a:xfrm>
            <a:off x="1128713" y="5402263"/>
            <a:ext cx="9583737" cy="708025"/>
          </a:xfrm>
          <a:prstGeom prst="rect">
            <a:avLst/>
          </a:prstGeom>
          <a:solidFill>
            <a:schemeClr val="bg1"/>
          </a:solidFill>
        </p:spPr>
        <p:txBody>
          <a:bodyPr wrap="none">
            <a:spAutoFit/>
          </a:bodyPr>
          <a:lstStyle/>
          <a:p>
            <a:pPr eaLnBrk="1" fontAlgn="auto" hangingPunct="1">
              <a:spcBef>
                <a:spcPts val="0"/>
              </a:spcBef>
              <a:spcAft>
                <a:spcPts val="0"/>
              </a:spcAft>
              <a:defRPr/>
            </a:pPr>
            <a:r>
              <a:rPr lang="en-GB" sz="4000" dirty="0">
                <a:latin typeface="Times New Roman" panose="02020603050405020304" pitchFamily="18" charset="0"/>
                <a:cs typeface="Times New Roman" panose="02020603050405020304" pitchFamily="18" charset="0"/>
              </a:rPr>
              <a:t>I will say, ‘</a:t>
            </a:r>
            <a:r>
              <a:rPr lang="en-GB" sz="4000" dirty="0">
                <a:solidFill>
                  <a:srgbClr val="FF0000"/>
                </a:solidFill>
                <a:latin typeface="Times New Roman" panose="02020603050405020304" pitchFamily="18" charset="0"/>
                <a:cs typeface="Times New Roman" panose="02020603050405020304" pitchFamily="18" charset="0"/>
              </a:rPr>
              <a:t>Salvation comes from the </a:t>
            </a:r>
            <a:r>
              <a:rPr lang="en-GB" sz="4000" cap="small" dirty="0">
                <a:solidFill>
                  <a:srgbClr val="FF0000"/>
                </a:solidFill>
                <a:latin typeface="Times New Roman" panose="02020603050405020304" pitchFamily="18" charset="0"/>
                <a:cs typeface="Times New Roman" panose="02020603050405020304" pitchFamily="18" charset="0"/>
              </a:rPr>
              <a:t>Lord</a:t>
            </a:r>
            <a:r>
              <a:rPr lang="en-GB" sz="4000"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3074" name="Rectangle 1"/>
          <p:cNvSpPr>
            <a:spLocks noChangeArrowheads="1"/>
          </p:cNvSpPr>
          <p:nvPr/>
        </p:nvSpPr>
        <p:spPr bwMode="auto">
          <a:xfrm>
            <a:off x="246063" y="877888"/>
            <a:ext cx="11664950" cy="5632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US" altLang="en-US" sz="4000">
                <a:latin typeface="Times New Roman" pitchFamily="18" charset="0"/>
                <a:cs typeface="Times New Roman" pitchFamily="18" charset="0"/>
              </a:rPr>
              <a:t>The engulfing waters threatened me, the deep surrounded me; seaweed was wrapped around my head. To the roots of the mountains I sank down; the earth beneath barred me in forever. But you brought my life up from the pit, O LORD my God. “When my life was ebbing away, I remembered you, LORD, and my prayer rose to you, to your holy temple. “Those who cling to worthless idols forfeit the grace that could be theirs. But I, with a song of thanksgiving, will sacrifice to you. </a:t>
            </a:r>
            <a:endParaRPr lang="en-GB" altLang="en-US" sz="4000">
              <a:latin typeface="Times New Roman" pitchFamily="18" charset="0"/>
              <a:cs typeface="Times New Roman" pitchFamily="18" charset="0"/>
            </a:endParaRPr>
          </a:p>
        </p:txBody>
      </p:sp>
      <p:sp>
        <p:nvSpPr>
          <p:cNvPr id="3075" name="Rectangle 2"/>
          <p:cNvSpPr>
            <a:spLocks noChangeArrowheads="1"/>
          </p:cNvSpPr>
          <p:nvPr/>
        </p:nvSpPr>
        <p:spPr bwMode="auto">
          <a:xfrm>
            <a:off x="3729038" y="169863"/>
            <a:ext cx="4149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4000" b="1">
                <a:solidFill>
                  <a:srgbClr val="FFFF00"/>
                </a:solidFill>
                <a:latin typeface="Times New Roman" pitchFamily="18" charset="0"/>
                <a:cs typeface="Times New Roman" pitchFamily="18" charset="0"/>
              </a:rPr>
              <a:t>Jonah 2:1-9 (NIV)</a:t>
            </a:r>
            <a:endParaRPr lang="en-GB" altLang="en-US" sz="400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098" name="Rectangle 1"/>
          <p:cNvSpPr>
            <a:spLocks noChangeArrowheads="1"/>
          </p:cNvSpPr>
          <p:nvPr/>
        </p:nvSpPr>
        <p:spPr bwMode="auto">
          <a:xfrm>
            <a:off x="246063" y="760413"/>
            <a:ext cx="11664950"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US" altLang="en-US" sz="4000">
                <a:latin typeface="Times New Roman" pitchFamily="18" charset="0"/>
                <a:cs typeface="Times New Roman" pitchFamily="18" charset="0"/>
              </a:rPr>
              <a:t>What I have vowed I will make good. </a:t>
            </a:r>
            <a:r>
              <a:rPr lang="en-US" altLang="en-US" sz="4000" b="1">
                <a:solidFill>
                  <a:srgbClr val="FF0000"/>
                </a:solidFill>
                <a:latin typeface="Times New Roman" pitchFamily="18" charset="0"/>
                <a:cs typeface="Times New Roman" pitchFamily="18" charset="0"/>
              </a:rPr>
              <a:t>Salvation comes from the LORD.”</a:t>
            </a:r>
            <a:endParaRPr lang="en-GB" altLang="en-US" sz="4000" b="1">
              <a:solidFill>
                <a:srgbClr val="FF0000"/>
              </a:solidFill>
              <a:latin typeface="Times New Roman" pitchFamily="18" charset="0"/>
              <a:cs typeface="Times New Roman" pitchFamily="18" charset="0"/>
            </a:endParaRPr>
          </a:p>
        </p:txBody>
      </p:sp>
      <p:sp>
        <p:nvSpPr>
          <p:cNvPr id="4" name="Rectangle 3"/>
          <p:cNvSpPr>
            <a:spLocks noChangeArrowheads="1"/>
          </p:cNvSpPr>
          <p:nvPr/>
        </p:nvSpPr>
        <p:spPr bwMode="auto">
          <a:xfrm>
            <a:off x="504825" y="5286375"/>
            <a:ext cx="609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US" altLang="en-US" sz="4800" b="1">
                <a:solidFill>
                  <a:schemeClr val="bg1"/>
                </a:solidFill>
                <a:latin typeface="Times New Roman" pitchFamily="18" charset="0"/>
                <a:cs typeface="Times New Roman" pitchFamily="18" charset="0"/>
              </a:rPr>
              <a:t>Let’s pray…</a:t>
            </a:r>
            <a:endParaRPr lang="en-GB" altLang="en-US" sz="4800" b="1">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1539875" y="2962275"/>
            <a:ext cx="85439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Lessons from the book of Jonah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122" name="Rectangle 3"/>
          <p:cNvSpPr>
            <a:spLocks noChangeArrowheads="1"/>
          </p:cNvSpPr>
          <p:nvPr/>
        </p:nvSpPr>
        <p:spPr bwMode="auto">
          <a:xfrm>
            <a:off x="338138" y="4524375"/>
            <a:ext cx="11526837"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200">
                <a:latin typeface="Times New Roman" pitchFamily="18" charset="0"/>
                <a:cs typeface="Times New Roman" pitchFamily="18" charset="0"/>
              </a:rPr>
              <a:t>“as Jonah was three days and three nights in the belly of a huge fish, so the Son of Man will be three days and three nights in the heart of the earth.” </a:t>
            </a:r>
          </a:p>
          <a:p>
            <a:pPr eaLnBrk="1" hangingPunct="1">
              <a:lnSpc>
                <a:spcPct val="100000"/>
              </a:lnSpc>
              <a:spcBef>
                <a:spcPct val="0"/>
              </a:spcBef>
              <a:buFontTx/>
              <a:buNone/>
            </a:pPr>
            <a:r>
              <a:rPr lang="en-US" altLang="en-US" sz="3200" b="1" i="1">
                <a:latin typeface="Times New Roman" pitchFamily="18" charset="0"/>
                <a:cs typeface="Times New Roman" pitchFamily="18" charset="0"/>
              </a:rPr>
              <a:t>Matthew 12:40 (NIV)</a:t>
            </a:r>
            <a:endParaRPr lang="en-GB" altLang="en-US" sz="3200" b="1" i="1">
              <a:solidFill>
                <a:srgbClr val="FF0000"/>
              </a:solidFill>
              <a:latin typeface="Times New Roman" pitchFamily="18" charset="0"/>
              <a:cs typeface="Times New Roman" pitchFamily="18" charset="0"/>
            </a:endParaRPr>
          </a:p>
        </p:txBody>
      </p:sp>
      <p:pic>
        <p:nvPicPr>
          <p:cNvPr id="1026" name="Picture 2" descr="http://terraceumc.org/wp/wp-content/uploads/2009/12/jonah-and-the-whal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3538" y="1766888"/>
            <a:ext cx="3292475" cy="236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1387475" y="430213"/>
            <a:ext cx="85439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Lessons from the book of Jonah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122"/>
                                        </p:tgtEl>
                                        <p:attrNameLst>
                                          <p:attrName>style.visibility</p:attrName>
                                        </p:attrNameLst>
                                      </p:cBhvr>
                                      <p:to>
                                        <p:strVal val="visible"/>
                                      </p:to>
                                    </p:set>
                                    <p:animEffect transition="in" filter="fade">
                                      <p:cBhvr>
                                        <p:cTn id="19" dur="1000"/>
                                        <p:tgtEl>
                                          <p:spTgt spid="5122"/>
                                        </p:tgtEl>
                                      </p:cBhvr>
                                    </p:animEffect>
                                    <p:anim calcmode="lin" valueType="num">
                                      <p:cBhvr>
                                        <p:cTn id="20" dur="1000" fill="hold"/>
                                        <p:tgtEl>
                                          <p:spTgt spid="5122"/>
                                        </p:tgtEl>
                                        <p:attrNameLst>
                                          <p:attrName>ppt_x</p:attrName>
                                        </p:attrNameLst>
                                      </p:cBhvr>
                                      <p:tavLst>
                                        <p:tav tm="0">
                                          <p:val>
                                            <p:strVal val="#ppt_x"/>
                                          </p:val>
                                        </p:tav>
                                        <p:tav tm="100000">
                                          <p:val>
                                            <p:strVal val="#ppt_x"/>
                                          </p:val>
                                        </p:tav>
                                      </p:tavLst>
                                    </p:anim>
                                    <p:anim calcmode="lin" valueType="num">
                                      <p:cBhvr>
                                        <p:cTn id="21"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98463" y="1430338"/>
            <a:ext cx="11526837" cy="1385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a:latin typeface="Times New Roman" pitchFamily="18" charset="0"/>
                <a:cs typeface="Times New Roman" pitchFamily="18" charset="0"/>
              </a:rPr>
              <a:t>“Pick me up and throw me into the sea,” he replied, “and it will become calm. I know that it is my fault that this great storm has come upon you.”</a:t>
            </a:r>
          </a:p>
          <a:p>
            <a:pPr eaLnBrk="1" hangingPunct="1">
              <a:lnSpc>
                <a:spcPct val="100000"/>
              </a:lnSpc>
              <a:spcBef>
                <a:spcPct val="0"/>
              </a:spcBef>
              <a:buFontTx/>
              <a:buNone/>
            </a:pPr>
            <a:r>
              <a:rPr lang="en-GB" altLang="en-US" b="1" i="1">
                <a:latin typeface="Times New Roman" pitchFamily="18" charset="0"/>
                <a:cs typeface="Times New Roman" pitchFamily="18" charset="0"/>
              </a:rPr>
              <a:t>Jonah 1:12 (NIV)</a:t>
            </a:r>
          </a:p>
        </p:txBody>
      </p:sp>
      <p:sp>
        <p:nvSpPr>
          <p:cNvPr id="5" name="Rectangle 4"/>
          <p:cNvSpPr>
            <a:spLocks noChangeArrowheads="1"/>
          </p:cNvSpPr>
          <p:nvPr/>
        </p:nvSpPr>
        <p:spPr bwMode="auto">
          <a:xfrm>
            <a:off x="1128713" y="463550"/>
            <a:ext cx="75628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 It starts by being thrown in the sea</a:t>
            </a:r>
            <a:r>
              <a:rPr lang="en-US" altLang="en-US" sz="3600">
                <a:solidFill>
                  <a:srgbClr val="FFFF00"/>
                </a:solidFill>
                <a:latin typeface="Times New Roman" pitchFamily="18" charset="0"/>
                <a:cs typeface="Times New Roman" pitchFamily="18" charset="0"/>
              </a:rPr>
              <a:t> </a:t>
            </a:r>
            <a:endParaRPr lang="en-GB" altLang="en-US" sz="3600" b="1">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3033713" y="3246438"/>
            <a:ext cx="56578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4800" b="1" i="1">
                <a:solidFill>
                  <a:srgbClr val="FFFF00"/>
                </a:solidFill>
                <a:latin typeface="Times New Roman" pitchFamily="18" charset="0"/>
              </a:rPr>
              <a:t>I have been banished </a:t>
            </a:r>
            <a:endParaRPr lang="en-GB" altLang="en-US" sz="4800" b="1" i="1">
              <a:solidFill>
                <a:srgbClr val="FFFF00"/>
              </a:solidFill>
            </a:endParaRPr>
          </a:p>
        </p:txBody>
      </p:sp>
      <p:sp>
        <p:nvSpPr>
          <p:cNvPr id="6" name="Rectangle 5"/>
          <p:cNvSpPr>
            <a:spLocks noChangeArrowheads="1"/>
          </p:cNvSpPr>
          <p:nvPr/>
        </p:nvSpPr>
        <p:spPr bwMode="auto">
          <a:xfrm>
            <a:off x="398463" y="4662488"/>
            <a:ext cx="11526837"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i="1">
                <a:latin typeface="Times New Roman" pitchFamily="18" charset="0"/>
                <a:cs typeface="Times New Roman" pitchFamily="18" charset="0"/>
              </a:rPr>
              <a:t>SHAME</a:t>
            </a:r>
            <a:r>
              <a:rPr lang="en-GB" altLang="en-US" sz="4400">
                <a:latin typeface="Times New Roman" pitchFamily="18" charset="0"/>
                <a:cs typeface="Times New Roman" pitchFamily="18" charset="0"/>
              </a:rPr>
              <a:t> has been described by one Christian Psychologist as the “haemorrhaging of the soul”</a:t>
            </a:r>
            <a:endParaRPr lang="en-GB" altLang="en-US" sz="44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15975" y="687388"/>
            <a:ext cx="10239375"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400">
                <a:solidFill>
                  <a:schemeClr val="bg1"/>
                </a:solidFill>
                <a:latin typeface="Times New Roman" pitchFamily="18" charset="0"/>
                <a:cs typeface="Times New Roman" pitchFamily="18" charset="0"/>
              </a:rPr>
              <a:t>But he was pierced for our transgressions, he was crushed for our iniquities; the punishment that brought us peace was upon him, and by his wounds we are healed. We all, like sheep, have gone astray, each of us has turned to his own way; and the LORD has laid on him the iniquity of us all. </a:t>
            </a:r>
          </a:p>
          <a:p>
            <a:pPr algn="just" eaLnBrk="1" hangingPunct="1">
              <a:lnSpc>
                <a:spcPct val="100000"/>
              </a:lnSpc>
              <a:spcBef>
                <a:spcPct val="0"/>
              </a:spcBef>
              <a:buFontTx/>
              <a:buNone/>
            </a:pPr>
            <a:r>
              <a:rPr lang="en-US" altLang="en-US" sz="4400" b="1" i="1">
                <a:solidFill>
                  <a:srgbClr val="FFFF00"/>
                </a:solidFill>
                <a:latin typeface="Times New Roman" pitchFamily="18" charset="0"/>
              </a:rPr>
              <a:t>Isaiah 53:5-6 (NIV)</a:t>
            </a:r>
            <a:endParaRPr lang="en-GB" altLang="en-US" sz="4400" b="1"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311150" y="1460500"/>
            <a:ext cx="11626850" cy="1323975"/>
          </a:xfrm>
          <a:prstGeom prst="rect">
            <a:avLst/>
          </a:prstGeom>
          <a:solidFill>
            <a:schemeClr val="bg1"/>
          </a:solidFill>
        </p:spPr>
        <p:txBody>
          <a:bodyPr>
            <a:spAutoFit/>
          </a:bodyPr>
          <a:lstStyle/>
          <a:p>
            <a:pPr eaLnBrk="1" fontAlgn="auto" hangingPunct="1">
              <a:spcBef>
                <a:spcPts val="0"/>
              </a:spcBef>
              <a:spcAft>
                <a:spcPts val="0"/>
              </a:spcAft>
              <a:defRPr/>
            </a:pPr>
            <a:r>
              <a:rPr lang="en-GB" sz="4000" dirty="0">
                <a:latin typeface="Times New Roman" panose="02020603050405020304" pitchFamily="18" charset="0"/>
                <a:cs typeface="Times New Roman" panose="02020603050405020304" pitchFamily="18" charset="0"/>
              </a:rPr>
              <a:t>“He said: “In my distress I called to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a:t>
            </a:r>
          </a:p>
          <a:p>
            <a:pPr eaLnBrk="1" fontAlgn="auto" hangingPunct="1">
              <a:spcBef>
                <a:spcPts val="0"/>
              </a:spcBef>
              <a:spcAft>
                <a:spcPts val="0"/>
              </a:spcAft>
              <a:defRPr/>
            </a:pPr>
            <a:r>
              <a:rPr lang="en-GB" sz="4000" b="1" i="1" dirty="0">
                <a:latin typeface="Times New Roman" panose="02020603050405020304" pitchFamily="18" charset="0"/>
                <a:cs typeface="Times New Roman" panose="02020603050405020304" pitchFamily="18" charset="0"/>
              </a:rPr>
              <a:t>Jonah 2:2 (NIV)</a:t>
            </a:r>
          </a:p>
        </p:txBody>
      </p:sp>
      <p:sp>
        <p:nvSpPr>
          <p:cNvPr id="5" name="Rectangle 4"/>
          <p:cNvSpPr>
            <a:spLocks noChangeArrowheads="1"/>
          </p:cNvSpPr>
          <p:nvPr/>
        </p:nvSpPr>
        <p:spPr bwMode="auto">
          <a:xfrm>
            <a:off x="893763" y="287338"/>
            <a:ext cx="67198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rgbClr val="FFFF00"/>
                </a:solidFill>
                <a:latin typeface="Times New Roman" pitchFamily="18" charset="0"/>
                <a:cs typeface="Times New Roman" pitchFamily="18" charset="0"/>
              </a:rPr>
              <a:t>II. It continues with prayer</a:t>
            </a:r>
            <a:endParaRPr lang="en-GB" altLang="en-US" sz="4400" b="1">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311150" y="3527425"/>
            <a:ext cx="11626850" cy="2740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“Those who cling to worthless idols forfeit the grace that could be theirs. But I, with a song of thanksgiving, will sacrifice to you. What I have vowed I will make good. </a:t>
            </a:r>
            <a:r>
              <a:rPr lang="en-US" altLang="en-US" sz="3600" b="1">
                <a:solidFill>
                  <a:srgbClr val="000099"/>
                </a:solidFill>
                <a:latin typeface="Times New Roman" pitchFamily="18" charset="0"/>
                <a:cs typeface="Times New Roman" pitchFamily="18" charset="0"/>
              </a:rPr>
              <a:t>Salvation comes from the LORD</a:t>
            </a:r>
            <a:r>
              <a:rPr lang="en-US" altLang="en-US" sz="3600">
                <a:latin typeface="Times New Roman" pitchFamily="18" charset="0"/>
                <a:cs typeface="Times New Roman" pitchFamily="18" charset="0"/>
              </a:rPr>
              <a:t>.” </a:t>
            </a:r>
          </a:p>
          <a:p>
            <a:pPr algn="just" eaLnBrk="1" hangingPunct="1">
              <a:lnSpc>
                <a:spcPct val="100000"/>
              </a:lnSpc>
              <a:spcBef>
                <a:spcPct val="0"/>
              </a:spcBef>
              <a:buFontTx/>
              <a:buNone/>
            </a:pPr>
            <a:r>
              <a:rPr lang="en-US" altLang="en-US" b="1" i="1">
                <a:solidFill>
                  <a:srgbClr val="FF0000"/>
                </a:solidFill>
                <a:latin typeface="Times New Roman" pitchFamily="18" charset="0"/>
              </a:rPr>
              <a:t>Jonah 2:8-9 (NIV)</a:t>
            </a:r>
            <a:endParaRPr lang="en-GB" altLang="en-US" b="1"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328738" y="1047750"/>
            <a:ext cx="9566275" cy="4522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21 </a:t>
            </a:r>
            <a:r>
              <a:rPr lang="en-GB" altLang="en-US" sz="3200">
                <a:latin typeface="Times New Roman" pitchFamily="18" charset="0"/>
                <a:cs typeface="Times New Roman" pitchFamily="18" charset="0"/>
              </a:rPr>
              <a:t>But now apart from the law the righteousness of God has been made known, to which the Law and the Prophets testify. </a:t>
            </a:r>
            <a:r>
              <a:rPr lang="en-GB" altLang="en-US" sz="3200" baseline="30000">
                <a:latin typeface="Times New Roman" pitchFamily="18" charset="0"/>
                <a:cs typeface="Times New Roman" pitchFamily="18" charset="0"/>
              </a:rPr>
              <a:t>22 </a:t>
            </a:r>
            <a:r>
              <a:rPr lang="en-GB" altLang="en-US" sz="3200">
                <a:solidFill>
                  <a:srgbClr val="FF0000"/>
                </a:solidFill>
                <a:latin typeface="Times New Roman" pitchFamily="18" charset="0"/>
                <a:cs typeface="Times New Roman" pitchFamily="18" charset="0"/>
              </a:rPr>
              <a:t>This righteousness is given through faith in Jesus Christ to all who believe. </a:t>
            </a:r>
            <a:r>
              <a:rPr lang="en-GB" altLang="en-US" sz="3200">
                <a:latin typeface="Times New Roman" pitchFamily="18" charset="0"/>
                <a:cs typeface="Times New Roman" pitchFamily="18" charset="0"/>
              </a:rPr>
              <a:t>There is no difference between Jew and Gentile, </a:t>
            </a:r>
            <a:r>
              <a:rPr lang="en-GB" altLang="en-US" sz="3200" baseline="30000">
                <a:latin typeface="Times New Roman" pitchFamily="18" charset="0"/>
                <a:cs typeface="Times New Roman" pitchFamily="18" charset="0"/>
              </a:rPr>
              <a:t>23 </a:t>
            </a:r>
            <a:r>
              <a:rPr lang="en-GB" altLang="en-US" sz="3200">
                <a:latin typeface="Times New Roman" pitchFamily="18" charset="0"/>
                <a:cs typeface="Times New Roman" pitchFamily="18" charset="0"/>
              </a:rPr>
              <a:t>for all have sinned and fall short of the glory of God, </a:t>
            </a:r>
            <a:r>
              <a:rPr lang="en-GB" altLang="en-US" sz="3200" baseline="30000">
                <a:latin typeface="Times New Roman" pitchFamily="18" charset="0"/>
                <a:cs typeface="Times New Roman" pitchFamily="18" charset="0"/>
              </a:rPr>
              <a:t>24 </a:t>
            </a:r>
            <a:r>
              <a:rPr lang="en-GB" altLang="en-US" sz="3200">
                <a:latin typeface="Times New Roman" pitchFamily="18" charset="0"/>
                <a:cs typeface="Times New Roman" pitchFamily="18" charset="0"/>
              </a:rPr>
              <a:t>and all are justified freely by his grace through the redemption that came by Christ Jesus.</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Romans 3:21-24 </a:t>
            </a:r>
            <a:r>
              <a:rPr lang="en-GB" altLang="en-US" b="1" i="1">
                <a:latin typeface="Times New Roman" pitchFamily="18" charset="0"/>
                <a:cs typeface="Times New Roman" pitchFamily="18" charset="0"/>
              </a:rPr>
              <a:t>(NIV)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962025" y="1685925"/>
            <a:ext cx="10221913" cy="4156075"/>
          </a:xfrm>
          <a:prstGeom prst="rect">
            <a:avLst/>
          </a:prstGeom>
          <a:solidFill>
            <a:schemeClr val="bg1"/>
          </a:solidFill>
        </p:spPr>
        <p:txBody>
          <a:bodyPr>
            <a:spAutoFit/>
          </a:bodyPr>
          <a:lstStyle/>
          <a:p>
            <a:pPr algn="just" eaLnBrk="1" fontAlgn="auto" hangingPunct="1">
              <a:spcBef>
                <a:spcPts val="0"/>
              </a:spcBef>
              <a:spcAft>
                <a:spcPts val="0"/>
              </a:spcAft>
              <a:defRPr/>
            </a:pPr>
            <a:r>
              <a:rPr lang="en-GB" sz="4400" dirty="0">
                <a:latin typeface="Times New Roman" panose="02020603050405020304" pitchFamily="18" charset="0"/>
                <a:cs typeface="Times New Roman" panose="02020603050405020304" pitchFamily="18" charset="0"/>
              </a:rPr>
              <a:t>“He said: “In my distress I called to the </a:t>
            </a:r>
            <a:r>
              <a:rPr lang="en-GB" sz="4400" cap="small" dirty="0">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 </a:t>
            </a:r>
            <a:r>
              <a:rPr lang="en-US" sz="4400" dirty="0">
                <a:latin typeface="Times New Roman" panose="02020603050405020304" pitchFamily="18" charset="0"/>
                <a:cs typeface="Times New Roman" panose="02020603050405020304" pitchFamily="18" charset="0"/>
              </a:rPr>
              <a:t>and he answered me. From the depths of the grave I called for help, and you listened to my cry. . . . . But you brought my life up from the pit, O LORD my God.”</a:t>
            </a:r>
            <a:endParaRPr lang="en-GB" sz="4400" dirty="0">
              <a:latin typeface="Times New Roman" panose="02020603050405020304" pitchFamily="18" charset="0"/>
              <a:cs typeface="Times New Roman" panose="02020603050405020304" pitchFamily="18" charset="0"/>
            </a:endParaRPr>
          </a:p>
          <a:p>
            <a:pPr eaLnBrk="1" fontAlgn="auto" hangingPunct="1">
              <a:spcBef>
                <a:spcPts val="0"/>
              </a:spcBef>
              <a:spcAft>
                <a:spcPts val="0"/>
              </a:spcAft>
              <a:defRPr/>
            </a:pPr>
            <a:r>
              <a:rPr lang="en-GB" sz="4400" b="1" i="1" dirty="0">
                <a:latin typeface="Times New Roman" panose="02020603050405020304" pitchFamily="18" charset="0"/>
                <a:cs typeface="Times New Roman" panose="02020603050405020304" pitchFamily="18" charset="0"/>
              </a:rPr>
              <a:t>Jonah 2:2, 6b (NIV)</a:t>
            </a:r>
          </a:p>
        </p:txBody>
      </p:sp>
      <p:sp>
        <p:nvSpPr>
          <p:cNvPr id="5" name="Rectangle 4"/>
          <p:cNvSpPr>
            <a:spLocks noChangeArrowheads="1"/>
          </p:cNvSpPr>
          <p:nvPr/>
        </p:nvSpPr>
        <p:spPr bwMode="auto">
          <a:xfrm>
            <a:off x="1128713" y="463550"/>
            <a:ext cx="8032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III. It concludes with HOPE in the belly</a:t>
            </a:r>
            <a:endParaRPr lang="en-GB" altLang="en-US" sz="36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4165</TotalTime>
  <Words>522</Words>
  <Application>Microsoft Office PowerPoint</Application>
  <PresentationFormat>Custom</PresentationFormat>
  <Paragraphs>34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26</cp:revision>
  <dcterms:created xsi:type="dcterms:W3CDTF">2015-08-13T19:50:22Z</dcterms:created>
  <dcterms:modified xsi:type="dcterms:W3CDTF">2018-05-01T12:23:16Z</dcterms:modified>
</cp:coreProperties>
</file>