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1" r:id="rId3"/>
    <p:sldId id="256" r:id="rId4"/>
    <p:sldId id="272" r:id="rId5"/>
    <p:sldId id="257" r:id="rId6"/>
    <p:sldId id="258" r:id="rId7"/>
    <p:sldId id="259" r:id="rId8"/>
    <p:sldId id="261" r:id="rId9"/>
    <p:sldId id="262" r:id="rId10"/>
    <p:sldId id="269" r:id="rId11"/>
    <p:sldId id="263" r:id="rId12"/>
    <p:sldId id="273" r:id="rId13"/>
    <p:sldId id="264" r:id="rId14"/>
    <p:sldId id="265" r:id="rId15"/>
    <p:sldId id="267" r:id="rId16"/>
    <p:sldId id="266" r:id="rId17"/>
    <p:sldId id="274" r:id="rId18"/>
    <p:sldId id="275" r:id="rId19"/>
    <p:sldId id="268" r:id="rId2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1771EFC8-D507-48BE-9BE3-4DCC8A11DF92}"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78182B1-6DBF-4622-A70B-C926DAEB09CB}" type="slidenum">
              <a:rPr lang="en-GB" altLang="en-US"/>
              <a:pPr/>
              <a:t>‹#›</a:t>
            </a:fld>
            <a:endParaRPr lang="en-GB" altLang="en-US"/>
          </a:p>
        </p:txBody>
      </p:sp>
    </p:spTree>
    <p:extLst>
      <p:ext uri="{BB962C8B-B14F-4D97-AF65-F5344CB8AC3E}">
        <p14:creationId xmlns:p14="http://schemas.microsoft.com/office/powerpoint/2010/main" val="447958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1B8DF2F9-A836-4E1F-9FEB-92030D025D36}"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961D670-44BC-4D0B-86EE-F9D3CA4DFD29}" type="slidenum">
              <a:rPr lang="en-GB" altLang="en-US"/>
              <a:pPr/>
              <a:t>‹#›</a:t>
            </a:fld>
            <a:endParaRPr lang="en-GB" altLang="en-US"/>
          </a:p>
        </p:txBody>
      </p:sp>
    </p:spTree>
    <p:extLst>
      <p:ext uri="{BB962C8B-B14F-4D97-AF65-F5344CB8AC3E}">
        <p14:creationId xmlns:p14="http://schemas.microsoft.com/office/powerpoint/2010/main" val="3969523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45BAAC6-F94F-45D3-B869-AB59864DF1B4}"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5F8FE6C-2121-4710-B269-69C038B7DD4E}" type="slidenum">
              <a:rPr lang="en-GB" altLang="en-US"/>
              <a:pPr/>
              <a:t>‹#›</a:t>
            </a:fld>
            <a:endParaRPr lang="en-GB" altLang="en-US"/>
          </a:p>
        </p:txBody>
      </p:sp>
    </p:spTree>
    <p:extLst>
      <p:ext uri="{BB962C8B-B14F-4D97-AF65-F5344CB8AC3E}">
        <p14:creationId xmlns:p14="http://schemas.microsoft.com/office/powerpoint/2010/main" val="420839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7EAE055-6D63-4BB0-A154-0055FC820C31}"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3C7D1DF-57A0-4AD7-B40E-5C1917B2D609}" type="slidenum">
              <a:rPr lang="en-GB" altLang="en-US"/>
              <a:pPr/>
              <a:t>‹#›</a:t>
            </a:fld>
            <a:endParaRPr lang="en-GB" altLang="en-US"/>
          </a:p>
        </p:txBody>
      </p:sp>
    </p:spTree>
    <p:extLst>
      <p:ext uri="{BB962C8B-B14F-4D97-AF65-F5344CB8AC3E}">
        <p14:creationId xmlns:p14="http://schemas.microsoft.com/office/powerpoint/2010/main" val="1352018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860B465-09C2-4866-9438-29CEBB6B9104}"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4FF86BE-D7AB-43B0-9AEC-90601712C603}" type="slidenum">
              <a:rPr lang="en-GB" altLang="en-US"/>
              <a:pPr/>
              <a:t>‹#›</a:t>
            </a:fld>
            <a:endParaRPr lang="en-GB" altLang="en-US"/>
          </a:p>
        </p:txBody>
      </p:sp>
    </p:spTree>
    <p:extLst>
      <p:ext uri="{BB962C8B-B14F-4D97-AF65-F5344CB8AC3E}">
        <p14:creationId xmlns:p14="http://schemas.microsoft.com/office/powerpoint/2010/main" val="2740579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5DBE9C60-27DE-4CFF-B466-2163C4962300}" type="datetimeFigureOut">
              <a:rPr lang="en-GB"/>
              <a:pPr>
                <a:defRPr/>
              </a:pPr>
              <a:t>24/04/2018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B0402195-2267-468B-BE7C-1C572B469C3A}" type="slidenum">
              <a:rPr lang="en-GB" altLang="en-US"/>
              <a:pPr/>
              <a:t>‹#›</a:t>
            </a:fld>
            <a:endParaRPr lang="en-GB" altLang="en-US"/>
          </a:p>
        </p:txBody>
      </p:sp>
    </p:spTree>
    <p:extLst>
      <p:ext uri="{BB962C8B-B14F-4D97-AF65-F5344CB8AC3E}">
        <p14:creationId xmlns:p14="http://schemas.microsoft.com/office/powerpoint/2010/main" val="3477182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D3D02CA9-289A-4ADF-95C9-3DEDD42837E7}" type="datetimeFigureOut">
              <a:rPr lang="en-GB"/>
              <a:pPr>
                <a:defRPr/>
              </a:pPr>
              <a:t>24/04/2018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BB7931E8-69E1-4E1E-8BE4-AD4654AAFA45}" type="slidenum">
              <a:rPr lang="en-GB" altLang="en-US"/>
              <a:pPr/>
              <a:t>‹#›</a:t>
            </a:fld>
            <a:endParaRPr lang="en-GB" altLang="en-US"/>
          </a:p>
        </p:txBody>
      </p:sp>
    </p:spTree>
    <p:extLst>
      <p:ext uri="{BB962C8B-B14F-4D97-AF65-F5344CB8AC3E}">
        <p14:creationId xmlns:p14="http://schemas.microsoft.com/office/powerpoint/2010/main" val="1809369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C8429D2B-D586-4F32-8936-0B9285B77E69}" type="datetimeFigureOut">
              <a:rPr lang="en-GB"/>
              <a:pPr>
                <a:defRPr/>
              </a:pPr>
              <a:t>24/04/2018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2862F1E9-C2C6-4082-AFC1-39E16C3391B0}" type="slidenum">
              <a:rPr lang="en-GB" altLang="en-US"/>
              <a:pPr/>
              <a:t>‹#›</a:t>
            </a:fld>
            <a:endParaRPr lang="en-GB" altLang="en-US"/>
          </a:p>
        </p:txBody>
      </p:sp>
    </p:spTree>
    <p:extLst>
      <p:ext uri="{BB962C8B-B14F-4D97-AF65-F5344CB8AC3E}">
        <p14:creationId xmlns:p14="http://schemas.microsoft.com/office/powerpoint/2010/main" val="375574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B2A5A2F-E5C9-4105-8DC4-38D70BE50ADE}" type="datetimeFigureOut">
              <a:rPr lang="en-GB"/>
              <a:pPr>
                <a:defRPr/>
              </a:pPr>
              <a:t>24/04/2018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A5305A96-0AA4-4C1E-9C97-4F9DA139959A}" type="slidenum">
              <a:rPr lang="en-GB" altLang="en-US"/>
              <a:pPr/>
              <a:t>‹#›</a:t>
            </a:fld>
            <a:endParaRPr lang="en-GB" altLang="en-US"/>
          </a:p>
        </p:txBody>
      </p:sp>
    </p:spTree>
    <p:extLst>
      <p:ext uri="{BB962C8B-B14F-4D97-AF65-F5344CB8AC3E}">
        <p14:creationId xmlns:p14="http://schemas.microsoft.com/office/powerpoint/2010/main" val="4024429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835C249-CBAB-4585-93B6-D0F02C030771}" type="datetimeFigureOut">
              <a:rPr lang="en-GB"/>
              <a:pPr>
                <a:defRPr/>
              </a:pPr>
              <a:t>24/04/2018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B7ACD4CB-9B2C-4D91-973A-317D670D765F}" type="slidenum">
              <a:rPr lang="en-GB" altLang="en-US"/>
              <a:pPr/>
              <a:t>‹#›</a:t>
            </a:fld>
            <a:endParaRPr lang="en-GB" altLang="en-US"/>
          </a:p>
        </p:txBody>
      </p:sp>
    </p:spTree>
    <p:extLst>
      <p:ext uri="{BB962C8B-B14F-4D97-AF65-F5344CB8AC3E}">
        <p14:creationId xmlns:p14="http://schemas.microsoft.com/office/powerpoint/2010/main" val="3198415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BAD1D81-405E-4B91-885F-D77B807F18FD}" type="datetimeFigureOut">
              <a:rPr lang="en-GB"/>
              <a:pPr>
                <a:defRPr/>
              </a:pPr>
              <a:t>24/04/2018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B7F637F9-04AB-45A7-8A6F-6EE1DF7FCD0A}" type="slidenum">
              <a:rPr lang="en-GB" altLang="en-US"/>
              <a:pPr/>
              <a:t>‹#›</a:t>
            </a:fld>
            <a:endParaRPr lang="en-GB" altLang="en-US"/>
          </a:p>
        </p:txBody>
      </p:sp>
    </p:spTree>
    <p:extLst>
      <p:ext uri="{BB962C8B-B14F-4D97-AF65-F5344CB8AC3E}">
        <p14:creationId xmlns:p14="http://schemas.microsoft.com/office/powerpoint/2010/main" val="2117771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72160BB-3A47-4653-A91E-0F39731D0B54}" type="datetimeFigureOut">
              <a:rPr lang="en-GB"/>
              <a:pPr>
                <a:defRPr/>
              </a:pPr>
              <a:t>24/04/2018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FFFFFF"/>
                </a:solidFill>
              </a:defRPr>
            </a:lvl1pPr>
          </a:lstStyle>
          <a:p>
            <a:fld id="{DB150E86-52A3-443C-AC72-A939B7A5971F}" type="slidenum">
              <a:rPr lang="en-GB" altLang="en-US"/>
              <a:pPr/>
              <a:t>‹#›</a:t>
            </a:fld>
            <a:endParaRPr lang="en-GB"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850" y="773113"/>
            <a:ext cx="11549063" cy="750887"/>
          </a:xfrm>
          <a:prstGeom prst="rect">
            <a:avLst/>
          </a:prstGeom>
        </p:spPr>
        <p:txBody>
          <a:bodyPr>
            <a:spAutoFit/>
          </a:bodyPr>
          <a:lstStyle/>
          <a:p>
            <a:pPr>
              <a:lnSpc>
                <a:spcPct val="107000"/>
              </a:lnSpc>
              <a:spcBef>
                <a:spcPts val="150"/>
              </a:spcBef>
              <a:spcAft>
                <a:spcPts val="600"/>
              </a:spcAft>
              <a:defRPr/>
            </a:pPr>
            <a:r>
              <a:rPr lang="en-GB" sz="4000" b="1" kern="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“We should revive the East End’s Christian spirit”</a:t>
            </a:r>
          </a:p>
        </p:txBody>
      </p:sp>
      <p:sp>
        <p:nvSpPr>
          <p:cNvPr id="3" name="Rectangle 2"/>
          <p:cNvSpPr>
            <a:spLocks noChangeArrowheads="1"/>
          </p:cNvSpPr>
          <p:nvPr/>
        </p:nvSpPr>
        <p:spPr bwMode="auto">
          <a:xfrm>
            <a:off x="1127125" y="2511425"/>
            <a:ext cx="9840913" cy="2555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spcAft>
                <a:spcPts val="750"/>
              </a:spcAft>
              <a:buFontTx/>
              <a:buNone/>
            </a:pPr>
            <a:r>
              <a:rPr lang="en-GB" altLang="en-US" sz="4000">
                <a:solidFill>
                  <a:schemeClr val="bg1"/>
                </a:solidFill>
                <a:latin typeface="Times New Roman" pitchFamily="18" charset="0"/>
                <a:cs typeface="Times New Roman" pitchFamily="18" charset="0"/>
              </a:rPr>
              <a:t>People do not like wishy-washy ideas: they like a clear, consistent and coherent philosophy. For the moment, </a:t>
            </a:r>
            <a:r>
              <a:rPr lang="en-GB" altLang="en-US" sz="4000" b="1">
                <a:solidFill>
                  <a:schemeClr val="bg1"/>
                </a:solidFill>
                <a:latin typeface="Times New Roman" pitchFamily="18" charset="0"/>
                <a:cs typeface="Times New Roman" pitchFamily="18" charset="0"/>
              </a:rPr>
              <a:t>Christianity has lost its way.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435100" y="2420938"/>
            <a:ext cx="9115425" cy="206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We struggle with idolatry - with our worship and service and devotion to God - our approach to God becomes inappropriate - we struggle because we set ourselves up as the object of our greatest devotion. </a:t>
            </a:r>
          </a:p>
        </p:txBody>
      </p:sp>
      <p:sp>
        <p:nvSpPr>
          <p:cNvPr id="4" name="Rectangle 3"/>
          <p:cNvSpPr>
            <a:spLocks noChangeArrowheads="1"/>
          </p:cNvSpPr>
          <p:nvPr/>
        </p:nvSpPr>
        <p:spPr bwMode="auto">
          <a:xfrm>
            <a:off x="2349500" y="747713"/>
            <a:ext cx="72866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We’re so devoted to ourselves</a:t>
            </a:r>
            <a:endParaRPr lang="en-GB" altLang="en-US" sz="44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592138" y="792163"/>
            <a:ext cx="11256962" cy="762000"/>
          </a:xfrm>
        </p:spPr>
        <p:txBody>
          <a:bodyPr/>
          <a:lstStyle/>
          <a:p>
            <a:pPr marL="0" indent="0" eaLnBrk="1" hangingPunct="1">
              <a:buFont typeface="Arial" charset="0"/>
              <a:buNone/>
            </a:pPr>
            <a:r>
              <a:rPr lang="en-GB" altLang="en-US" sz="3600" b="1" smtClean="0">
                <a:solidFill>
                  <a:srgbClr val="FFFF00"/>
                </a:solidFill>
                <a:latin typeface="Times New Roman" pitchFamily="18" charset="0"/>
                <a:cs typeface="Times New Roman" pitchFamily="18" charset="0"/>
              </a:rPr>
              <a:t>II.- We need to understand that “God is a jealous God”.</a:t>
            </a:r>
            <a:endParaRPr lang="en-GB" altLang="en-US" sz="3600" smtClean="0">
              <a:solidFill>
                <a:srgbClr val="FFFF00"/>
              </a:solidFill>
              <a:latin typeface="Times New Roman" pitchFamily="18" charset="0"/>
              <a:cs typeface="Times New Roman" pitchFamily="18" charset="0"/>
            </a:endParaRPr>
          </a:p>
        </p:txBody>
      </p:sp>
      <p:sp>
        <p:nvSpPr>
          <p:cNvPr id="4" name="Content Placeholder 2"/>
          <p:cNvSpPr txBox="1">
            <a:spLocks/>
          </p:cNvSpPr>
          <p:nvPr/>
        </p:nvSpPr>
        <p:spPr bwMode="auto">
          <a:xfrm>
            <a:off x="838200" y="2249488"/>
            <a:ext cx="10895013" cy="227171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685800" indent="-22860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buFont typeface="Arial" charset="0"/>
              <a:buNone/>
            </a:pPr>
            <a:r>
              <a:rPr lang="en-GB" altLang="en-US" sz="3200">
                <a:solidFill>
                  <a:schemeClr val="bg1"/>
                </a:solidFill>
                <a:latin typeface="Times New Roman" pitchFamily="18" charset="0"/>
                <a:cs typeface="Times New Roman" pitchFamily="18" charset="0"/>
              </a:rPr>
              <a:t>“Wives, summit to your own husbands, as to the Lord…As the church submits to Christ, so also wives should summit to their husbands in everything.” “Husbands, love your wives, just as Christ loved the church and gave Himself up for her.” </a:t>
            </a:r>
            <a:r>
              <a:rPr lang="en-GB" altLang="en-US" sz="3200" b="1" i="1">
                <a:solidFill>
                  <a:srgbClr val="FF0000"/>
                </a:solidFill>
                <a:latin typeface="Times New Roman" pitchFamily="18" charset="0"/>
                <a:cs typeface="Times New Roman" pitchFamily="18" charset="0"/>
              </a:rPr>
              <a:t>(Ephesians 5:22,24,25) </a:t>
            </a:r>
          </a:p>
        </p:txBody>
      </p:sp>
      <p:sp>
        <p:nvSpPr>
          <p:cNvPr id="6" name="Rectangle 5"/>
          <p:cNvSpPr>
            <a:spLocks noChangeArrowheads="1"/>
          </p:cNvSpPr>
          <p:nvPr/>
        </p:nvSpPr>
        <p:spPr bwMode="auto">
          <a:xfrm>
            <a:off x="990600" y="5216525"/>
            <a:ext cx="105902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Ephesians 5:32: </a:t>
            </a:r>
            <a:r>
              <a:rPr lang="en-GB" altLang="en-US" sz="4000" i="1">
                <a:latin typeface="Times New Roman" pitchFamily="18" charset="0"/>
                <a:cs typeface="Times New Roman" pitchFamily="18" charset="0"/>
              </a:rPr>
              <a:t>“This mystery is great; but I am speaking with reference to Christ and the church.” </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wipe(down)">
                                      <p:cBhvr>
                                        <p:cTn id="7" dur="500"/>
                                        <p:tgtEl>
                                          <p:spTgt spid="122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P spid="4" grpId="0" animBg="1"/>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1541463" y="782638"/>
            <a:ext cx="91852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FF00"/>
                </a:solidFill>
                <a:latin typeface="Times New Roman" pitchFamily="18" charset="0"/>
                <a:cs typeface="Times New Roman" pitchFamily="18" charset="0"/>
              </a:rPr>
              <a:t>God uses marriage - good or bad - to illustrate our covenant relationship with Him.</a:t>
            </a:r>
            <a:endParaRPr lang="en-GB" altLang="en-US" sz="3600">
              <a:solidFill>
                <a:srgbClr val="FFFF00"/>
              </a:solidFill>
            </a:endParaRPr>
          </a:p>
        </p:txBody>
      </p:sp>
      <p:sp>
        <p:nvSpPr>
          <p:cNvPr id="7" name="Rectangle 6"/>
          <p:cNvSpPr>
            <a:spLocks noChangeArrowheads="1"/>
          </p:cNvSpPr>
          <p:nvPr/>
        </p:nvSpPr>
        <p:spPr bwMode="auto">
          <a:xfrm>
            <a:off x="2366963" y="3197225"/>
            <a:ext cx="7377112" cy="7699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a:solidFill>
                  <a:schemeClr val="bg1"/>
                </a:solidFill>
                <a:latin typeface="Times New Roman" pitchFamily="18" charset="0"/>
                <a:cs typeface="Times New Roman" pitchFamily="18" charset="0"/>
              </a:rPr>
              <a:t>“Idolatry is spiritual adultery.”</a:t>
            </a:r>
            <a:endParaRPr lang="en-GB" altLang="en-US" sz="4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776288" y="696913"/>
            <a:ext cx="10556875" cy="1830387"/>
          </a:xfrm>
          <a:prstGeom prst="rect">
            <a:avLst/>
          </a:prstGeom>
          <a:gradFill>
            <a:gsLst>
              <a:gs pos="0">
                <a:schemeClr val="accent1">
                  <a:lumMod val="5000"/>
                  <a:lumOff val="95000"/>
                </a:schemeClr>
              </a:gs>
              <a:gs pos="74000">
                <a:schemeClr val="accent1">
                  <a:lumMod val="45000"/>
                  <a:lumOff val="55000"/>
                </a:schemeClr>
              </a:gs>
              <a:gs pos="89000">
                <a:schemeClr val="accent1">
                  <a:lumMod val="45000"/>
                  <a:lumOff val="55000"/>
                </a:schemeClr>
              </a:gs>
              <a:gs pos="100000">
                <a:schemeClr val="accent1">
                  <a:lumMod val="30000"/>
                  <a:lumOff val="70000"/>
                </a:schemeClr>
              </a:gs>
            </a:gsLst>
            <a:lin ang="5400000" scaled="1"/>
          </a:gra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auto">
              <a:spcAft>
                <a:spcPts val="0"/>
              </a:spcAft>
              <a:buFont typeface="Arial" panose="020B0604020202020204" pitchFamily="34" charset="0"/>
              <a:buNone/>
              <a:defRPr/>
            </a:pPr>
            <a:r>
              <a:rPr lang="en-GB" sz="4000" dirty="0" smtClean="0">
                <a:solidFill>
                  <a:schemeClr val="bg1"/>
                </a:solidFill>
                <a:latin typeface="Times New Roman" panose="02020603050405020304" pitchFamily="18" charset="0"/>
                <a:cs typeface="Times New Roman" panose="02020603050405020304" pitchFamily="18" charset="0"/>
              </a:rPr>
              <a:t>God says, </a:t>
            </a:r>
            <a:r>
              <a:rPr lang="en-GB" sz="4000" i="1" dirty="0" smtClean="0">
                <a:solidFill>
                  <a:schemeClr val="bg1"/>
                </a:solidFill>
                <a:latin typeface="Times New Roman" panose="02020603050405020304" pitchFamily="18" charset="0"/>
                <a:cs typeface="Times New Roman" panose="02020603050405020304" pitchFamily="18" charset="0"/>
              </a:rPr>
              <a:t>“My people are serving other gods - making idols - and I’m angry - jealous of my relationship with them.”</a:t>
            </a:r>
            <a:endParaRPr lang="en-GB" sz="4000" dirty="0" smtClean="0">
              <a:solidFill>
                <a:schemeClr val="bg1"/>
              </a:solidFill>
              <a:latin typeface="Times New Roman" panose="02020603050405020304" pitchFamily="18" charset="0"/>
              <a:cs typeface="Times New Roman" panose="02020603050405020304" pitchFamily="18" charset="0"/>
            </a:endParaRPr>
          </a:p>
        </p:txBody>
      </p:sp>
      <p:sp>
        <p:nvSpPr>
          <p:cNvPr id="7" name="Rectangle 6"/>
          <p:cNvSpPr>
            <a:spLocks noChangeArrowheads="1"/>
          </p:cNvSpPr>
          <p:nvPr/>
        </p:nvSpPr>
        <p:spPr bwMode="auto">
          <a:xfrm>
            <a:off x="1055688" y="4178300"/>
            <a:ext cx="10445750" cy="17541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In </a:t>
            </a:r>
            <a:r>
              <a:rPr lang="en-GB" altLang="en-US" sz="3600">
                <a:solidFill>
                  <a:srgbClr val="FF0000"/>
                </a:solidFill>
                <a:latin typeface="Times New Roman" pitchFamily="18" charset="0"/>
                <a:cs typeface="Times New Roman" pitchFamily="18" charset="0"/>
              </a:rPr>
              <a:t>Exodus 20:5 </a:t>
            </a:r>
            <a:r>
              <a:rPr lang="en-GB" altLang="en-US" sz="3600">
                <a:solidFill>
                  <a:schemeClr val="bg1"/>
                </a:solidFill>
                <a:latin typeface="Times New Roman" pitchFamily="18" charset="0"/>
                <a:cs typeface="Times New Roman" pitchFamily="18" charset="0"/>
              </a:rPr>
              <a:t>- God says, </a:t>
            </a:r>
          </a:p>
          <a:p>
            <a:pPr algn="just" eaLnBrk="1" hangingPunct="1">
              <a:lnSpc>
                <a:spcPct val="100000"/>
              </a:lnSpc>
              <a:spcBef>
                <a:spcPct val="0"/>
              </a:spcBef>
              <a:buFontTx/>
              <a:buNone/>
            </a:pPr>
            <a:r>
              <a:rPr lang="en-GB" altLang="en-US" sz="3600" i="1">
                <a:solidFill>
                  <a:schemeClr val="bg1"/>
                </a:solidFill>
                <a:latin typeface="Times New Roman" pitchFamily="18" charset="0"/>
                <a:cs typeface="Times New Roman" pitchFamily="18" charset="0"/>
              </a:rPr>
              <a:t>“I demand exclusive devotion and I will punish anything less - even down to the fourth generation.”</a:t>
            </a:r>
            <a:r>
              <a:rPr lang="en-GB" altLang="en-US" sz="3600">
                <a:solidFill>
                  <a:schemeClr val="bg1"/>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100" y="687388"/>
            <a:ext cx="10515600" cy="762000"/>
          </a:xfrm>
        </p:spPr>
        <p:txBody>
          <a:bodyPr/>
          <a:lstStyle/>
          <a:p>
            <a:pPr marL="0" indent="0" eaLnBrk="1" hangingPunct="1">
              <a:buFont typeface="Arial" charset="0"/>
              <a:buNone/>
            </a:pPr>
            <a:r>
              <a:rPr lang="en-GB" altLang="en-US" sz="4000" b="1" smtClean="0">
                <a:solidFill>
                  <a:srgbClr val="FFFF00"/>
                </a:solidFill>
                <a:latin typeface="Times New Roman" pitchFamily="18" charset="0"/>
                <a:cs typeface="Times New Roman" pitchFamily="18" charset="0"/>
              </a:rPr>
              <a:t>III.- We need to Obey to enjoy His blessings.</a:t>
            </a:r>
            <a:endParaRPr lang="en-GB" altLang="en-US" sz="4000" smtClean="0">
              <a:solidFill>
                <a:srgbClr val="FFFF00"/>
              </a:solidFill>
              <a:latin typeface="Times New Roman" pitchFamily="18" charset="0"/>
              <a:cs typeface="Times New Roman" pitchFamily="18" charset="0"/>
            </a:endParaRPr>
          </a:p>
        </p:txBody>
      </p:sp>
      <p:sp>
        <p:nvSpPr>
          <p:cNvPr id="4" name="Content Placeholder 2"/>
          <p:cNvSpPr txBox="1">
            <a:spLocks/>
          </p:cNvSpPr>
          <p:nvPr/>
        </p:nvSpPr>
        <p:spPr bwMode="auto">
          <a:xfrm>
            <a:off x="254000" y="2641600"/>
            <a:ext cx="11652250" cy="25876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buFont typeface="Arial" charset="0"/>
              <a:buNone/>
            </a:pPr>
            <a:r>
              <a:rPr lang="en-GB" altLang="en-US" sz="3200" i="1">
                <a:solidFill>
                  <a:schemeClr val="bg1"/>
                </a:solidFill>
              </a:rPr>
              <a:t>John Calvin wrote, (Commentary on Acts 17:29)</a:t>
            </a:r>
          </a:p>
          <a:p>
            <a:pPr algn="just" eaLnBrk="1" hangingPunct="1">
              <a:buFont typeface="Arial" charset="0"/>
              <a:buNone/>
            </a:pPr>
            <a:r>
              <a:rPr lang="en-GB" altLang="en-US" sz="4400">
                <a:solidFill>
                  <a:schemeClr val="bg1"/>
                </a:solidFill>
                <a:latin typeface="Times New Roman" pitchFamily="18" charset="0"/>
                <a:cs typeface="Times New Roman" pitchFamily="18" charset="0"/>
              </a:rPr>
              <a:t>“God cannot be represented by a picture or sculpture, since He has intended His likeness to appear in us.”</a:t>
            </a:r>
          </a:p>
          <a:p>
            <a:pPr eaLnBrk="1" hangingPunct="1">
              <a:buFont typeface="Arial" charset="0"/>
              <a:buNone/>
            </a:pPr>
            <a:endParaRPr lang="en-GB" altLang="en-US" sz="4000"/>
          </a:p>
          <a:p>
            <a:pPr eaLnBrk="1" hangingPunct="1">
              <a:buFont typeface="Arial" charset="0"/>
              <a:buNone/>
            </a:pPr>
            <a:endParaRPr lang="en-GB" altLang="en-US" sz="4000"/>
          </a:p>
          <a:p>
            <a:pPr eaLnBrk="1" hangingPunct="1">
              <a:buFont typeface="Arial" charset="0"/>
              <a:buNone/>
            </a:pPr>
            <a:r>
              <a:rPr lang="en-GB" altLang="en-US" sz="40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30238"/>
            <a:ext cx="10515600" cy="762000"/>
          </a:xfrm>
        </p:spPr>
        <p:txBody>
          <a:bodyPr/>
          <a:lstStyle/>
          <a:p>
            <a:pPr marL="0" indent="0" eaLnBrk="1" hangingPunct="1">
              <a:buFont typeface="Arial" charset="0"/>
              <a:buNone/>
            </a:pPr>
            <a:r>
              <a:rPr lang="en-GB" altLang="en-US" sz="4000" b="1" smtClean="0">
                <a:solidFill>
                  <a:srgbClr val="FFFF00"/>
                </a:solidFill>
                <a:latin typeface="Times New Roman" pitchFamily="18" charset="0"/>
                <a:cs typeface="Times New Roman" pitchFamily="18" charset="0"/>
              </a:rPr>
              <a:t>III.- We need to Obey to enjoy His blessings.</a:t>
            </a:r>
            <a:endParaRPr lang="en-GB" altLang="en-US" sz="4000" smtClean="0">
              <a:solidFill>
                <a:srgbClr val="FFFF00"/>
              </a:solidFill>
              <a:latin typeface="Times New Roman" pitchFamily="18" charset="0"/>
              <a:cs typeface="Times New Roman" pitchFamily="18" charset="0"/>
            </a:endParaRPr>
          </a:p>
        </p:txBody>
      </p:sp>
      <p:sp>
        <p:nvSpPr>
          <p:cNvPr id="4" name="Content Placeholder 2"/>
          <p:cNvSpPr txBox="1">
            <a:spLocks/>
          </p:cNvSpPr>
          <p:nvPr/>
        </p:nvSpPr>
        <p:spPr>
          <a:xfrm>
            <a:off x="282575" y="1954213"/>
            <a:ext cx="11630025" cy="1216025"/>
          </a:xfrm>
          <a:prstGeom prst="rect">
            <a:avLst/>
          </a:prstGeom>
          <a:gradFill>
            <a:gsLst>
              <a:gs pos="0">
                <a:schemeClr val="accent1">
                  <a:lumMod val="5000"/>
                  <a:lumOff val="95000"/>
                </a:schemeClr>
              </a:gs>
              <a:gs pos="74000">
                <a:schemeClr val="accent1">
                  <a:lumMod val="45000"/>
                  <a:lumOff val="55000"/>
                </a:schemeClr>
              </a:gs>
              <a:gs pos="89000">
                <a:schemeClr val="accent1">
                  <a:lumMod val="45000"/>
                  <a:lumOff val="55000"/>
                </a:schemeClr>
              </a:gs>
              <a:gs pos="100000">
                <a:schemeClr val="accent1">
                  <a:lumMod val="30000"/>
                  <a:lumOff val="70000"/>
                </a:schemeClr>
              </a:gs>
            </a:gsLst>
            <a:lin ang="5400000" scaled="1"/>
          </a:gra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auto">
              <a:spcAft>
                <a:spcPts val="0"/>
              </a:spcAft>
              <a:buFont typeface="Arial" panose="020B0604020202020204" pitchFamily="34" charset="0"/>
              <a:buNone/>
              <a:defRPr/>
            </a:pPr>
            <a:r>
              <a:rPr lang="en-GB" sz="4000" i="1" dirty="0" smtClean="0">
                <a:solidFill>
                  <a:schemeClr val="bg1"/>
                </a:solidFill>
              </a:rPr>
              <a:t>“I desire you to serve Me. </a:t>
            </a:r>
            <a:r>
              <a:rPr lang="en-GB" sz="4000" i="1" dirty="0" smtClean="0">
                <a:solidFill>
                  <a:schemeClr val="bg1"/>
                </a:solidFill>
              </a:rPr>
              <a:t>Serve </a:t>
            </a:r>
            <a:r>
              <a:rPr lang="en-GB" sz="4000" i="1" dirty="0" smtClean="0">
                <a:solidFill>
                  <a:schemeClr val="bg1"/>
                </a:solidFill>
              </a:rPr>
              <a:t>Me. </a:t>
            </a:r>
            <a:r>
              <a:rPr lang="en-GB" sz="4000" i="1" dirty="0" smtClean="0">
                <a:solidFill>
                  <a:schemeClr val="bg1"/>
                </a:solidFill>
              </a:rPr>
              <a:t>Be devoted to Me.”</a:t>
            </a:r>
            <a:endParaRPr lang="en-GB" sz="4000" dirty="0" smtClean="0">
              <a:solidFill>
                <a:schemeClr val="bg1"/>
              </a:solidFill>
            </a:endParaRPr>
          </a:p>
        </p:txBody>
      </p:sp>
      <p:sp>
        <p:nvSpPr>
          <p:cNvPr id="7" name="Rectangle 6"/>
          <p:cNvSpPr>
            <a:spLocks noChangeArrowheads="1"/>
          </p:cNvSpPr>
          <p:nvPr/>
        </p:nvSpPr>
        <p:spPr bwMode="auto">
          <a:xfrm>
            <a:off x="158750" y="3937000"/>
            <a:ext cx="11877675" cy="21240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dirty="0">
                <a:solidFill>
                  <a:schemeClr val="bg1"/>
                </a:solidFill>
                <a:latin typeface="Times New Roman" pitchFamily="18" charset="0"/>
                <a:cs typeface="Times New Roman" pitchFamily="18" charset="0"/>
              </a:rPr>
              <a:t>Exodus 20:6 </a:t>
            </a:r>
          </a:p>
          <a:p>
            <a:pPr algn="just" eaLnBrk="1" hangingPunct="1">
              <a:lnSpc>
                <a:spcPct val="100000"/>
              </a:lnSpc>
              <a:spcBef>
                <a:spcPct val="0"/>
              </a:spcBef>
              <a:buFontTx/>
              <a:buNone/>
            </a:pPr>
            <a:r>
              <a:rPr lang="en-GB" altLang="en-US" sz="4400" dirty="0">
                <a:solidFill>
                  <a:schemeClr val="bg1"/>
                </a:solidFill>
                <a:latin typeface="Times New Roman" pitchFamily="18" charset="0"/>
                <a:cs typeface="Times New Roman" pitchFamily="18" charset="0"/>
              </a:rPr>
              <a:t>“but showing love to a </a:t>
            </a:r>
            <a:r>
              <a:rPr lang="en-GB" altLang="en-US" sz="4400" dirty="0">
                <a:solidFill>
                  <a:srgbClr val="FF0000"/>
                </a:solidFill>
                <a:latin typeface="Times New Roman" pitchFamily="18" charset="0"/>
                <a:cs typeface="Times New Roman" pitchFamily="18" charset="0"/>
              </a:rPr>
              <a:t>thousand </a:t>
            </a:r>
            <a:r>
              <a:rPr lang="en-GB" altLang="en-US" sz="4400" dirty="0" smtClean="0">
                <a:solidFill>
                  <a:srgbClr val="FF0000"/>
                </a:solidFill>
                <a:latin typeface="Times New Roman" pitchFamily="18" charset="0"/>
                <a:cs typeface="Times New Roman" pitchFamily="18" charset="0"/>
              </a:rPr>
              <a:t>[generations</a:t>
            </a:r>
            <a:r>
              <a:rPr lang="en-GB" altLang="en-US" sz="4400" dirty="0">
                <a:solidFill>
                  <a:srgbClr val="FF0000"/>
                </a:solidFill>
                <a:latin typeface="Times New Roman" pitchFamily="18" charset="0"/>
                <a:cs typeface="Times New Roman" pitchFamily="18" charset="0"/>
              </a:rPr>
              <a:t>] </a:t>
            </a:r>
            <a:r>
              <a:rPr lang="en-GB" altLang="en-US" sz="4400" dirty="0">
                <a:solidFill>
                  <a:schemeClr val="bg1"/>
                </a:solidFill>
                <a:latin typeface="Times New Roman" pitchFamily="18" charset="0"/>
                <a:cs typeface="Times New Roman" pitchFamily="18" charset="0"/>
              </a:rPr>
              <a:t>of those who love me and keep my commandments.”</a:t>
            </a:r>
            <a:r>
              <a:rPr lang="en-GB" altLang="en-US" sz="3600" dirty="0"/>
              <a:t>.</a:t>
            </a:r>
            <a:r>
              <a:rPr lang="en-GB" altLang="en-US" sz="3600" i="1" dirty="0"/>
              <a:t>.”</a:t>
            </a:r>
            <a:r>
              <a:rPr lang="en-GB" altLang="en-US" sz="36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eaLnBrk="1" hangingPunct="1"/>
            <a:r>
              <a:rPr lang="en-GB" altLang="en-US" sz="3600" b="1" smtClean="0">
                <a:latin typeface="Georgia" pitchFamily="18" charset="0"/>
              </a:rPr>
              <a:t>How do we get past our own self-idolatry?</a:t>
            </a:r>
            <a:endParaRPr lang="en-GB" altLang="en-US" sz="3600" b="1" smtClean="0">
              <a:solidFill>
                <a:srgbClr val="FF0000"/>
              </a:solidFill>
              <a:latin typeface="Georgia" pitchFamily="18" charset="0"/>
              <a:cs typeface="Times New Roman" pitchFamily="18" charset="0"/>
            </a:endParaRPr>
          </a:p>
        </p:txBody>
      </p:sp>
      <p:sp>
        <p:nvSpPr>
          <p:cNvPr id="4" name="Content Placeholder 2"/>
          <p:cNvSpPr txBox="1">
            <a:spLocks/>
          </p:cNvSpPr>
          <p:nvPr/>
        </p:nvSpPr>
        <p:spPr>
          <a:xfrm>
            <a:off x="141288" y="2559050"/>
            <a:ext cx="11909425" cy="1216025"/>
          </a:xfrm>
          <a:prstGeom prst="rect">
            <a:avLst/>
          </a:prstGeom>
          <a:gradFill>
            <a:gsLst>
              <a:gs pos="0">
                <a:schemeClr val="accent1">
                  <a:lumMod val="5000"/>
                  <a:lumOff val="95000"/>
                </a:schemeClr>
              </a:gs>
              <a:gs pos="74000">
                <a:schemeClr val="accent1">
                  <a:lumMod val="45000"/>
                  <a:lumOff val="55000"/>
                </a:schemeClr>
              </a:gs>
              <a:gs pos="89000">
                <a:schemeClr val="accent1">
                  <a:lumMod val="45000"/>
                  <a:lumOff val="55000"/>
                </a:schemeClr>
              </a:gs>
              <a:gs pos="100000">
                <a:schemeClr val="accent1">
                  <a:lumMod val="30000"/>
                  <a:lumOff val="70000"/>
                </a:schemeClr>
              </a:gs>
            </a:gsLst>
            <a:lin ang="5400000" scaled="1"/>
          </a:gra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auto">
              <a:spcAft>
                <a:spcPts val="0"/>
              </a:spcAft>
              <a:buFont typeface="Arial" panose="020B0604020202020204" pitchFamily="34" charset="0"/>
              <a:buNone/>
              <a:defRPr/>
            </a:pPr>
            <a:r>
              <a:rPr lang="en-GB" sz="4000" dirty="0">
                <a:solidFill>
                  <a:schemeClr val="bg1"/>
                </a:solidFill>
                <a:latin typeface="Georgia" panose="02040502050405020303" pitchFamily="18" charset="0"/>
              </a:rPr>
              <a:t>T</a:t>
            </a:r>
            <a:r>
              <a:rPr lang="en-GB" sz="4000" dirty="0" smtClean="0">
                <a:solidFill>
                  <a:schemeClr val="bg1"/>
                </a:solidFill>
                <a:latin typeface="Georgia" panose="02040502050405020303" pitchFamily="18" charset="0"/>
              </a:rPr>
              <a:t>he </a:t>
            </a:r>
            <a:r>
              <a:rPr lang="en-GB" sz="4000" dirty="0">
                <a:solidFill>
                  <a:schemeClr val="bg1"/>
                </a:solidFill>
                <a:latin typeface="Georgia" panose="02040502050405020303" pitchFamily="18" charset="0"/>
              </a:rPr>
              <a:t>key to God’s blessing is first and foremost OBEDIENCE. </a:t>
            </a:r>
            <a:r>
              <a:rPr lang="en-GB" sz="4000" dirty="0" smtClean="0">
                <a:solidFill>
                  <a:schemeClr val="bg1"/>
                </a:solidFill>
                <a:latin typeface="Georgia" panose="02040502050405020303" pitchFamily="18" charset="0"/>
              </a:rPr>
              <a:t>. </a:t>
            </a:r>
          </a:p>
        </p:txBody>
      </p:sp>
      <p:sp>
        <p:nvSpPr>
          <p:cNvPr id="7" name="Rectangle 6"/>
          <p:cNvSpPr>
            <a:spLocks noChangeArrowheads="1"/>
          </p:cNvSpPr>
          <p:nvPr/>
        </p:nvSpPr>
        <p:spPr bwMode="auto">
          <a:xfrm>
            <a:off x="141288" y="4295775"/>
            <a:ext cx="11909425" cy="19383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a:solidFill>
                  <a:schemeClr val="bg1"/>
                </a:solidFill>
                <a:latin typeface="Times New Roman" pitchFamily="18" charset="0"/>
                <a:cs typeface="Times New Roman" pitchFamily="18" charset="0"/>
              </a:rPr>
              <a:t>God is ready to assume full responsibility for the life wholly yielded to Him. </a:t>
            </a:r>
          </a:p>
          <a:p>
            <a:pPr eaLnBrk="1" hangingPunct="1">
              <a:lnSpc>
                <a:spcPct val="100000"/>
              </a:lnSpc>
              <a:spcBef>
                <a:spcPct val="0"/>
              </a:spcBef>
              <a:buFontTx/>
              <a:buNone/>
            </a:pPr>
            <a:r>
              <a:rPr lang="en-GB" altLang="en-US" sz="2400" b="1" i="1">
                <a:solidFill>
                  <a:srgbClr val="000099"/>
                </a:solidFill>
                <a:latin typeface="Times New Roman" pitchFamily="18" charset="0"/>
                <a:cs typeface="Times New Roman" pitchFamily="18" charset="0"/>
              </a:rPr>
              <a:t>Andrew Murray. </a:t>
            </a:r>
          </a:p>
        </p:txBody>
      </p:sp>
      <p:sp>
        <p:nvSpPr>
          <p:cNvPr id="8" name="Rectangle 7"/>
          <p:cNvSpPr>
            <a:spLocks noChangeArrowheads="1"/>
          </p:cNvSpPr>
          <p:nvPr/>
        </p:nvSpPr>
        <p:spPr bwMode="auto">
          <a:xfrm>
            <a:off x="4037013" y="1409700"/>
            <a:ext cx="27241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Obedience</a:t>
            </a:r>
            <a:endParaRPr lang="en-GB" altLang="en-US" sz="44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7" grpId="0" animBg="1"/>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eaLnBrk="1" hangingPunct="1"/>
            <a:r>
              <a:rPr lang="en-GB" altLang="en-US" sz="3600" b="1" smtClean="0">
                <a:solidFill>
                  <a:srgbClr val="FFFF00"/>
                </a:solidFill>
                <a:latin typeface="Georgia" pitchFamily="18" charset="0"/>
              </a:rPr>
              <a:t>How do we get past our own self-idolatry?</a:t>
            </a:r>
            <a:endParaRPr lang="en-GB" altLang="en-US" sz="3600" b="1" smtClean="0">
              <a:solidFill>
                <a:srgbClr val="FFFF00"/>
              </a:solidFill>
              <a:latin typeface="Georgia" pitchFamily="18" charset="0"/>
              <a:cs typeface="Times New Roman" pitchFamily="18" charset="0"/>
            </a:endParaRPr>
          </a:p>
        </p:txBody>
      </p:sp>
      <p:sp>
        <p:nvSpPr>
          <p:cNvPr id="3" name="Content Placeholder 2"/>
          <p:cNvSpPr>
            <a:spLocks noGrp="1"/>
          </p:cNvSpPr>
          <p:nvPr>
            <p:ph idx="1"/>
          </p:nvPr>
        </p:nvSpPr>
        <p:spPr>
          <a:xfrm>
            <a:off x="2139950" y="1971675"/>
            <a:ext cx="7310438" cy="762000"/>
          </a:xfrm>
          <a:solidFill>
            <a:schemeClr val="tx1"/>
          </a:solidFill>
        </p:spPr>
        <p:txBody>
          <a:bodyPr/>
          <a:lstStyle/>
          <a:p>
            <a:pPr marL="0" indent="0" algn="ctr" eaLnBrk="1" hangingPunct="1">
              <a:buFont typeface="Arial" charset="0"/>
              <a:buNone/>
            </a:pPr>
            <a:r>
              <a:rPr lang="en-GB" altLang="en-US" sz="4400" b="1" smtClean="0">
                <a:solidFill>
                  <a:schemeClr val="bg1"/>
                </a:solidFill>
                <a:latin typeface="Times New Roman" pitchFamily="18" charset="0"/>
                <a:cs typeface="Times New Roman" pitchFamily="18" charset="0"/>
              </a:rPr>
              <a:t>Surrender &amp; Brokenness.</a:t>
            </a:r>
          </a:p>
        </p:txBody>
      </p:sp>
      <p:sp>
        <p:nvSpPr>
          <p:cNvPr id="4" name="Content Placeholder 2"/>
          <p:cNvSpPr txBox="1">
            <a:spLocks/>
          </p:cNvSpPr>
          <p:nvPr/>
        </p:nvSpPr>
        <p:spPr>
          <a:xfrm>
            <a:off x="1671638" y="3705225"/>
            <a:ext cx="8797925" cy="2463800"/>
          </a:xfrm>
          <a:prstGeom prst="rect">
            <a:avLst/>
          </a:prstGeom>
          <a:gradFill>
            <a:gsLst>
              <a:gs pos="0">
                <a:schemeClr val="accent1">
                  <a:lumMod val="5000"/>
                  <a:lumOff val="95000"/>
                </a:schemeClr>
              </a:gs>
              <a:gs pos="74000">
                <a:schemeClr val="accent1">
                  <a:lumMod val="45000"/>
                  <a:lumOff val="55000"/>
                </a:schemeClr>
              </a:gs>
              <a:gs pos="89000">
                <a:schemeClr val="accent1">
                  <a:lumMod val="45000"/>
                  <a:lumOff val="55000"/>
                </a:schemeClr>
              </a:gs>
              <a:gs pos="100000">
                <a:schemeClr val="accent1">
                  <a:lumMod val="30000"/>
                  <a:lumOff val="70000"/>
                </a:schemeClr>
              </a:gs>
            </a:gsLst>
            <a:lin ang="5400000" scaled="1"/>
          </a:gra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GB" sz="4400" dirty="0" smtClean="0">
                <a:solidFill>
                  <a:schemeClr val="bg1"/>
                </a:solidFill>
                <a:latin typeface="Times New Roman" panose="02020603050405020304" pitchFamily="18" charset="0"/>
                <a:cs typeface="Times New Roman" panose="02020603050405020304" pitchFamily="18" charset="0"/>
              </a:rPr>
              <a:t>We need to be broken before God. </a:t>
            </a:r>
          </a:p>
          <a:p>
            <a:pPr marL="0" indent="0" algn="ctr" fontAlgn="auto">
              <a:spcAft>
                <a:spcPts val="0"/>
              </a:spcAft>
              <a:buFont typeface="Arial" panose="020B0604020202020204" pitchFamily="34" charset="0"/>
              <a:buNone/>
              <a:defRPr/>
            </a:pPr>
            <a:r>
              <a:rPr lang="en-GB" sz="4400" dirty="0" smtClean="0">
                <a:solidFill>
                  <a:schemeClr val="bg1"/>
                </a:solidFill>
                <a:latin typeface="Times New Roman" panose="02020603050405020304" pitchFamily="18" charset="0"/>
                <a:cs typeface="Times New Roman" panose="02020603050405020304" pitchFamily="18" charset="0"/>
              </a:rPr>
              <a:t>Broken of our pride and </a:t>
            </a:r>
          </a:p>
          <a:p>
            <a:pPr marL="0" indent="0" algn="ctr" fontAlgn="auto">
              <a:spcAft>
                <a:spcPts val="0"/>
              </a:spcAft>
              <a:buFont typeface="Arial" panose="020B0604020202020204" pitchFamily="34" charset="0"/>
              <a:buNone/>
              <a:defRPr/>
            </a:pPr>
            <a:r>
              <a:rPr lang="en-GB" sz="4400" dirty="0" smtClean="0">
                <a:solidFill>
                  <a:schemeClr val="bg1"/>
                </a:solidFill>
                <a:latin typeface="Times New Roman" panose="02020603050405020304" pitchFamily="18" charset="0"/>
                <a:cs typeface="Times New Roman" panose="02020603050405020304" pitchFamily="18" charset="0"/>
              </a:rPr>
              <a:t>desire of focusing on ourselves.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1231900" y="1247775"/>
            <a:ext cx="9818688" cy="37861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chemeClr val="bg1"/>
                </a:solidFill>
                <a:latin typeface="Times New Roman" pitchFamily="18" charset="0"/>
                <a:cs typeface="Times New Roman" pitchFamily="18" charset="0"/>
              </a:rPr>
              <a:t>“For by the grace given me I say to every one of you: Do not think of yourself more highly than you ought, but rather think of yourself with sober judgment, in accordance with the faith God has distributed to each of you.”</a:t>
            </a:r>
          </a:p>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Romans 12:3</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700"/>
            <a:ext cx="10515600" cy="1325563"/>
          </a:xfrm>
        </p:spPr>
        <p:txBody>
          <a:bodyPr/>
          <a:lstStyle/>
          <a:p>
            <a:pPr algn="ctr" eaLnBrk="1" hangingPunct="1"/>
            <a:r>
              <a:rPr lang="en-GB" altLang="en-US" sz="3600" b="1" smtClean="0">
                <a:solidFill>
                  <a:srgbClr val="FFFF00"/>
                </a:solidFill>
                <a:latin typeface="Times New Roman" pitchFamily="18" charset="0"/>
                <a:cs typeface="Times New Roman" pitchFamily="18" charset="0"/>
              </a:rPr>
              <a:t>Being people who have no idols</a:t>
            </a:r>
          </a:p>
        </p:txBody>
      </p:sp>
      <p:sp>
        <p:nvSpPr>
          <p:cNvPr id="6" name="Content Placeholder 2"/>
          <p:cNvSpPr txBox="1">
            <a:spLocks/>
          </p:cNvSpPr>
          <p:nvPr/>
        </p:nvSpPr>
        <p:spPr bwMode="auto">
          <a:xfrm>
            <a:off x="877888" y="2554288"/>
            <a:ext cx="11137900" cy="7635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buFont typeface="Arial" charset="0"/>
              <a:buNone/>
            </a:pPr>
            <a:r>
              <a:rPr lang="en-GB" altLang="en-US" sz="3600" b="1">
                <a:solidFill>
                  <a:srgbClr val="FF0000"/>
                </a:solidFill>
                <a:latin typeface="Times New Roman" pitchFamily="18" charset="0"/>
                <a:cs typeface="Times New Roman" pitchFamily="18" charset="0"/>
              </a:rPr>
              <a:t>II.- We need to understand that “God is a jealous God”.</a:t>
            </a:r>
            <a:endParaRPr lang="en-GB" altLang="en-US" sz="3600">
              <a:solidFill>
                <a:srgbClr val="FF0000"/>
              </a:solidFill>
              <a:latin typeface="Times New Roman" pitchFamily="18" charset="0"/>
              <a:cs typeface="Times New Roman" pitchFamily="18" charset="0"/>
            </a:endParaRPr>
          </a:p>
        </p:txBody>
      </p:sp>
      <p:sp>
        <p:nvSpPr>
          <p:cNvPr id="7" name="Content Placeholder 2"/>
          <p:cNvSpPr txBox="1">
            <a:spLocks/>
          </p:cNvSpPr>
          <p:nvPr/>
        </p:nvSpPr>
        <p:spPr bwMode="auto">
          <a:xfrm>
            <a:off x="877888" y="3622675"/>
            <a:ext cx="10515600" cy="7635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buFont typeface="Arial" charset="0"/>
              <a:buNone/>
            </a:pPr>
            <a:r>
              <a:rPr lang="en-GB" altLang="en-US" sz="3600" b="1" dirty="0">
                <a:solidFill>
                  <a:srgbClr val="000099"/>
                </a:solidFill>
                <a:latin typeface="Times New Roman" pitchFamily="18" charset="0"/>
                <a:cs typeface="Times New Roman" pitchFamily="18" charset="0"/>
              </a:rPr>
              <a:t>III.- We need to </a:t>
            </a:r>
            <a:r>
              <a:rPr lang="en-GB" altLang="en-US" sz="3600" b="1" dirty="0" smtClean="0">
                <a:solidFill>
                  <a:srgbClr val="000099"/>
                </a:solidFill>
                <a:latin typeface="Times New Roman" pitchFamily="18" charset="0"/>
                <a:cs typeface="Times New Roman" pitchFamily="18" charset="0"/>
              </a:rPr>
              <a:t>Obey </a:t>
            </a:r>
            <a:r>
              <a:rPr lang="en-GB" altLang="en-US" sz="3600" b="1" dirty="0">
                <a:solidFill>
                  <a:srgbClr val="000099"/>
                </a:solidFill>
                <a:latin typeface="Times New Roman" pitchFamily="18" charset="0"/>
                <a:cs typeface="Times New Roman" pitchFamily="18" charset="0"/>
              </a:rPr>
              <a:t>to enjoy His blessings.</a:t>
            </a:r>
            <a:endParaRPr lang="en-GB" altLang="en-US" sz="3600" dirty="0">
              <a:solidFill>
                <a:srgbClr val="000099"/>
              </a:solidFill>
              <a:latin typeface="Times New Roman" pitchFamily="18" charset="0"/>
              <a:cs typeface="Times New Roman" pitchFamily="18" charset="0"/>
            </a:endParaRPr>
          </a:p>
        </p:txBody>
      </p:sp>
      <p:sp>
        <p:nvSpPr>
          <p:cNvPr id="8" name="Rectangle 7"/>
          <p:cNvSpPr/>
          <p:nvPr/>
        </p:nvSpPr>
        <p:spPr>
          <a:xfrm>
            <a:off x="312738" y="5164138"/>
            <a:ext cx="11566525" cy="1446212"/>
          </a:xfrm>
          <a:prstGeom prst="rect">
            <a:avLst/>
          </a:prstGeom>
          <a:gradFill>
            <a:gsLst>
              <a:gs pos="0">
                <a:schemeClr val="accent1">
                  <a:lumMod val="5000"/>
                  <a:lumOff val="95000"/>
                </a:schemeClr>
              </a:gs>
              <a:gs pos="74000">
                <a:schemeClr val="accent1">
                  <a:lumMod val="45000"/>
                  <a:lumOff val="55000"/>
                </a:schemeClr>
              </a:gs>
              <a:gs pos="89000">
                <a:schemeClr val="accent1">
                  <a:lumMod val="45000"/>
                  <a:lumOff val="55000"/>
                </a:schemeClr>
              </a:gs>
              <a:gs pos="100000">
                <a:schemeClr val="accent1">
                  <a:lumMod val="30000"/>
                  <a:lumOff val="70000"/>
                </a:schemeClr>
              </a:gs>
            </a:gsLst>
            <a:lin ang="5400000" scaled="1"/>
          </a:gradFill>
        </p:spPr>
        <p:txBody>
          <a:bodyPr>
            <a:spAutoFit/>
          </a:bodyPr>
          <a:lstStyle/>
          <a:p>
            <a:pPr algn="just">
              <a:defRPr/>
            </a:pPr>
            <a:r>
              <a:rPr lang="en-GB" sz="4400" b="1" dirty="0">
                <a:solidFill>
                  <a:schemeClr val="bg1"/>
                </a:solidFill>
                <a:latin typeface="Times New Roman" panose="02020603050405020304" pitchFamily="18" charset="0"/>
                <a:cs typeface="Times New Roman" panose="02020603050405020304" pitchFamily="18" charset="0"/>
              </a:rPr>
              <a:t>Is God Almighty (Not a church, not a belief, not you) your One and True God today?</a:t>
            </a:r>
          </a:p>
        </p:txBody>
      </p:sp>
      <p:sp>
        <p:nvSpPr>
          <p:cNvPr id="5" name="Rectangle 4"/>
          <p:cNvSpPr>
            <a:spLocks noChangeArrowheads="1"/>
          </p:cNvSpPr>
          <p:nvPr/>
        </p:nvSpPr>
        <p:spPr bwMode="auto">
          <a:xfrm>
            <a:off x="877888" y="1482725"/>
            <a:ext cx="8923337" cy="7080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buFont typeface="Arial" charset="0"/>
              <a:buNone/>
            </a:pPr>
            <a:r>
              <a:rPr lang="en-GB" altLang="en-US" sz="4000" b="1">
                <a:solidFill>
                  <a:schemeClr val="bg1"/>
                </a:solidFill>
                <a:latin typeface="Times New Roman" pitchFamily="18" charset="0"/>
                <a:cs typeface="Times New Roman" pitchFamily="18" charset="0"/>
              </a:rPr>
              <a:t>I.- We need a proper conception of God.</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circle(in)">
                                      <p:cBhvr>
                                        <p:cTn id="2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144588" y="1209675"/>
            <a:ext cx="9839325"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dirty="0" smtClean="0">
                <a:latin typeface="Times New Roman" pitchFamily="18" charset="0"/>
                <a:cs typeface="Times New Roman" pitchFamily="18" charset="0"/>
              </a:rPr>
              <a:t>“I </a:t>
            </a:r>
            <a:r>
              <a:rPr lang="en-GB" altLang="en-US" sz="4000" dirty="0">
                <a:latin typeface="Times New Roman" pitchFamily="18" charset="0"/>
                <a:cs typeface="Times New Roman" pitchFamily="18" charset="0"/>
              </a:rPr>
              <a:t>have been active in the London’s faith scene for a long time, and as an imam I get invited to speak at many interfaith events. But as a Muslim I find the state of Christianity in the inner city deeply distressing</a:t>
            </a:r>
            <a:r>
              <a:rPr lang="en-GB" altLang="en-US" sz="4000" dirty="0" smtClean="0">
                <a:latin typeface="Times New Roman" pitchFamily="18" charset="0"/>
                <a:cs typeface="Times New Roman" pitchFamily="18" charset="0"/>
              </a:rPr>
              <a:t>.” </a:t>
            </a:r>
            <a:endParaRPr lang="en-GB" altLang="en-US" sz="4000" dirty="0">
              <a:latin typeface="Times New Roman" pitchFamily="18" charset="0"/>
              <a:cs typeface="Times New Roman" pitchFamily="18" charset="0"/>
            </a:endParaRPr>
          </a:p>
          <a:p>
            <a:pPr algn="just">
              <a:lnSpc>
                <a:spcPct val="100000"/>
              </a:lnSpc>
              <a:spcBef>
                <a:spcPct val="0"/>
              </a:spcBef>
              <a:buFontTx/>
              <a:buNone/>
            </a:pPr>
            <a:r>
              <a:rPr lang="en-GB" altLang="en-US" sz="4000" b="1" dirty="0">
                <a:solidFill>
                  <a:srgbClr val="FFFF00"/>
                </a:solidFill>
                <a:latin typeface="Times New Roman" pitchFamily="18" charset="0"/>
                <a:cs typeface="Times New Roman" pitchFamily="18" charset="0"/>
              </a:rPr>
              <a:t>Why is Christianity becoming obsolete so quickly in the vibrant east of the city?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098" name="Rectangle 3"/>
          <p:cNvSpPr>
            <a:spLocks noChangeArrowheads="1"/>
          </p:cNvSpPr>
          <p:nvPr/>
        </p:nvSpPr>
        <p:spPr bwMode="auto">
          <a:xfrm>
            <a:off x="225425" y="1079500"/>
            <a:ext cx="11633200" cy="50165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2000" b="1">
                <a:solidFill>
                  <a:schemeClr val="bg1"/>
                </a:solidFill>
                <a:latin typeface="Times New Roman" pitchFamily="18" charset="0"/>
                <a:cs typeface="Times New Roman" pitchFamily="18" charset="0"/>
              </a:rPr>
              <a:t>4</a:t>
            </a:r>
            <a:r>
              <a:rPr lang="en-GB" altLang="en-US" sz="4000">
                <a:solidFill>
                  <a:schemeClr val="bg1"/>
                </a:solidFill>
                <a:latin typeface="Times New Roman" pitchFamily="18" charset="0"/>
                <a:cs typeface="Times New Roman" pitchFamily="18" charset="0"/>
              </a:rPr>
              <a:t> "You shall not make for yourself an idol in the form of anything in heaven above or on the earth beneath or in the waters below. </a:t>
            </a:r>
            <a:r>
              <a:rPr lang="en-GB" altLang="en-US" sz="2000" b="1">
                <a:solidFill>
                  <a:schemeClr val="bg1"/>
                </a:solidFill>
                <a:latin typeface="Times New Roman" pitchFamily="18" charset="0"/>
                <a:cs typeface="Times New Roman" pitchFamily="18" charset="0"/>
              </a:rPr>
              <a:t>5</a:t>
            </a:r>
            <a:r>
              <a:rPr lang="en-GB" altLang="en-US" sz="4000">
                <a:solidFill>
                  <a:schemeClr val="bg1"/>
                </a:solidFill>
                <a:latin typeface="Times New Roman" pitchFamily="18" charset="0"/>
                <a:cs typeface="Times New Roman" pitchFamily="18" charset="0"/>
              </a:rPr>
              <a:t> You shall not bow down to them or worship them; for I, the LORD your God, am a jealous God, punishing the children for the sin of the fathers to the third and fourth generation of those who hate me, </a:t>
            </a:r>
            <a:r>
              <a:rPr lang="en-GB" altLang="en-US" sz="2000" b="1">
                <a:solidFill>
                  <a:schemeClr val="bg1"/>
                </a:solidFill>
                <a:latin typeface="Times New Roman" pitchFamily="18" charset="0"/>
                <a:cs typeface="Times New Roman" pitchFamily="18" charset="0"/>
              </a:rPr>
              <a:t>6</a:t>
            </a:r>
            <a:r>
              <a:rPr lang="en-GB" altLang="en-US" sz="4000">
                <a:solidFill>
                  <a:schemeClr val="bg1"/>
                </a:solidFill>
                <a:latin typeface="Times New Roman" pitchFamily="18" charset="0"/>
                <a:cs typeface="Times New Roman" pitchFamily="18" charset="0"/>
              </a:rPr>
              <a:t> but showing love to a thousand [ generations] of those who love me and keep my commandments. </a:t>
            </a:r>
          </a:p>
        </p:txBody>
      </p:sp>
      <p:sp>
        <p:nvSpPr>
          <p:cNvPr id="4099" name="Rectangle 4"/>
          <p:cNvSpPr>
            <a:spLocks noChangeArrowheads="1"/>
          </p:cNvSpPr>
          <p:nvPr/>
        </p:nvSpPr>
        <p:spPr bwMode="auto">
          <a:xfrm>
            <a:off x="3967163" y="206375"/>
            <a:ext cx="34353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Exodus 20:4-6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wipe(down)">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wipe(down)">
                                      <p:cBhvr>
                                        <p:cTn id="12"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09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GB" altLang="en-US" b="1" smtClean="0">
                <a:solidFill>
                  <a:srgbClr val="FFFF00"/>
                </a:solidFill>
                <a:latin typeface="Times New Roman" pitchFamily="18" charset="0"/>
                <a:cs typeface="Times New Roman" pitchFamily="18" charset="0"/>
              </a:rPr>
              <a:t>Let’s Pray…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eaLnBrk="1" hangingPunct="1"/>
            <a:r>
              <a:rPr lang="en-GB" altLang="en-US" sz="3600" b="1" smtClean="0">
                <a:latin typeface="Times New Roman" pitchFamily="18" charset="0"/>
                <a:cs typeface="Times New Roman" pitchFamily="18" charset="0"/>
              </a:rPr>
              <a:t>Being people who have no idols</a:t>
            </a:r>
          </a:p>
        </p:txBody>
      </p:sp>
      <p:sp>
        <p:nvSpPr>
          <p:cNvPr id="6147" name="Content Placeholder 2"/>
          <p:cNvSpPr>
            <a:spLocks noGrp="1"/>
          </p:cNvSpPr>
          <p:nvPr>
            <p:ph idx="1"/>
          </p:nvPr>
        </p:nvSpPr>
        <p:spPr>
          <a:xfrm>
            <a:off x="838200" y="1335088"/>
            <a:ext cx="10515600" cy="762000"/>
          </a:xfrm>
        </p:spPr>
        <p:txBody>
          <a:bodyPr/>
          <a:lstStyle/>
          <a:p>
            <a:pPr marL="0" indent="0" eaLnBrk="1" hangingPunct="1">
              <a:buFont typeface="Arial" charset="0"/>
              <a:buNone/>
            </a:pPr>
            <a:r>
              <a:rPr lang="en-GB" altLang="en-US" sz="4000" b="1" smtClean="0">
                <a:solidFill>
                  <a:srgbClr val="FFFF00"/>
                </a:solidFill>
                <a:latin typeface="Times New Roman" pitchFamily="18" charset="0"/>
                <a:cs typeface="Times New Roman" pitchFamily="18" charset="0"/>
              </a:rPr>
              <a:t>I.- We need a proper conception of God.</a:t>
            </a:r>
            <a:endParaRPr lang="en-GB" altLang="en-US" sz="4000" smtClean="0">
              <a:solidFill>
                <a:srgbClr val="FFFF00"/>
              </a:solidFill>
              <a:latin typeface="Times New Roman" pitchFamily="18" charset="0"/>
              <a:cs typeface="Times New Roman" pitchFamily="18" charset="0"/>
            </a:endParaRPr>
          </a:p>
        </p:txBody>
      </p:sp>
      <p:sp>
        <p:nvSpPr>
          <p:cNvPr id="4" name="Content Placeholder 2"/>
          <p:cNvSpPr txBox="1">
            <a:spLocks/>
          </p:cNvSpPr>
          <p:nvPr/>
        </p:nvSpPr>
        <p:spPr bwMode="auto">
          <a:xfrm>
            <a:off x="735013" y="2489200"/>
            <a:ext cx="11023600" cy="151606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685800" indent="-22860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buFont typeface="Arial" charset="0"/>
              <a:buNone/>
            </a:pPr>
            <a:r>
              <a:rPr lang="en-GB" altLang="en-US" sz="4000">
                <a:solidFill>
                  <a:schemeClr val="bg1"/>
                </a:solidFill>
                <a:latin typeface="Times New Roman" pitchFamily="18" charset="0"/>
                <a:cs typeface="Times New Roman" pitchFamily="18" charset="0"/>
              </a:rPr>
              <a:t>“God is spirit, and his worshipers must worship in spirit and in truth.” </a:t>
            </a:r>
            <a:r>
              <a:rPr lang="en-GB" altLang="en-US" sz="4000" b="1" i="1">
                <a:solidFill>
                  <a:schemeClr val="bg1"/>
                </a:solidFill>
                <a:latin typeface="Times New Roman" pitchFamily="18" charset="0"/>
                <a:cs typeface="Times New Roman" pitchFamily="18" charset="0"/>
              </a:rPr>
              <a:t>(John 4:24)</a:t>
            </a:r>
          </a:p>
        </p:txBody>
      </p:sp>
      <p:sp>
        <p:nvSpPr>
          <p:cNvPr id="5" name="Rectangle 4"/>
          <p:cNvSpPr>
            <a:spLocks noChangeArrowheads="1"/>
          </p:cNvSpPr>
          <p:nvPr/>
        </p:nvSpPr>
        <p:spPr bwMode="auto">
          <a:xfrm>
            <a:off x="1914525" y="4557713"/>
            <a:ext cx="88455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latin typeface="Times New Roman" pitchFamily="18" charset="0"/>
                <a:cs typeface="Times New Roman" pitchFamily="18" charset="0"/>
              </a:rPr>
              <a:t>Philip Ryken suggests that</a:t>
            </a:r>
          </a:p>
          <a:p>
            <a:pPr eaLnBrk="1" hangingPunct="1">
              <a:lnSpc>
                <a:spcPct val="100000"/>
              </a:lnSpc>
              <a:spcBef>
                <a:spcPct val="0"/>
              </a:spcBef>
              <a:buFontTx/>
              <a:buNone/>
            </a:pPr>
            <a:r>
              <a:rPr lang="en-GB" altLang="en-US" sz="3600" b="1">
                <a:latin typeface="Times New Roman" pitchFamily="18" charset="0"/>
                <a:cs typeface="Times New Roman" pitchFamily="18" charset="0"/>
              </a:rPr>
              <a:t>we make an idol whenever we try to turn God into something that we can manipulate</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147">
                                            <p:txEl>
                                              <p:pRg st="0" end="0"/>
                                            </p:txEl>
                                          </p:spTgt>
                                        </p:tgtEl>
                                        <p:attrNameLst>
                                          <p:attrName>style.visibility</p:attrName>
                                        </p:attrNameLst>
                                      </p:cBhvr>
                                      <p:to>
                                        <p:strVal val="visible"/>
                                      </p:to>
                                    </p:set>
                                    <p:anim calcmode="lin" valueType="num">
                                      <p:cBhvr additive="base">
                                        <p:cTn id="14"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147" grpId="0" build="p"/>
      <p:bldP spid="4"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eaLnBrk="1" hangingPunct="1"/>
            <a:r>
              <a:rPr lang="en-GB" altLang="en-US" sz="3600" b="1" smtClean="0">
                <a:solidFill>
                  <a:srgbClr val="FFFF00"/>
                </a:solidFill>
                <a:latin typeface="Times New Roman" pitchFamily="18" charset="0"/>
                <a:cs typeface="Times New Roman" pitchFamily="18" charset="0"/>
              </a:rPr>
              <a:t>Being people who have no idols</a:t>
            </a:r>
          </a:p>
        </p:txBody>
      </p:sp>
      <p:sp>
        <p:nvSpPr>
          <p:cNvPr id="5" name="Rectangle 4"/>
          <p:cNvSpPr>
            <a:spLocks noChangeArrowheads="1"/>
          </p:cNvSpPr>
          <p:nvPr/>
        </p:nvSpPr>
        <p:spPr bwMode="auto">
          <a:xfrm>
            <a:off x="338138" y="1552575"/>
            <a:ext cx="11407775" cy="40322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"This was the whole point of pagan idolatry. The Egyptians did not think that their gods actually lived in their idols, but they did think that idols gave them the kind of spiritual contact that would enable them to control their gods." "God will not be manipulated. When he commands us not to make idols, he is saying that he 'will not be captured, contained, assigned or managed by anyone or anything, for any purpose'. God wants us to trust him and obey him, not use him."  </a:t>
            </a:r>
          </a:p>
          <a:p>
            <a:pPr eaLnBrk="1" hangingPunct="1">
              <a:lnSpc>
                <a:spcPct val="100000"/>
              </a:lnSpc>
              <a:spcBef>
                <a:spcPct val="0"/>
              </a:spcBef>
              <a:buFontTx/>
              <a:buNone/>
            </a:pPr>
            <a:r>
              <a:rPr lang="en-GB" altLang="en-US" sz="2400" b="1" i="1">
                <a:solidFill>
                  <a:srgbClr val="000099"/>
                </a:solidFill>
                <a:latin typeface="Times New Roman" pitchFamily="18" charset="0"/>
                <a:cs typeface="Times New Roman" pitchFamily="18" charset="0"/>
              </a:rPr>
              <a:t>Philip Ryken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278188" y="401638"/>
            <a:ext cx="51371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What really is an idol?</a:t>
            </a:r>
            <a:endParaRPr lang="en-GB" altLang="en-US" sz="40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798513" y="1584325"/>
            <a:ext cx="10396537"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latin typeface="Times New Roman" pitchFamily="18" charset="0"/>
                <a:cs typeface="Times New Roman" pitchFamily="18" charset="0"/>
              </a:rPr>
              <a:t>The dictionary says; “it is an image or other material object representing a </a:t>
            </a:r>
            <a:r>
              <a:rPr lang="en-GB" altLang="en-US" sz="4000" i="1">
                <a:latin typeface="Times New Roman" pitchFamily="18" charset="0"/>
                <a:cs typeface="Times New Roman" pitchFamily="18" charset="0"/>
              </a:rPr>
              <a:t>deity to which religious worship </a:t>
            </a:r>
            <a:r>
              <a:rPr lang="en-GB" altLang="en-US" sz="4000">
                <a:latin typeface="Times New Roman" pitchFamily="18" charset="0"/>
                <a:cs typeface="Times New Roman" pitchFamily="18" charset="0"/>
              </a:rPr>
              <a:t>is addressed”</a:t>
            </a:r>
          </a:p>
        </p:txBody>
      </p:sp>
      <p:sp>
        <p:nvSpPr>
          <p:cNvPr id="4" name="Rectangle 3"/>
          <p:cNvSpPr>
            <a:spLocks noChangeArrowheads="1"/>
          </p:cNvSpPr>
          <p:nvPr/>
        </p:nvSpPr>
        <p:spPr bwMode="auto">
          <a:xfrm>
            <a:off x="2740025" y="4840288"/>
            <a:ext cx="6721475" cy="769937"/>
          </a:xfrm>
          <a:prstGeom prst="rect">
            <a:avLst/>
          </a:prstGeom>
          <a:blipFill dpi="0" rotWithShape="1">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a:solidFill>
                  <a:schemeClr val="bg1"/>
                </a:solidFill>
                <a:latin typeface="Times New Roman" pitchFamily="18" charset="0"/>
                <a:cs typeface="Times New Roman" pitchFamily="18" charset="0"/>
              </a:rPr>
              <a:t>“Idolatry perverts worship.”</a:t>
            </a:r>
            <a:endParaRPr lang="en-GB" altLang="en-US" sz="4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6488" y="0"/>
            <a:ext cx="5570537" cy="417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08900" y="387350"/>
            <a:ext cx="3929063"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1533525" y="4795838"/>
            <a:ext cx="973455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i="1">
                <a:latin typeface="Times New Roman" pitchFamily="18" charset="0"/>
                <a:cs typeface="Times New Roman" pitchFamily="18" charset="0"/>
              </a:rPr>
              <a:t>“We don’t honour paint, we honour the person. They’re reflecting Christ, His transforming love. We use the word “worship” only for God.”</a:t>
            </a:r>
            <a:endParaRPr lang="en-GB" alt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nodeType="clickEffect">
                                  <p:stCondLst>
                                    <p:cond delay="0"/>
                                  </p:stCondLst>
                                  <p:childTnLst>
                                    <p:set>
                                      <p:cBhvr>
                                        <p:cTn id="12" dur="1" fill="hold">
                                          <p:stCondLst>
                                            <p:cond delay="0"/>
                                          </p:stCondLst>
                                        </p:cTn>
                                        <p:tgtEl>
                                          <p:spTgt spid="9219"/>
                                        </p:tgtEl>
                                        <p:attrNameLst>
                                          <p:attrName>style.visibility</p:attrName>
                                        </p:attrNameLst>
                                      </p:cBhvr>
                                      <p:to>
                                        <p:strVal val="visible"/>
                                      </p:to>
                                    </p:set>
                                    <p:animEffect transition="in" filter="barn(inVertical)">
                                      <p:cBhvr>
                                        <p:cTn id="13" dur="500"/>
                                        <p:tgtEl>
                                          <p:spTgt spid="921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716213" y="238125"/>
            <a:ext cx="614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latin typeface="Times New Roman" pitchFamily="18" charset="0"/>
                <a:cs typeface="Times New Roman" pitchFamily="18" charset="0"/>
              </a:rPr>
              <a:t>What about our idolatry in 2018?</a:t>
            </a:r>
            <a:r>
              <a:rPr lang="en-GB" altLang="en-US" sz="3200">
                <a:latin typeface="Times New Roman" pitchFamily="18" charset="0"/>
                <a:cs typeface="Times New Roman" pitchFamily="18" charset="0"/>
              </a:rPr>
              <a:t> </a:t>
            </a:r>
            <a:endParaRPr lang="en-GB" altLang="en-US" sz="3200"/>
          </a:p>
        </p:txBody>
      </p:sp>
      <p:sp>
        <p:nvSpPr>
          <p:cNvPr id="3" name="Rectangle 2"/>
          <p:cNvSpPr>
            <a:spLocks noChangeArrowheads="1"/>
          </p:cNvSpPr>
          <p:nvPr/>
        </p:nvSpPr>
        <p:spPr bwMode="auto">
          <a:xfrm>
            <a:off x="604838" y="2139950"/>
            <a:ext cx="11056937" cy="37242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solidFill>
                  <a:schemeClr val="bg1"/>
                </a:solidFill>
                <a:latin typeface="Times New Roman" pitchFamily="18" charset="0"/>
                <a:cs typeface="Times New Roman" pitchFamily="18" charset="0"/>
              </a:rPr>
              <a:t>…I believe people are looking for God and spirituality in everyday life. In their handheld gadgets they wish to connect spiritually. In their organic diets they want to feel good in their hearts. When they are volunteering for a local charity they want to feel contented in their souls. Where is Christianity in all that?...</a:t>
            </a:r>
          </a:p>
          <a:p>
            <a:pPr>
              <a:lnSpc>
                <a:spcPct val="100000"/>
              </a:lnSpc>
              <a:spcBef>
                <a:spcPct val="0"/>
              </a:spcBef>
              <a:buFontTx/>
              <a:buNone/>
            </a:pPr>
            <a:r>
              <a:rPr lang="en-GB" altLang="en-US" sz="2000" b="1" i="1">
                <a:solidFill>
                  <a:srgbClr val="000099"/>
                </a:solidFill>
                <a:latin typeface="Times New Roman" pitchFamily="18" charset="0"/>
                <a:cs typeface="Times New Roman" pitchFamily="18" charset="0"/>
              </a:rPr>
              <a:t>Ajmal Masroor</a:t>
            </a:r>
          </a:p>
        </p:txBody>
      </p:sp>
      <p:sp>
        <p:nvSpPr>
          <p:cNvPr id="4" name="Rectangle 3"/>
          <p:cNvSpPr>
            <a:spLocks noChangeArrowheads="1"/>
          </p:cNvSpPr>
          <p:nvPr/>
        </p:nvSpPr>
        <p:spPr bwMode="auto">
          <a:xfrm>
            <a:off x="3122613" y="1287463"/>
            <a:ext cx="5740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rgbClr val="FFFF00"/>
                </a:solidFill>
                <a:latin typeface="Times New Roman" pitchFamily="18" charset="0"/>
                <a:cs typeface="Times New Roman" pitchFamily="18" charset="0"/>
              </a:rPr>
              <a:t>We’re so devoted to ourselves</a:t>
            </a:r>
            <a:endParaRPr lang="en-GB" altLang="en-US" sz="36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1000"/>
                                        <p:tgtEl>
                                          <p:spTgt spid="3"/>
                                        </p:tgtEl>
                                      </p:cBhvr>
                                    </p:animEffect>
                                    <p:anim calcmode="lin" valueType="num">
                                      <p:cBhvr>
                                        <p:cTn id="17" dur="1000" fill="hold"/>
                                        <p:tgtEl>
                                          <p:spTgt spid="3"/>
                                        </p:tgtEl>
                                        <p:attrNameLst>
                                          <p:attrName>ppt_x</p:attrName>
                                        </p:attrNameLst>
                                      </p:cBhvr>
                                      <p:tavLst>
                                        <p:tav tm="0">
                                          <p:val>
                                            <p:strVal val="#ppt_x"/>
                                          </p:val>
                                        </p:tav>
                                        <p:tav tm="100000">
                                          <p:val>
                                            <p:strVal val="#ppt_x"/>
                                          </p:val>
                                        </p:tav>
                                      </p:tavLst>
                                    </p:anim>
                                    <p:anim calcmode="lin" valueType="num">
                                      <p:cBhvr>
                                        <p:cTn id="1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1845</TotalTime>
  <Words>940</Words>
  <Application>Microsoft Office PowerPoint</Application>
  <PresentationFormat>Custom</PresentationFormat>
  <Paragraphs>60</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Arial</vt:lpstr>
      <vt:lpstr>Calibri Light</vt:lpstr>
      <vt:lpstr>Times New Roman</vt:lpstr>
      <vt:lpstr>Georgia</vt:lpstr>
      <vt:lpstr>office theme</vt:lpstr>
      <vt:lpstr>PowerPoint Presentation</vt:lpstr>
      <vt:lpstr>PowerPoint Presentation</vt:lpstr>
      <vt:lpstr>PowerPoint Presentation</vt:lpstr>
      <vt:lpstr>Let’s Pray…</vt:lpstr>
      <vt:lpstr>Being people who have no idols</vt:lpstr>
      <vt:lpstr>Being people who have no idols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do we get past our own self-idolatry?</vt:lpstr>
      <vt:lpstr>How do we get past our own self-idolatry?</vt:lpstr>
      <vt:lpstr>PowerPoint Presentation</vt:lpstr>
      <vt:lpstr>Being people who have no idols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57</cp:revision>
  <dcterms:created xsi:type="dcterms:W3CDTF">2014-02-15T13:33:04Z</dcterms:created>
  <dcterms:modified xsi:type="dcterms:W3CDTF">2018-04-24T14:11:27Z</dcterms:modified>
</cp:coreProperties>
</file>