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114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739-F41B-4B32-A4A2-B94ECE2E4EE3}" type="datetimeFigureOut">
              <a:rPr lang="en-GB"/>
              <a:pPr>
                <a:defRPr/>
              </a:pPr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4534A-073D-41B3-8D8A-9DF452F5AA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482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9AEC-D806-41FD-9428-76781C8A3C3E}" type="datetimeFigureOut">
              <a:rPr lang="en-GB"/>
              <a:pPr>
                <a:defRPr/>
              </a:pPr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339FC-9932-4B86-AB56-D3A8C44343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828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041E4-293B-48A8-9A9F-4E001C143989}" type="datetimeFigureOut">
              <a:rPr lang="en-GB"/>
              <a:pPr>
                <a:defRPr/>
              </a:pPr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8A4FE-F0A1-4DB0-8451-8528538120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08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0AF8-B76C-4BAA-BF54-5384A8A050CA}" type="datetimeFigureOut">
              <a:rPr lang="en-GB"/>
              <a:pPr>
                <a:defRPr/>
              </a:pPr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8543D-E563-49DD-A4AF-4B65F4979C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779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815A-EA0C-4D58-9881-1CA5F011A211}" type="datetimeFigureOut">
              <a:rPr lang="en-GB"/>
              <a:pPr>
                <a:defRPr/>
              </a:pPr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074AB-0FFA-497F-BF85-6523EFE99E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493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12BF-E1AC-464D-9CB2-C4DF1770CF50}" type="datetimeFigureOut">
              <a:rPr lang="en-GB"/>
              <a:pPr>
                <a:defRPr/>
              </a:pPr>
              <a:t>08/03/2018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D3440-F2AD-43D9-933F-1915913C2C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140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8C51-55DE-4ABB-BFAA-A708C8AB1AB8}" type="datetimeFigureOut">
              <a:rPr lang="en-GB"/>
              <a:pPr>
                <a:defRPr/>
              </a:pPr>
              <a:t>08/03/2018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CF028-7704-45DA-B5CA-706FF4C035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96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5F67-3823-4555-AC3F-E996C3FB8C7D}" type="datetimeFigureOut">
              <a:rPr lang="en-GB"/>
              <a:pPr>
                <a:defRPr/>
              </a:pPr>
              <a:t>08/03/2018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D1A82-63A5-4B7D-86CD-968A0A5694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627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483F-DDB5-42AB-9FD5-BF0AA670619B}" type="datetimeFigureOut">
              <a:rPr lang="en-GB"/>
              <a:pPr>
                <a:defRPr/>
              </a:pPr>
              <a:t>08/03/2018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65F10-5ACB-4712-88BE-CEE6F4FEC4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375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8847-5E20-4707-9422-2830FB23D86A}" type="datetimeFigureOut">
              <a:rPr lang="en-GB"/>
              <a:pPr>
                <a:defRPr/>
              </a:pPr>
              <a:t>08/03/2018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DFA8D-47EC-4512-ADD0-25203FC639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881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6101F-EAF7-4DF9-8B72-ABD10D1A3CB0}" type="datetimeFigureOut">
              <a:rPr lang="en-GB"/>
              <a:pPr>
                <a:defRPr/>
              </a:pPr>
              <a:t>08/03/2018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3A351-1503-49C2-BA62-5B2C121417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757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7F8D35-FD3C-4314-A856-CE72A2674F6B}" type="datetimeFigureOut">
              <a:rPr lang="en-GB"/>
              <a:pPr>
                <a:defRPr/>
              </a:pPr>
              <a:t>08/03/2018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E7D9532-5AC2-47B8-8698-0C48F064E3E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431800"/>
            <a:ext cx="59182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86500" y="598488"/>
            <a:ext cx="6096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Her daughter died on 26th January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2013 after being born prematurely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at just 22 weeks.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45213" y="2525713"/>
            <a:ext cx="6096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"Nothing else matters – the laptop, phones, everything else they can have, just please please give me my angel’s hat back."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53188" y="5314950"/>
            <a:ext cx="5570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“I can’t explain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much it means to me."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79988" y="2033588"/>
            <a:ext cx="7080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Speaking with The Metro, heartbroken Katie added: "It’s everything to me, it’s a link to my daughter and </a:t>
            </a:r>
            <a:r>
              <a:rPr lang="en-GB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reminds me of her."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9350"/>
            <a:ext cx="448151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4888" y="4394200"/>
            <a:ext cx="104187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Times New Roman" pitchFamily="18" charset="0"/>
                <a:cs typeface="Times New Roman" pitchFamily="18" charset="0"/>
              </a:rPr>
              <a:t>Let us come to our Lord’s Table </a:t>
            </a:r>
            <a:r>
              <a:rPr lang="en-GB" alt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remembering</a:t>
            </a:r>
            <a:r>
              <a:rPr lang="en-GB" altLang="en-US" sz="4800">
                <a:latin typeface="Times New Roman" pitchFamily="18" charset="0"/>
                <a:cs typeface="Times New Roman" pitchFamily="18" charset="0"/>
              </a:rPr>
              <a:t> all that he has done for us.</a:t>
            </a:r>
            <a:endParaRPr lang="en-GB" alt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0"/>
            <a:ext cx="49339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1913" y="508000"/>
            <a:ext cx="102330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“He took bread, gave thanks and broke it, and gave it to them, saying, “This is my body given for you; do this in remembrance of me”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(Luke 22:19</a:t>
            </a:r>
            <a:r>
              <a:rPr lang="en-GB" alt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NIV)</a:t>
            </a:r>
            <a:r>
              <a:rPr lang="en-GB" alt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51038" y="4938713"/>
            <a:ext cx="609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6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Let’s Pray…</a:t>
            </a:r>
            <a:endParaRPr lang="en-GB" alt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42233" y="3668713"/>
            <a:ext cx="487997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533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Master’s Memorial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8938" y="487363"/>
            <a:ext cx="561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I. Remember Calvary.</a:t>
            </a:r>
            <a:endParaRPr lang="en-GB" alt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0"/>
            <a:ext cx="5208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4038" y="1738313"/>
            <a:ext cx="4365625" cy="64611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i="1" kern="5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Its atoning power. </a:t>
            </a:r>
            <a:endParaRPr lang="en-GB" sz="36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800" y="2979738"/>
            <a:ext cx="6594475" cy="15700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rgbClr val="C2DAE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>
            <a:lvl1pPr marL="381000" indent="-381000"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GB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blood of Jesus, [God’s] Son, purifies us from all sin” (1 John 1:7</a:t>
            </a:r>
            <a:r>
              <a:rPr lang="en-GB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NIV).</a:t>
            </a:r>
            <a:endParaRPr lang="en-GB" alt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8050" y="487363"/>
            <a:ext cx="4935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II. Remember the tomb.</a:t>
            </a:r>
            <a:endParaRPr lang="en-GB" alt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604838"/>
            <a:ext cx="461645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4125" y="4260850"/>
            <a:ext cx="9859963" cy="25542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kern="5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Death loses its sting and terror in the redemptive work of Christ on the cross. He has gone before us.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kern="5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Jesus “tasted death for every man.”</a:t>
            </a:r>
            <a:endParaRPr lang="en-GB" sz="4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025" y="1217613"/>
            <a:ext cx="6923088" cy="2862262"/>
          </a:xfrm>
          <a:prstGeom prst="rect">
            <a:avLst/>
          </a:prstGeom>
          <a:blipFill>
            <a:blip r:embed="rId4">
              <a:alphaModFix amt="91000"/>
            </a:blip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assigned a grave with the wicked, and with the rich in his </a:t>
            </a: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death, though </a:t>
            </a:r>
            <a:r>
              <a:rPr lang="en-GB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had done no violence, nor was any deceit in his mouth”. </a:t>
            </a:r>
            <a:r>
              <a:rPr lang="en-GB" sz="36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(Isaiah 53:9)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8050" y="487363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III. Remember the first Easter.</a:t>
            </a:r>
            <a:endParaRPr lang="en-GB" alt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8050" y="2587625"/>
            <a:ext cx="673893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latin typeface="Times New Roman" pitchFamily="18" charset="0"/>
                <a:cs typeface="Times New Roman" pitchFamily="18" charset="0"/>
              </a:rPr>
              <a:t>a)	</a:t>
            </a:r>
            <a:r>
              <a:rPr lang="en-GB" altLang="en-US" sz="3200" b="1" i="1">
                <a:latin typeface="Times New Roman" pitchFamily="18" charset="0"/>
                <a:cs typeface="Times New Roman" pitchFamily="18" charset="0"/>
              </a:rPr>
              <a:t>A great fact of history</a:t>
            </a:r>
            <a:endParaRPr lang="en-GB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550" y="3560763"/>
            <a:ext cx="10720388" cy="33543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rgbClr val="C2DAE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GB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 their fright the women bowed down with their faces to the ground, but the men said to them, “Why do you look for the living among the dead? </a:t>
            </a:r>
          </a:p>
          <a:p>
            <a:pPr algn="just" eaLnBrk="1" hangingPunct="1">
              <a:defRPr/>
            </a:pPr>
            <a:endParaRPr lang="en-GB" altLang="en-US" sz="3600" baseline="30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GB" altLang="en-US" sz="4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not here; he has risen! Remember how he told you, while he was still with you in Galilee:” </a:t>
            </a:r>
            <a:r>
              <a:rPr lang="en-GB" altLang="en-US" sz="4800" b="1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(Luke 24:5 – 6). </a:t>
            </a:r>
            <a:endParaRPr lang="en-GB" altLang="en-US" sz="4800" b="1" i="1" dirty="0" smtClean="0">
              <a:solidFill>
                <a:srgbClr val="002060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90550" y="1316038"/>
            <a:ext cx="10317163" cy="1076325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“Because you will not abandon me to the realm of the dead, nor will you let your faithful one see decay. </a:t>
            </a:r>
            <a:r>
              <a:rPr lang="en-GB" altLang="en-US" sz="3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(Psalm 16:10)</a:t>
            </a:r>
            <a:endParaRPr lang="en-GB" alt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8050" y="487363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III. Remember the first Easter.</a:t>
            </a:r>
            <a:endParaRPr lang="en-GB" alt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3388" y="1419225"/>
            <a:ext cx="673893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latin typeface="Times New Roman" pitchFamily="18" charset="0"/>
                <a:cs typeface="Times New Roman" pitchFamily="18" charset="0"/>
              </a:rPr>
              <a:t>b)	</a:t>
            </a:r>
            <a:r>
              <a:rPr lang="en-GB" altLang="en-US" sz="3200" b="1" i="1">
                <a:latin typeface="Times New Roman" pitchFamily="18" charset="0"/>
                <a:cs typeface="Times New Roman" pitchFamily="18" charset="0"/>
              </a:rPr>
              <a:t>A splendid word of promise.</a:t>
            </a:r>
            <a:endParaRPr lang="en-GB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8050" y="2290763"/>
            <a:ext cx="10217150" cy="35083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rgbClr val="C2DAE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“Jesus said to her, “I am the resurrection and the life. The one who believes in me will live, even though they die;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whoever lives by believing in me will never </a:t>
            </a:r>
            <a:r>
              <a:rPr lang="en-GB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die”. </a:t>
            </a:r>
            <a:r>
              <a:rPr lang="en-GB" sz="5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5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11:25 – 26). </a:t>
            </a:r>
            <a:endParaRPr lang="en-GB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57700" y="6088063"/>
            <a:ext cx="3673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Do you believe this?” </a:t>
            </a:r>
            <a:endParaRPr lang="en-GB" alt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8050" y="487363"/>
            <a:ext cx="71993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latin typeface="Times New Roman" pitchFamily="18" charset="0"/>
                <a:cs typeface="Times New Roman" pitchFamily="18" charset="0"/>
              </a:rPr>
              <a:t>IV. Remember his Ascension.</a:t>
            </a:r>
            <a:endParaRPr lang="en-GB" alt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3550" y="1773238"/>
            <a:ext cx="11282363" cy="4522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aseline="30000">
                <a:latin typeface="Times New Roman" pitchFamily="18" charset="0"/>
                <a:cs typeface="Times New Roman" pitchFamily="18" charset="0"/>
              </a:rPr>
              <a:t>16 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Then the eleven disciples went to Galilee, to the mountain where Jesus had told them to go. </a:t>
            </a:r>
            <a:r>
              <a:rPr lang="en-GB" altLang="en-US" sz="3200" baseline="30000">
                <a:latin typeface="Times New Roman" pitchFamily="18" charset="0"/>
                <a:cs typeface="Times New Roman" pitchFamily="18" charset="0"/>
              </a:rPr>
              <a:t>17 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When they saw him, they worshiped him; but some doubted. </a:t>
            </a:r>
            <a:r>
              <a:rPr lang="en-GB" altLang="en-US" sz="3200" baseline="30000">
                <a:latin typeface="Times New Roman" pitchFamily="18" charset="0"/>
                <a:cs typeface="Times New Roman" pitchFamily="18" charset="0"/>
              </a:rPr>
              <a:t>18 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Then Jesus came to them and said, “All authority in heaven and on earth has been given to me. </a:t>
            </a:r>
            <a:r>
              <a:rPr lang="en-GB" altLang="en-US" sz="3200" baseline="30000">
                <a:latin typeface="Times New Roman" pitchFamily="18" charset="0"/>
                <a:cs typeface="Times New Roman" pitchFamily="18" charset="0"/>
              </a:rPr>
              <a:t>19 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Therefore </a:t>
            </a:r>
            <a:r>
              <a:rPr lang="en-GB" altLang="en-US" sz="3200" b="1">
                <a:latin typeface="Times New Roman" pitchFamily="18" charset="0"/>
                <a:cs typeface="Times New Roman" pitchFamily="18" charset="0"/>
              </a:rPr>
              <a:t>go and make disciples of all nations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, baptizing them in the name of the Father and of the Son and of the Holy Spirit, </a:t>
            </a:r>
            <a:r>
              <a:rPr lang="en-GB" altLang="en-US" sz="3200" baseline="30000">
                <a:latin typeface="Times New Roman" pitchFamily="18" charset="0"/>
                <a:cs typeface="Times New Roman" pitchFamily="18" charset="0"/>
              </a:rPr>
              <a:t>20 </a:t>
            </a: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and teaching them to obey everything I have commanded you. And surely I am with you always, to the very end of the age.”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Matthew 28:16-20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8050" y="487363"/>
            <a:ext cx="87296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latin typeface="Times New Roman" pitchFamily="18" charset="0"/>
                <a:cs typeface="Times New Roman" pitchFamily="18" charset="0"/>
              </a:rPr>
              <a:t>V. Remember his promised return.</a:t>
            </a:r>
            <a:endParaRPr lang="en-GB" alt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27250" y="2049463"/>
            <a:ext cx="7415213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Our Lord </a:t>
            </a:r>
            <a:r>
              <a:rPr lang="en-GB" altLang="en-US" sz="4000" i="1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coming back: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He said, “I will come again. . . 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938" y="4165600"/>
            <a:ext cx="11472862" cy="7080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rgbClr val="C2DAE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parousia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(second coming of Christ) was promised</a:t>
            </a:r>
            <a:endParaRPr lang="en-GB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8050" y="487363"/>
            <a:ext cx="87296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latin typeface="Times New Roman" pitchFamily="18" charset="0"/>
                <a:cs typeface="Times New Roman" pitchFamily="18" charset="0"/>
              </a:rPr>
              <a:t>V. Remember his promised return.</a:t>
            </a:r>
            <a:endParaRPr lang="en-GB" alt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9563" y="1582738"/>
            <a:ext cx="11882437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i="1">
                <a:latin typeface="Times New Roman" pitchFamily="18" charset="0"/>
                <a:cs typeface="Times New Roman" pitchFamily="18" charset="0"/>
              </a:rPr>
              <a:t>This promise is renewed with every observance of this memorial.</a:t>
            </a:r>
            <a:r>
              <a:rPr lang="en-GB" altLang="en-US" sz="32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900" y="2970213"/>
            <a:ext cx="11450638" cy="17541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rgbClr val="C2DAE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 dirty="0">
                <a:latin typeface="+mn-lt"/>
              </a:rPr>
              <a:t>“</a:t>
            </a:r>
            <a:r>
              <a:rPr lang="en-GB" sz="3600" dirty="0">
                <a:latin typeface="+mn-lt"/>
              </a:rPr>
              <a:t>For </a:t>
            </a:r>
            <a:r>
              <a:rPr lang="en-GB" sz="3600" dirty="0">
                <a:latin typeface="+mn-lt"/>
              </a:rPr>
              <a:t>whenever you eat this bread and drink this cup, you proclaim the Lord’s death until he comes</a:t>
            </a:r>
            <a:r>
              <a:rPr lang="en-GB" sz="3600" dirty="0">
                <a:latin typeface="+mn-lt"/>
              </a:rPr>
              <a:t>.”</a:t>
            </a:r>
            <a:endParaRPr lang="en-GB" sz="36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Corinthians 11:26)</a:t>
            </a:r>
            <a:endParaRPr lang="en-GB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62325" y="5343525"/>
            <a:ext cx="456723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81000" indent="-3810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228600" algn="l"/>
                <a:tab pos="381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228600" algn="l"/>
                <a:tab pos="381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228600" algn="l"/>
                <a:tab pos="381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“the blessed hope.”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489</Words>
  <Application>Microsoft Office PowerPoint</Application>
  <PresentationFormat>Custom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Freddy Bryan Farias-Arias</dc:creator>
  <cp:lastModifiedBy>office@penrallt.org</cp:lastModifiedBy>
  <cp:revision>26</cp:revision>
  <dcterms:created xsi:type="dcterms:W3CDTF">2014-04-17T11:47:44Z</dcterms:created>
  <dcterms:modified xsi:type="dcterms:W3CDTF">2018-03-08T12:22:18Z</dcterms:modified>
</cp:coreProperties>
</file>