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-114" y="-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4AFC9-9C6A-4992-82C5-1EAA9CF0DDD9}" type="datetimeFigureOut">
              <a:rPr lang="en-GB"/>
              <a:pPr>
                <a:defRPr/>
              </a:pPr>
              <a:t>08/03/2018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95F41-7AB0-4FFC-8B74-828799E0DEE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31560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C3F1A-6B43-4E43-B223-B9871371646D}" type="datetimeFigureOut">
              <a:rPr lang="en-GB"/>
              <a:pPr>
                <a:defRPr/>
              </a:pPr>
              <a:t>08/03/2018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2915E6-F61E-4C60-9F70-E5E02A74953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0365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AB2B7-4513-4330-8161-32329B410F53}" type="datetimeFigureOut">
              <a:rPr lang="en-GB"/>
              <a:pPr>
                <a:defRPr/>
              </a:pPr>
              <a:t>08/03/2018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202635-F53C-407B-9C9F-03DBD0C121F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27898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79151-9AA9-445A-977C-E670C0FADC4E}" type="datetimeFigureOut">
              <a:rPr lang="en-GB"/>
              <a:pPr>
                <a:defRPr/>
              </a:pPr>
              <a:t>08/03/2018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5EA2FB-7A83-4075-87DA-EFBD2BEDFF7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57186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E4EDC-D416-4A03-8E0B-9A6A55D9EC0C}" type="datetimeFigureOut">
              <a:rPr lang="en-GB"/>
              <a:pPr>
                <a:defRPr/>
              </a:pPr>
              <a:t>08/03/2018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E1EFD-9CC0-4EB7-AED7-BE0A04D7AFD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64674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47178-DDEA-4935-90C2-F6ED030591CC}" type="datetimeFigureOut">
              <a:rPr lang="en-GB"/>
              <a:pPr>
                <a:defRPr/>
              </a:pPr>
              <a:t>08/03/2018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4DABC2-5690-48C0-9244-96A54DE3FAF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40122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22BE9-C04D-489D-BF98-D0C989F3C6FB}" type="datetimeFigureOut">
              <a:rPr lang="en-GB"/>
              <a:pPr>
                <a:defRPr/>
              </a:pPr>
              <a:t>08/03/2018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962C7B-FBC9-48FC-BD63-EB94CC1238F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35559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A416E-9688-4878-B4BD-7AAB4C4CA73B}" type="datetimeFigureOut">
              <a:rPr lang="en-GB"/>
              <a:pPr>
                <a:defRPr/>
              </a:pPr>
              <a:t>08/03/2018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29E932-D279-4588-86D5-25209D8C2F3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71613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322E7-7C8E-4BCD-9C68-BB40931AB91C}" type="datetimeFigureOut">
              <a:rPr lang="en-GB"/>
              <a:pPr>
                <a:defRPr/>
              </a:pPr>
              <a:t>08/03/2018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584203-BFB6-471E-AA39-D48EFAB043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43744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DF12A-E2DE-4808-993F-58947E4A648B}" type="datetimeFigureOut">
              <a:rPr lang="en-GB"/>
              <a:pPr>
                <a:defRPr/>
              </a:pPr>
              <a:t>08/03/2018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19D37D-A64A-4E3A-BE5A-F9EC010598F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50679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5BE8C-5CA0-4891-8BCE-56C99AED69B2}" type="datetimeFigureOut">
              <a:rPr lang="en-GB"/>
              <a:pPr>
                <a:defRPr/>
              </a:pPr>
              <a:t>08/03/2018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D933AD-5278-45CC-BA85-4C4455B2EC1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683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7138158-CAE5-4613-91EF-7D2250B2727E}" type="datetimeFigureOut">
              <a:rPr lang="en-GB"/>
              <a:pPr>
                <a:defRPr/>
              </a:pPr>
              <a:t>08/03/2018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FF8A1D16-114B-41C4-A9AB-A68D544D7C7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1317625" y="1393825"/>
            <a:ext cx="9655175" cy="25542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aseline="30000">
                <a:latin typeface="Times New Roman" pitchFamily="18" charset="0"/>
                <a:cs typeface="Times New Roman" pitchFamily="18" charset="0"/>
              </a:rPr>
              <a:t>10 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I want to know Christ—yes, to know the power of his resurrection and participation in his sufferings, becoming like him in his death,”</a:t>
            </a:r>
          </a:p>
        </p:txBody>
      </p:sp>
      <p:sp>
        <p:nvSpPr>
          <p:cNvPr id="2051" name="Rectangle 4"/>
          <p:cNvSpPr>
            <a:spLocks noChangeArrowheads="1"/>
          </p:cNvSpPr>
          <p:nvPr/>
        </p:nvSpPr>
        <p:spPr bwMode="auto">
          <a:xfrm>
            <a:off x="2800350" y="290513"/>
            <a:ext cx="56419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Philippians 3:10 (NIV)</a:t>
            </a:r>
            <a:endParaRPr lang="en-GB" altLang="en-US" sz="4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041400" y="4899025"/>
            <a:ext cx="10207625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challenge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GB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knowing Christ and being like Him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15975" y="682625"/>
            <a:ext cx="10634663" cy="2308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Romans 6:6 (NIV)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For we know that our old self was </a:t>
            </a:r>
            <a:r>
              <a:rPr lang="en-GB" alt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crucified with him 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so that the body ruled by sin might be done away with, that we should no longer be slaves to sin—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57263" y="4106863"/>
            <a:ext cx="10493375" cy="2308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Not that I have already obtained all this, or have already arrived at my goal, but I press on to take hold of that for which Christ Jesus took hold of me. 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Philippians 3:12 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87400" y="1246188"/>
            <a:ext cx="10636250" cy="28305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What is our highest goal? Do we want to be money-making machine, which can never buy lasting happiness? Or do we want to become more like Jesus?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Vernon C. Grounds</a:t>
            </a:r>
            <a:endParaRPr lang="en-GB" altLang="en-US" sz="180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ChangeArrowheads="1"/>
          </p:cNvSpPr>
          <p:nvPr/>
        </p:nvSpPr>
        <p:spPr bwMode="auto">
          <a:xfrm>
            <a:off x="1317625" y="1393825"/>
            <a:ext cx="9655175" cy="1938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aseline="30000">
                <a:latin typeface="Times New Roman" pitchFamily="18" charset="0"/>
                <a:cs typeface="Times New Roman" pitchFamily="18" charset="0"/>
              </a:rPr>
              <a:t>10 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I want to know Christ—yes, to know the power of his resurrection and participation in his sufferings, becoming like him in his death, </a:t>
            </a: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2800350" y="290513"/>
            <a:ext cx="58293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Philippians 3:10 (NIV)</a:t>
            </a:r>
            <a:endParaRPr lang="en-GB" altLang="en-US" sz="4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041400" y="4335463"/>
            <a:ext cx="10207625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challenge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GB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knowing Christ and being like Him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2800350" y="290513"/>
            <a:ext cx="321945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Let’s pray…</a:t>
            </a:r>
            <a:endParaRPr lang="en-GB" altLang="en-US" sz="4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770527" y="346075"/>
            <a:ext cx="7914346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There is </a:t>
            </a:r>
            <a:r>
              <a:rPr lang="en-US" alt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 Challenge </a:t>
            </a:r>
            <a:endParaRPr lang="en-US" altLang="en-US" sz="4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to know Christ and </a:t>
            </a:r>
            <a:r>
              <a:rPr lang="en-US" alt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be </a:t>
            </a:r>
            <a:r>
              <a:rPr lang="en-US" altLang="en-US" sz="4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like Him.</a:t>
            </a:r>
            <a:endParaRPr lang="en-GB" altLang="en-US" sz="4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006600" y="3314700"/>
            <a:ext cx="8590365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 dirty="0">
                <a:solidFill>
                  <a:srgbClr val="0A0A0A"/>
                </a:solidFill>
                <a:latin typeface="Times New Roman" pitchFamily="18" charset="0"/>
                <a:cs typeface="Times New Roman" pitchFamily="18" charset="0"/>
              </a:rPr>
              <a:t>Supreme message of the letter to </a:t>
            </a:r>
            <a:r>
              <a:rPr lang="en-GB" altLang="en-US" sz="3200" b="1" dirty="0" smtClean="0">
                <a:solidFill>
                  <a:srgbClr val="0A0A0A"/>
                </a:solidFill>
                <a:latin typeface="Times New Roman" pitchFamily="18" charset="0"/>
                <a:cs typeface="Times New Roman" pitchFamily="18" charset="0"/>
              </a:rPr>
              <a:t>the Philippians</a:t>
            </a:r>
            <a:endParaRPr lang="en-GB" altLang="en-US" sz="32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378200" y="2043113"/>
            <a:ext cx="57340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“Knowledge of Christ”</a:t>
            </a:r>
            <a:endParaRPr lang="en-GB" altLang="en-US" sz="440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07988" y="4772025"/>
            <a:ext cx="1142365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“The Epistle </a:t>
            </a:r>
            <a:r>
              <a:rPr lang="en-GB" altLang="en-US" sz="4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(Letter) </a:t>
            </a: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of the Experimental Knowledge of Christ”.</a:t>
            </a:r>
            <a:endParaRPr lang="en-GB" altLang="en-US" sz="4400">
              <a:solidFill>
                <a:srgbClr val="FFFF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animBg="1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49238" y="401638"/>
            <a:ext cx="119919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I. The goal of the Christian life is to know Christ.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60413" y="1590675"/>
            <a:ext cx="10704512" cy="25542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“What is more, I consider everything a loss because of the surpassing worth of </a:t>
            </a:r>
            <a:r>
              <a:rPr lang="en-GB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knowing Christ Jesus 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my Lord, for whose sake I have lost all things. I consider them garbage, that I may gain Christ.”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 i="1">
                <a:latin typeface="Times New Roman" pitchFamily="18" charset="0"/>
                <a:cs typeface="Times New Roman" pitchFamily="18" charset="0"/>
              </a:rPr>
              <a:t>Philippians 3:8 (NIV)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27113" y="4976813"/>
            <a:ext cx="10437812" cy="15700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Now this is eternal life: that they </a:t>
            </a:r>
            <a:r>
              <a:rPr lang="en-GB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know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 you, the only true God, and Jesus Christ, whom you have sent.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>
                <a:latin typeface="Times New Roman" pitchFamily="18" charset="0"/>
                <a:cs typeface="Times New Roman" pitchFamily="18" charset="0"/>
              </a:rPr>
              <a:t>John 17:3 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60413" y="577850"/>
            <a:ext cx="10704512" cy="20621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“We were therefore buried with him through baptism into death in order that, just as Christ was raised from the dead through the glory of the Father, we too may live a </a:t>
            </a:r>
            <a:r>
              <a:rPr lang="en-GB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new life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.”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 i="1">
                <a:latin typeface="Times New Roman" pitchFamily="18" charset="0"/>
                <a:cs typeface="Times New Roman" pitchFamily="18" charset="0"/>
              </a:rPr>
              <a:t>Romans 6:4 (NIV)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681163" y="3797300"/>
            <a:ext cx="9320212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It’s possible to gain </a:t>
            </a: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40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about</a:t>
            </a:r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Christ through studying His Word, and yet not grow to </a:t>
            </a:r>
            <a:r>
              <a:rPr lang="en-GB" altLang="en-US" sz="40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know Christ Himself</a:t>
            </a:r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through His Word. </a:t>
            </a:r>
            <a:endParaRPr lang="en-GB" altLang="en-US" sz="40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60413" y="577850"/>
            <a:ext cx="10704512" cy="2862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“Whoever has my commands and keeps them is the one who loves me. The one who loves me will be loved by my Father, and I too will love them and show myself to them.”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 i="1">
                <a:latin typeface="Times New Roman" pitchFamily="18" charset="0"/>
                <a:cs typeface="Times New Roman" pitchFamily="18" charset="0"/>
              </a:rPr>
              <a:t>John 14:21 (NIV)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60413" y="4106863"/>
            <a:ext cx="10704512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 our goal when we study the Bible is always growing </a:t>
            </a:r>
            <a:r>
              <a:rPr lang="en-GB" altLang="en-US" sz="40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obedience</a:t>
            </a:r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so that we can get to </a:t>
            </a: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know</a:t>
            </a:r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the Lord Jesus better.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49238" y="401638"/>
            <a:ext cx="113680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II. The goal of the Christian life is to be like Christ.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14375" y="3457575"/>
            <a:ext cx="10437813" cy="15700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“One of the most dangerous forms of human error is forgetting what one is trying to achieve” 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6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(Paul Nitze, in </a:t>
            </a:r>
            <a:r>
              <a:rPr lang="en-GB" altLang="en-US" sz="16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Reader’s Digest</a:t>
            </a:r>
            <a:r>
              <a:rPr lang="en-GB" altLang="en-US" sz="16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[7/92], p. 137).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07950" y="1560513"/>
            <a:ext cx="11942763" cy="881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60000"/>
              </a:lnSpc>
              <a:spcBef>
                <a:spcPct val="0"/>
              </a:spcBef>
              <a:buFontTx/>
              <a:buNone/>
            </a:pPr>
            <a:r>
              <a:rPr lang="en-GB" alt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a) To be like Christ we need to know the power of the resurrection.</a:t>
            </a:r>
            <a:endParaRPr lang="en-GB" altLang="en-US" sz="3200">
              <a:solidFill>
                <a:schemeClr val="bg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42950" y="222250"/>
            <a:ext cx="10437813" cy="25542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When Harvard was established in 1636, their statement of purpose said, “Every student’s main aim is to 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know Jesus Christ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, and to recognize that Christ is the foundation of all learning.” </a:t>
            </a:r>
            <a:endParaRPr lang="en-GB" altLang="en-US" sz="160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42950" y="3897313"/>
            <a:ext cx="10437813" cy="2308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solidFill>
                  <a:srgbClr val="0A0A0A"/>
                </a:solidFill>
                <a:latin typeface="Times New Roman" pitchFamily="18" charset="0"/>
                <a:cs typeface="Times New Roman" pitchFamily="18" charset="0"/>
              </a:rPr>
              <a:t>When Yale was founded in 1701, they said that “</a:t>
            </a:r>
            <a:r>
              <a:rPr lang="en-GB" alt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God is the source of all wisdom.</a:t>
            </a:r>
            <a:r>
              <a:rPr lang="en-GB" altLang="en-US" sz="3600">
                <a:solidFill>
                  <a:srgbClr val="0A0A0A"/>
                </a:solidFill>
                <a:latin typeface="Times New Roman" pitchFamily="18" charset="0"/>
                <a:cs typeface="Times New Roman" pitchFamily="18" charset="0"/>
              </a:rPr>
              <a:t>” And they required all their students to attend morning and evening [Christian] prayer services every day.</a:t>
            </a:r>
            <a:endParaRPr lang="en-GB" altLang="en-US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54000" y="252413"/>
            <a:ext cx="11520488" cy="78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60000"/>
              </a:lnSpc>
              <a:spcBef>
                <a:spcPct val="0"/>
              </a:spcBef>
              <a:buFontTx/>
              <a:buNone/>
            </a:pPr>
            <a:r>
              <a:rPr lang="en-GB" altLang="en-US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b) To be like Christ we need to know the “the fellowship of His sufferings”.</a:t>
            </a:r>
            <a:endParaRPr lang="en-GB" altLang="en-US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01688" y="2076450"/>
            <a:ext cx="10634662" cy="45227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“For a believer to share Christ’s suffering involves such a complete identification with him that it can only being explained as a death to the former life. The theological import of union with Christ must be </a:t>
            </a:r>
            <a:r>
              <a:rPr lang="en-GB" alt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experientially demonstrated.</a:t>
            </a:r>
            <a:r>
              <a:rPr lang="en-GB" alt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This is the process of sanctification and is intended to bring the believer’s present state into ever increasing conformity to Christ”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Frank E. Gabelein, </a:t>
            </a:r>
            <a:r>
              <a:rPr lang="en-GB" altLang="en-US" sz="18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The Expositor’s Bible Commentary Volume II, (Ephesians – Philemon), </a:t>
            </a:r>
            <a:r>
              <a:rPr lang="en-GB" altLang="en-US" sz="18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Zodervan Publishing House, 1978, p141</a:t>
            </a:r>
            <a:endParaRPr lang="en-GB" altLang="en-US" sz="360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77838" y="1035050"/>
            <a:ext cx="1095851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“…and participation in his sufferings, becoming like him in his death,” </a:t>
            </a:r>
            <a:endParaRPr lang="en-GB" altLang="en-US" sz="3200" b="1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6175</TotalTime>
  <Words>666</Words>
  <Application>Microsoft Office PowerPoint</Application>
  <PresentationFormat>Custom</PresentationFormat>
  <Paragraphs>41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Arial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Farias</dc:creator>
  <cp:lastModifiedBy>office@penrallt.org</cp:lastModifiedBy>
  <cp:revision>16</cp:revision>
  <dcterms:created xsi:type="dcterms:W3CDTF">2018-02-27T15:44:01Z</dcterms:created>
  <dcterms:modified xsi:type="dcterms:W3CDTF">2018-03-08T12:20:09Z</dcterms:modified>
</cp:coreProperties>
</file>