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2" r:id="rId3"/>
    <p:sldId id="266" r:id="rId4"/>
    <p:sldId id="265" r:id="rId5"/>
    <p:sldId id="274" r:id="rId6"/>
    <p:sldId id="273" r:id="rId7"/>
    <p:sldId id="275" r:id="rId8"/>
    <p:sldId id="267" r:id="rId9"/>
    <p:sldId id="269" r:id="rId10"/>
    <p:sldId id="276" r:id="rId11"/>
    <p:sldId id="285" r:id="rId12"/>
    <p:sldId id="268" r:id="rId13"/>
    <p:sldId id="277" r:id="rId14"/>
    <p:sldId id="270" r:id="rId15"/>
    <p:sldId id="271" r:id="rId16"/>
    <p:sldId id="284" r:id="rId17"/>
    <p:sldId id="278" r:id="rId18"/>
    <p:sldId id="279" r:id="rId19"/>
    <p:sldId id="280" r:id="rId20"/>
    <p:sldId id="281" r:id="rId21"/>
    <p:sldId id="282" r:id="rId22"/>
    <p:sldId id="286" r:id="rId23"/>
    <p:sldId id="287" r:id="rId24"/>
  </p:sldIdLst>
  <p:sldSz cx="9144000" cy="6858000" type="screen4x3"/>
  <p:notesSz cx="6858000" cy="9144000"/>
  <p:defaultTextStyle>
    <a:defPPr>
      <a:defRPr lang="en-GB"/>
    </a:defPPr>
    <a:lvl1pPr algn="l" rtl="0" eaLnBrk="0" fontAlgn="base" hangingPunct="0">
      <a:spcBef>
        <a:spcPct val="0"/>
      </a:spcBef>
      <a:spcAft>
        <a:spcPct val="0"/>
      </a:spcAft>
      <a:defRPr kern="1200">
        <a:solidFill>
          <a:schemeClr val="tx1"/>
        </a:solidFill>
        <a:latin typeface="Arial" charset="0"/>
        <a:ea typeface="+mn-ea"/>
        <a:cs typeface="Arial" charset="0"/>
      </a:defRPr>
    </a:lvl1pPr>
    <a:lvl2pPr marL="457200" algn="l" rtl="0" eaLnBrk="0" fontAlgn="base" hangingPunct="0">
      <a:spcBef>
        <a:spcPct val="0"/>
      </a:spcBef>
      <a:spcAft>
        <a:spcPct val="0"/>
      </a:spcAft>
      <a:defRPr kern="1200">
        <a:solidFill>
          <a:schemeClr val="tx1"/>
        </a:solidFill>
        <a:latin typeface="Arial" charset="0"/>
        <a:ea typeface="+mn-ea"/>
        <a:cs typeface="Arial" charset="0"/>
      </a:defRPr>
    </a:lvl2pPr>
    <a:lvl3pPr marL="914400" algn="l" rtl="0" eaLnBrk="0" fontAlgn="base" hangingPunct="0">
      <a:spcBef>
        <a:spcPct val="0"/>
      </a:spcBef>
      <a:spcAft>
        <a:spcPct val="0"/>
      </a:spcAft>
      <a:defRPr kern="1200">
        <a:solidFill>
          <a:schemeClr val="tx1"/>
        </a:solidFill>
        <a:latin typeface="Arial" charset="0"/>
        <a:ea typeface="+mn-ea"/>
        <a:cs typeface="Arial" charset="0"/>
      </a:defRPr>
    </a:lvl3pPr>
    <a:lvl4pPr marL="1371600" algn="l" rtl="0" eaLnBrk="0" fontAlgn="base" hangingPunct="0">
      <a:spcBef>
        <a:spcPct val="0"/>
      </a:spcBef>
      <a:spcAft>
        <a:spcPct val="0"/>
      </a:spcAft>
      <a:defRPr kern="1200">
        <a:solidFill>
          <a:schemeClr val="tx1"/>
        </a:solidFill>
        <a:latin typeface="Arial" charset="0"/>
        <a:ea typeface="+mn-ea"/>
        <a:cs typeface="Arial" charset="0"/>
      </a:defRPr>
    </a:lvl4pPr>
    <a:lvl5pPr marL="1828800" algn="l" rtl="0" eaLnBrk="0" fontAlgn="base" hangingPunct="0">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a:srgbClr val="0000CC"/>
    <a:srgbClr val="FFFF00"/>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howGuides="1">
      <p:cViewPr varScale="1">
        <p:scale>
          <a:sx n="63" d="100"/>
          <a:sy n="63" d="100"/>
        </p:scale>
        <p:origin x="-438"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87DFBA0E-0D17-44B5-B674-5C8840EFDE51}" type="slidenum">
              <a:rPr lang="en-GB" altLang="en-US"/>
              <a:pPr>
                <a:defRPr/>
              </a:pPr>
              <a:t>‹#›</a:t>
            </a:fld>
            <a:endParaRPr lang="en-GB" altLang="en-US"/>
          </a:p>
        </p:txBody>
      </p:sp>
    </p:spTree>
    <p:extLst>
      <p:ext uri="{BB962C8B-B14F-4D97-AF65-F5344CB8AC3E}">
        <p14:creationId xmlns:p14="http://schemas.microsoft.com/office/powerpoint/2010/main" val="15057063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B9428CFB-A9F0-41D7-B346-77FD07B5B17A}" type="slidenum">
              <a:rPr lang="en-GB" altLang="en-US"/>
              <a:pPr>
                <a:defRPr/>
              </a:pPr>
              <a:t>‹#›</a:t>
            </a:fld>
            <a:endParaRPr lang="en-GB" altLang="en-US"/>
          </a:p>
        </p:txBody>
      </p:sp>
    </p:spTree>
    <p:extLst>
      <p:ext uri="{BB962C8B-B14F-4D97-AF65-F5344CB8AC3E}">
        <p14:creationId xmlns:p14="http://schemas.microsoft.com/office/powerpoint/2010/main" val="711666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56862F3B-6C0A-4F9E-9D38-71384DB0FB82}" type="slidenum">
              <a:rPr lang="en-GB" altLang="en-US"/>
              <a:pPr>
                <a:defRPr/>
              </a:pPr>
              <a:t>‹#›</a:t>
            </a:fld>
            <a:endParaRPr lang="en-GB" altLang="en-US"/>
          </a:p>
        </p:txBody>
      </p:sp>
    </p:spTree>
    <p:extLst>
      <p:ext uri="{BB962C8B-B14F-4D97-AF65-F5344CB8AC3E}">
        <p14:creationId xmlns:p14="http://schemas.microsoft.com/office/powerpoint/2010/main" val="20702058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CC9C36AA-8161-45DE-95BF-AE15CE7B6C6B}" type="slidenum">
              <a:rPr lang="en-GB" altLang="en-US"/>
              <a:pPr>
                <a:defRPr/>
              </a:pPr>
              <a:t>‹#›</a:t>
            </a:fld>
            <a:endParaRPr lang="en-GB" altLang="en-US"/>
          </a:p>
        </p:txBody>
      </p:sp>
    </p:spTree>
    <p:extLst>
      <p:ext uri="{BB962C8B-B14F-4D97-AF65-F5344CB8AC3E}">
        <p14:creationId xmlns:p14="http://schemas.microsoft.com/office/powerpoint/2010/main" val="11932515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594BDF1E-2F21-42C2-9BBC-902792BDB13C}" type="slidenum">
              <a:rPr lang="en-GB" altLang="en-US"/>
              <a:pPr>
                <a:defRPr/>
              </a:pPr>
              <a:t>‹#›</a:t>
            </a:fld>
            <a:endParaRPr lang="en-GB" altLang="en-US"/>
          </a:p>
        </p:txBody>
      </p:sp>
    </p:spTree>
    <p:extLst>
      <p:ext uri="{BB962C8B-B14F-4D97-AF65-F5344CB8AC3E}">
        <p14:creationId xmlns:p14="http://schemas.microsoft.com/office/powerpoint/2010/main" val="41413783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DD533EE5-B3F3-4C77-9D3E-57DFDB8D3862}" type="slidenum">
              <a:rPr lang="en-GB" altLang="en-US"/>
              <a:pPr>
                <a:defRPr/>
              </a:pPr>
              <a:t>‹#›</a:t>
            </a:fld>
            <a:endParaRPr lang="en-GB" altLang="en-US"/>
          </a:p>
        </p:txBody>
      </p:sp>
    </p:spTree>
    <p:extLst>
      <p:ext uri="{BB962C8B-B14F-4D97-AF65-F5344CB8AC3E}">
        <p14:creationId xmlns:p14="http://schemas.microsoft.com/office/powerpoint/2010/main" val="41038308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GB"/>
          </a:p>
        </p:txBody>
      </p:sp>
      <p:sp>
        <p:nvSpPr>
          <p:cNvPr id="8" name="Rectangle 5"/>
          <p:cNvSpPr>
            <a:spLocks noGrp="1" noChangeArrowheads="1"/>
          </p:cNvSpPr>
          <p:nvPr>
            <p:ph type="ftr" sz="quarter" idx="11"/>
          </p:nvPr>
        </p:nvSpPr>
        <p:spPr>
          <a:ln/>
        </p:spPr>
        <p:txBody>
          <a:bodyPr/>
          <a:lstStyle>
            <a:lvl1pPr>
              <a:defRPr/>
            </a:lvl1pPr>
          </a:lstStyle>
          <a:p>
            <a:pPr>
              <a:defRPr/>
            </a:pPr>
            <a:endParaRPr lang="en-GB"/>
          </a:p>
        </p:txBody>
      </p:sp>
      <p:sp>
        <p:nvSpPr>
          <p:cNvPr id="9" name="Rectangle 6"/>
          <p:cNvSpPr>
            <a:spLocks noGrp="1" noChangeArrowheads="1"/>
          </p:cNvSpPr>
          <p:nvPr>
            <p:ph type="sldNum" sz="quarter" idx="12"/>
          </p:nvPr>
        </p:nvSpPr>
        <p:spPr>
          <a:ln/>
        </p:spPr>
        <p:txBody>
          <a:bodyPr/>
          <a:lstStyle>
            <a:lvl1pPr>
              <a:defRPr/>
            </a:lvl1pPr>
          </a:lstStyle>
          <a:p>
            <a:pPr>
              <a:defRPr/>
            </a:pPr>
            <a:fld id="{8A14129C-CF88-40DA-B777-556741EE1629}" type="slidenum">
              <a:rPr lang="en-GB" altLang="en-US"/>
              <a:pPr>
                <a:defRPr/>
              </a:pPr>
              <a:t>‹#›</a:t>
            </a:fld>
            <a:endParaRPr lang="en-GB" altLang="en-US"/>
          </a:p>
        </p:txBody>
      </p:sp>
    </p:spTree>
    <p:extLst>
      <p:ext uri="{BB962C8B-B14F-4D97-AF65-F5344CB8AC3E}">
        <p14:creationId xmlns:p14="http://schemas.microsoft.com/office/powerpoint/2010/main" val="35544318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pPr>
              <a:defRPr/>
            </a:pPr>
            <a:fld id="{AE702E94-F704-4DDD-8B01-D1267D9E548F}" type="slidenum">
              <a:rPr lang="en-GB" altLang="en-US"/>
              <a:pPr>
                <a:defRPr/>
              </a:pPr>
              <a:t>‹#›</a:t>
            </a:fld>
            <a:endParaRPr lang="en-GB" altLang="en-US"/>
          </a:p>
        </p:txBody>
      </p:sp>
    </p:spTree>
    <p:extLst>
      <p:ext uri="{BB962C8B-B14F-4D97-AF65-F5344CB8AC3E}">
        <p14:creationId xmlns:p14="http://schemas.microsoft.com/office/powerpoint/2010/main" val="14628998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p>
        </p:txBody>
      </p:sp>
      <p:sp>
        <p:nvSpPr>
          <p:cNvPr id="3" name="Rectangle 5"/>
          <p:cNvSpPr>
            <a:spLocks noGrp="1" noChangeArrowheads="1"/>
          </p:cNvSpPr>
          <p:nvPr>
            <p:ph type="ftr" sz="quarter" idx="11"/>
          </p:nvPr>
        </p:nvSpPr>
        <p:spPr>
          <a:ln/>
        </p:spPr>
        <p:txBody>
          <a:bodyPr/>
          <a:lstStyle>
            <a:lvl1pPr>
              <a:defRPr/>
            </a:lvl1pPr>
          </a:lstStyle>
          <a:p>
            <a:pPr>
              <a:defRPr/>
            </a:pPr>
            <a:endParaRPr lang="en-GB"/>
          </a:p>
        </p:txBody>
      </p:sp>
      <p:sp>
        <p:nvSpPr>
          <p:cNvPr id="4" name="Rectangle 6"/>
          <p:cNvSpPr>
            <a:spLocks noGrp="1" noChangeArrowheads="1"/>
          </p:cNvSpPr>
          <p:nvPr>
            <p:ph type="sldNum" sz="quarter" idx="12"/>
          </p:nvPr>
        </p:nvSpPr>
        <p:spPr>
          <a:ln/>
        </p:spPr>
        <p:txBody>
          <a:bodyPr/>
          <a:lstStyle>
            <a:lvl1pPr>
              <a:defRPr/>
            </a:lvl1pPr>
          </a:lstStyle>
          <a:p>
            <a:pPr>
              <a:defRPr/>
            </a:pPr>
            <a:fld id="{79D77B92-053A-4C11-980C-7DCC30145F8E}" type="slidenum">
              <a:rPr lang="en-GB" altLang="en-US"/>
              <a:pPr>
                <a:defRPr/>
              </a:pPr>
              <a:t>‹#›</a:t>
            </a:fld>
            <a:endParaRPr lang="en-GB" altLang="en-US"/>
          </a:p>
        </p:txBody>
      </p:sp>
    </p:spTree>
    <p:extLst>
      <p:ext uri="{BB962C8B-B14F-4D97-AF65-F5344CB8AC3E}">
        <p14:creationId xmlns:p14="http://schemas.microsoft.com/office/powerpoint/2010/main" val="42080097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E9172BE1-534A-4DA1-AD70-3C6414C1C0A5}" type="slidenum">
              <a:rPr lang="en-GB" altLang="en-US"/>
              <a:pPr>
                <a:defRPr/>
              </a:pPr>
              <a:t>‹#›</a:t>
            </a:fld>
            <a:endParaRPr lang="en-GB" altLang="en-US"/>
          </a:p>
        </p:txBody>
      </p:sp>
    </p:spTree>
    <p:extLst>
      <p:ext uri="{BB962C8B-B14F-4D97-AF65-F5344CB8AC3E}">
        <p14:creationId xmlns:p14="http://schemas.microsoft.com/office/powerpoint/2010/main" val="37378089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70ED9290-C67A-4779-89E8-ECE52F97FBA4}" type="slidenum">
              <a:rPr lang="en-GB" altLang="en-US"/>
              <a:pPr>
                <a:defRPr/>
              </a:pPr>
              <a:t>‹#›</a:t>
            </a:fld>
            <a:endParaRPr lang="en-GB" altLang="en-US"/>
          </a:p>
        </p:txBody>
      </p:sp>
    </p:spTree>
    <p:extLst>
      <p:ext uri="{BB962C8B-B14F-4D97-AF65-F5344CB8AC3E}">
        <p14:creationId xmlns:p14="http://schemas.microsoft.com/office/powerpoint/2010/main" val="5441811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alt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atin typeface="Arial" panose="020B0604020202020204" pitchFamily="34" charset="0"/>
                <a:cs typeface="Arial" panose="020B0604020202020204" pitchFamily="34" charset="0"/>
              </a:defRPr>
            </a:lvl1pPr>
          </a:lstStyle>
          <a:p>
            <a:pPr>
              <a:defRPr/>
            </a:pPr>
            <a:endParaRPr lang="en-GB"/>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atin typeface="Arial" panose="020B0604020202020204" pitchFamily="34" charset="0"/>
                <a:cs typeface="Arial" panose="020B0604020202020204" pitchFamily="34" charset="0"/>
              </a:defRPr>
            </a:lvl1pPr>
          </a:lstStyle>
          <a:p>
            <a:pPr>
              <a:defRPr/>
            </a:pPr>
            <a:endParaRPr lang="en-GB"/>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4E1126AA-1F9A-4443-853F-B7AC44BB924E}"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CC"/>
        </a:solidFill>
        <a:effectLst/>
      </p:bgPr>
    </p:bg>
    <p:spTree>
      <p:nvGrpSpPr>
        <p:cNvPr id="1" name=""/>
        <p:cNvGrpSpPr/>
        <p:nvPr/>
      </p:nvGrpSpPr>
      <p:grpSpPr>
        <a:xfrm>
          <a:off x="0" y="0"/>
          <a:ext cx="0" cy="0"/>
          <a:chOff x="0" y="0"/>
          <a:chExt cx="0" cy="0"/>
        </a:xfrm>
      </p:grpSpPr>
      <p:sp>
        <p:nvSpPr>
          <p:cNvPr id="2050" name="Rectangle 14"/>
          <p:cNvSpPr>
            <a:spLocks noChangeArrowheads="1"/>
          </p:cNvSpPr>
          <p:nvPr/>
        </p:nvSpPr>
        <p:spPr bwMode="auto">
          <a:xfrm>
            <a:off x="1476375" y="219075"/>
            <a:ext cx="5892800" cy="7699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ltLang="en-US" sz="4400" b="1" i="1">
                <a:solidFill>
                  <a:srgbClr val="FFFF00"/>
                </a:solidFill>
                <a:latin typeface="Georgia" pitchFamily="18" charset="0"/>
              </a:rPr>
              <a:t>Mark 8:31-36 (NIV)</a:t>
            </a:r>
            <a:endParaRPr lang="en-GB" altLang="en-US">
              <a:solidFill>
                <a:srgbClr val="FFFF00"/>
              </a:solidFill>
            </a:endParaRPr>
          </a:p>
        </p:txBody>
      </p:sp>
      <p:sp>
        <p:nvSpPr>
          <p:cNvPr id="2051" name="Rectangle 4"/>
          <p:cNvSpPr>
            <a:spLocks noChangeArrowheads="1"/>
          </p:cNvSpPr>
          <p:nvPr/>
        </p:nvSpPr>
        <p:spPr bwMode="auto">
          <a:xfrm>
            <a:off x="42863" y="1022350"/>
            <a:ext cx="9101137" cy="53244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a:r>
              <a:rPr lang="en-GB" altLang="en-US" sz="3400" b="1" baseline="30000">
                <a:latin typeface="Times New Roman" pitchFamily="18" charset="0"/>
                <a:cs typeface="Times New Roman" pitchFamily="18" charset="0"/>
              </a:rPr>
              <a:t>31 </a:t>
            </a:r>
            <a:r>
              <a:rPr lang="en-GB" altLang="en-US" sz="3400">
                <a:latin typeface="Times New Roman" pitchFamily="18" charset="0"/>
                <a:cs typeface="Times New Roman" pitchFamily="18" charset="0"/>
              </a:rPr>
              <a:t>He then began to teach them that the Son of Man must suffer many things and be rejected by the elders, the chief priests and the teachers of the law, and that he must be killed and after three days rise again.</a:t>
            </a:r>
            <a:r>
              <a:rPr lang="en-GB" altLang="en-US" sz="3400" b="1" baseline="30000">
                <a:latin typeface="Times New Roman" pitchFamily="18" charset="0"/>
                <a:cs typeface="Times New Roman" pitchFamily="18" charset="0"/>
              </a:rPr>
              <a:t>32 </a:t>
            </a:r>
            <a:r>
              <a:rPr lang="en-GB" altLang="en-US" sz="3400">
                <a:latin typeface="Times New Roman" pitchFamily="18" charset="0"/>
                <a:cs typeface="Times New Roman" pitchFamily="18" charset="0"/>
              </a:rPr>
              <a:t>He spoke plainly about this, and Peter took him aside and began to rebuke him.</a:t>
            </a:r>
          </a:p>
          <a:p>
            <a:pPr algn="just"/>
            <a:r>
              <a:rPr lang="en-GB" altLang="en-US" sz="3400" b="1" baseline="30000">
                <a:latin typeface="Times New Roman" pitchFamily="18" charset="0"/>
                <a:cs typeface="Times New Roman" pitchFamily="18" charset="0"/>
              </a:rPr>
              <a:t>33 </a:t>
            </a:r>
            <a:r>
              <a:rPr lang="en-GB" altLang="en-US" sz="3400">
                <a:latin typeface="Times New Roman" pitchFamily="18" charset="0"/>
                <a:cs typeface="Times New Roman" pitchFamily="18" charset="0"/>
              </a:rPr>
              <a:t>But when Jesus turned and looked at his disciples, he rebuked Peter. “Get behind me, Satan!” he said. “You do not have in mind the concerns of God, but merely human concerns.”</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 name="Rectangle 3"/>
          <p:cNvSpPr>
            <a:spLocks noChangeArrowheads="1"/>
          </p:cNvSpPr>
          <p:nvPr/>
        </p:nvSpPr>
        <p:spPr bwMode="auto">
          <a:xfrm>
            <a:off x="1692275" y="260350"/>
            <a:ext cx="578167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GB" altLang="en-US" sz="4000" b="1">
                <a:solidFill>
                  <a:srgbClr val="FFFF00"/>
                </a:solidFill>
                <a:latin typeface="Times New Roman" pitchFamily="18" charset="0"/>
                <a:cs typeface="Times New Roman" pitchFamily="18" charset="0"/>
              </a:rPr>
              <a:t>“Who do YOU say I am.”</a:t>
            </a:r>
          </a:p>
        </p:txBody>
      </p:sp>
      <p:sp>
        <p:nvSpPr>
          <p:cNvPr id="2" name="Rectangle 1"/>
          <p:cNvSpPr>
            <a:spLocks noChangeArrowheads="1"/>
          </p:cNvSpPr>
          <p:nvPr/>
        </p:nvSpPr>
        <p:spPr bwMode="auto">
          <a:xfrm>
            <a:off x="280988" y="1722438"/>
            <a:ext cx="8604250" cy="21240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a:r>
              <a:rPr lang="en-GB" altLang="en-US" sz="4400">
                <a:latin typeface="Times New Roman" pitchFamily="18" charset="0"/>
                <a:cs typeface="Times New Roman" pitchFamily="18" charset="0"/>
              </a:rPr>
              <a:t>Peter’s answer; </a:t>
            </a:r>
            <a:r>
              <a:rPr lang="en-GB" altLang="en-US" sz="4400" b="1">
                <a:solidFill>
                  <a:srgbClr val="000099"/>
                </a:solidFill>
                <a:latin typeface="Times New Roman" pitchFamily="18" charset="0"/>
                <a:cs typeface="Times New Roman" pitchFamily="18" charset="0"/>
              </a:rPr>
              <a:t>“You are the Messiah”</a:t>
            </a:r>
            <a:r>
              <a:rPr lang="en-GB" altLang="en-US" sz="4400">
                <a:latin typeface="Times New Roman" pitchFamily="18" charset="0"/>
                <a:cs typeface="Times New Roman" pitchFamily="18" charset="0"/>
              </a:rPr>
              <a:t> the Son of God the Saviour of the world…</a:t>
            </a:r>
            <a:endParaRPr lang="en-GB" altLang="en-US" sz="4400" b="1">
              <a:solidFill>
                <a:srgbClr val="FF0000"/>
              </a:solidFill>
              <a:latin typeface="Times New Roman" pitchFamily="18" charset="0"/>
              <a:cs typeface="Times New Roman" pitchFamily="18" charset="0"/>
            </a:endParaRPr>
          </a:p>
        </p:txBody>
      </p:sp>
      <p:sp>
        <p:nvSpPr>
          <p:cNvPr id="3" name="Rectangle 2"/>
          <p:cNvSpPr>
            <a:spLocks noChangeArrowheads="1"/>
          </p:cNvSpPr>
          <p:nvPr/>
        </p:nvSpPr>
        <p:spPr bwMode="auto">
          <a:xfrm>
            <a:off x="611188" y="4292600"/>
            <a:ext cx="7716837" cy="14478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GB" altLang="en-US" sz="4400" b="1" i="1">
                <a:solidFill>
                  <a:srgbClr val="FF0000"/>
                </a:solidFill>
                <a:latin typeface="Times New Roman" pitchFamily="18" charset="0"/>
                <a:cs typeface="Times New Roman" pitchFamily="18" charset="0"/>
              </a:rPr>
              <a:t>Is the first principle </a:t>
            </a:r>
          </a:p>
          <a:p>
            <a:pPr algn="ctr"/>
            <a:r>
              <a:rPr lang="en-GB" altLang="en-US" sz="4400" b="1" i="1">
                <a:solidFill>
                  <a:srgbClr val="FF0000"/>
                </a:solidFill>
                <a:latin typeface="Times New Roman" pitchFamily="18" charset="0"/>
                <a:cs typeface="Times New Roman" pitchFamily="18" charset="0"/>
              </a:rPr>
              <a:t>of the Christian faith.</a:t>
            </a:r>
            <a:endParaRPr lang="en-GB" altLang="en-US" sz="4400" b="1">
              <a:solidFill>
                <a:srgbClr val="FF000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arn(inVertical)">
                                      <p:cBhvr>
                                        <p:cTn id="12" dur="500"/>
                                        <p:tgtEl>
                                          <p:spTgt spid="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wipe(down)">
                                      <p:cBhvr>
                                        <p:cTn id="1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2" grpId="0" animBg="1"/>
      <p:bldP spid="3"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 name="Rectangle 3"/>
          <p:cNvSpPr>
            <a:spLocks noChangeArrowheads="1"/>
          </p:cNvSpPr>
          <p:nvPr/>
        </p:nvSpPr>
        <p:spPr bwMode="auto">
          <a:xfrm>
            <a:off x="395288" y="260350"/>
            <a:ext cx="7932737"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spcBef>
                <a:spcPct val="20000"/>
              </a:spcBef>
            </a:pPr>
            <a:r>
              <a:rPr lang="en-GB" altLang="en-US" sz="3600">
                <a:solidFill>
                  <a:schemeClr val="bg1"/>
                </a:solidFill>
                <a:latin typeface="Times New Roman" pitchFamily="18" charset="0"/>
                <a:cs typeface="Times New Roman" pitchFamily="18" charset="0"/>
              </a:rPr>
              <a:t>Every year a Roman citizen was required to pay an annual tax and confess, </a:t>
            </a:r>
            <a:endParaRPr lang="en-GB" altLang="en-US" sz="3600" b="1">
              <a:solidFill>
                <a:schemeClr val="bg1"/>
              </a:solidFill>
              <a:latin typeface="Times New Roman" pitchFamily="18" charset="0"/>
              <a:cs typeface="Times New Roman" pitchFamily="18" charset="0"/>
            </a:endParaRPr>
          </a:p>
        </p:txBody>
      </p:sp>
      <p:sp>
        <p:nvSpPr>
          <p:cNvPr id="2" name="Rectangle 1"/>
          <p:cNvSpPr>
            <a:spLocks noChangeArrowheads="1"/>
          </p:cNvSpPr>
          <p:nvPr/>
        </p:nvSpPr>
        <p:spPr bwMode="auto">
          <a:xfrm>
            <a:off x="2555875" y="1916113"/>
            <a:ext cx="4506913" cy="76993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a:r>
              <a:rPr lang="en-GB" altLang="en-US" sz="4400" b="1">
                <a:latin typeface="Times New Roman" pitchFamily="18" charset="0"/>
                <a:cs typeface="Times New Roman" pitchFamily="18" charset="0"/>
              </a:rPr>
              <a:t>“Caesar is Lord.” </a:t>
            </a:r>
            <a:endParaRPr lang="en-GB" altLang="en-US" sz="4400" b="1">
              <a:solidFill>
                <a:srgbClr val="FF0000"/>
              </a:solidFill>
              <a:latin typeface="Times New Roman" pitchFamily="18" charset="0"/>
              <a:cs typeface="Times New Roman" pitchFamily="18" charset="0"/>
            </a:endParaRPr>
          </a:p>
        </p:txBody>
      </p:sp>
      <p:sp>
        <p:nvSpPr>
          <p:cNvPr id="3" name="Rectangle 2"/>
          <p:cNvSpPr>
            <a:spLocks noChangeArrowheads="1"/>
          </p:cNvSpPr>
          <p:nvPr/>
        </p:nvSpPr>
        <p:spPr bwMode="auto">
          <a:xfrm>
            <a:off x="611188" y="4868863"/>
            <a:ext cx="7716837" cy="8318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GB" altLang="en-US" sz="4800" b="1">
                <a:solidFill>
                  <a:srgbClr val="FF0000"/>
                </a:solidFill>
                <a:latin typeface="Times New Roman" pitchFamily="18" charset="0"/>
                <a:cs typeface="Times New Roman" pitchFamily="18" charset="0"/>
              </a:rPr>
              <a:t>“Jesus is Lord.” </a:t>
            </a:r>
          </a:p>
        </p:txBody>
      </p:sp>
      <p:sp>
        <p:nvSpPr>
          <p:cNvPr id="5" name="Rectangle 4"/>
          <p:cNvSpPr>
            <a:spLocks noChangeArrowheads="1"/>
          </p:cNvSpPr>
          <p:nvPr/>
        </p:nvSpPr>
        <p:spPr bwMode="auto">
          <a:xfrm>
            <a:off x="900113" y="3108325"/>
            <a:ext cx="69596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GB" altLang="en-US" sz="3600">
                <a:solidFill>
                  <a:schemeClr val="bg1"/>
                </a:solidFill>
                <a:latin typeface="Times New Roman" pitchFamily="18" charset="0"/>
                <a:cs typeface="Times New Roman" pitchFamily="18" charset="0"/>
              </a:rPr>
              <a:t>These radical disciples refused and instead they confessed,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arn(inVertical)">
                                      <p:cBhvr>
                                        <p:cTn id="12" dur="500"/>
                                        <p:tgtEl>
                                          <p:spTgt spid="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arn(inVertical)">
                                      <p:cBhvr>
                                        <p:cTn id="17" dur="500"/>
                                        <p:tgtEl>
                                          <p:spTgt spid="5"/>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gtEl>
                                        <p:attrNameLst>
                                          <p:attrName>style.visibility</p:attrName>
                                        </p:attrNameLst>
                                      </p:cBhvr>
                                      <p:to>
                                        <p:strVal val="visible"/>
                                      </p:to>
                                    </p:set>
                                    <p:animEffect transition="in" filter="wipe(down)">
                                      <p:cBhvr>
                                        <p:cTn id="2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2" grpId="0" animBg="1"/>
      <p:bldP spid="3" grpId="0" animBg="1"/>
      <p:bldP spid="5" grpId="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 name="Rectangle 2"/>
          <p:cNvSpPr>
            <a:spLocks noChangeArrowheads="1"/>
          </p:cNvSpPr>
          <p:nvPr/>
        </p:nvSpPr>
        <p:spPr bwMode="auto">
          <a:xfrm>
            <a:off x="395288" y="374650"/>
            <a:ext cx="8532812"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GB" altLang="en-US" sz="3600" b="1">
                <a:solidFill>
                  <a:srgbClr val="FFFF00"/>
                </a:solidFill>
                <a:latin typeface="Times New Roman" pitchFamily="18" charset="0"/>
                <a:cs typeface="Times New Roman" pitchFamily="18" charset="0"/>
              </a:rPr>
              <a:t>II. We need to remove our ego from the throne of our lives.</a:t>
            </a:r>
            <a:endParaRPr lang="en-GB" altLang="en-US" sz="3600">
              <a:solidFill>
                <a:srgbClr val="FFFF00"/>
              </a:solidFill>
              <a:latin typeface="Times New Roman" pitchFamily="18" charset="0"/>
              <a:cs typeface="Times New Roman" pitchFamily="18" charset="0"/>
            </a:endParaRPr>
          </a:p>
        </p:txBody>
      </p:sp>
      <p:sp>
        <p:nvSpPr>
          <p:cNvPr id="4" name="Rectangle 3"/>
          <p:cNvSpPr>
            <a:spLocks noChangeArrowheads="1"/>
          </p:cNvSpPr>
          <p:nvPr/>
        </p:nvSpPr>
        <p:spPr bwMode="auto">
          <a:xfrm>
            <a:off x="655638" y="2276475"/>
            <a:ext cx="7916862" cy="286226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a:r>
              <a:rPr lang="en-GB" altLang="en-US" sz="3600" b="1" baseline="30000">
                <a:latin typeface="Times New Roman" pitchFamily="18" charset="0"/>
                <a:cs typeface="Times New Roman" pitchFamily="18" charset="0"/>
              </a:rPr>
              <a:t>33 </a:t>
            </a:r>
            <a:r>
              <a:rPr lang="en-GB" altLang="en-US" sz="3600">
                <a:latin typeface="Times New Roman" pitchFamily="18" charset="0"/>
                <a:cs typeface="Times New Roman" pitchFamily="18" charset="0"/>
              </a:rPr>
              <a:t>But when Jesus turned and looked at his disciples, he rebuked Peter. </a:t>
            </a:r>
            <a:r>
              <a:rPr lang="en-GB" altLang="en-US" sz="3600">
                <a:solidFill>
                  <a:srgbClr val="FF0000"/>
                </a:solidFill>
                <a:latin typeface="Times New Roman" pitchFamily="18" charset="0"/>
                <a:cs typeface="Times New Roman" pitchFamily="18" charset="0"/>
              </a:rPr>
              <a:t>“Get behind me, Satan!”</a:t>
            </a:r>
            <a:r>
              <a:rPr lang="en-GB" altLang="en-US" sz="3600">
                <a:latin typeface="Times New Roman" pitchFamily="18" charset="0"/>
                <a:cs typeface="Times New Roman" pitchFamily="18" charset="0"/>
              </a:rPr>
              <a:t> he said. “You do not have in mind the concerns of God, but merely human concerns.”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 name="Rectangle 3"/>
          <p:cNvSpPr>
            <a:spLocks noChangeArrowheads="1"/>
          </p:cNvSpPr>
          <p:nvPr/>
        </p:nvSpPr>
        <p:spPr bwMode="auto">
          <a:xfrm>
            <a:off x="628650" y="731838"/>
            <a:ext cx="7918450" cy="23082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a:r>
              <a:rPr lang="en-GB" altLang="en-US" sz="3600" b="1" baseline="30000">
                <a:latin typeface="Times New Roman" pitchFamily="18" charset="0"/>
                <a:cs typeface="Times New Roman" pitchFamily="18" charset="0"/>
              </a:rPr>
              <a:t>34 </a:t>
            </a:r>
            <a:r>
              <a:rPr lang="en-GB" altLang="en-US" sz="3600">
                <a:latin typeface="Times New Roman" pitchFamily="18" charset="0"/>
                <a:cs typeface="Times New Roman" pitchFamily="18" charset="0"/>
              </a:rPr>
              <a:t>Then he called the crowd to him along with his disciples and said: “Whoever wants to be my disciple </a:t>
            </a:r>
            <a:r>
              <a:rPr lang="en-GB" altLang="en-US" sz="3600" b="1">
                <a:solidFill>
                  <a:srgbClr val="FF0000"/>
                </a:solidFill>
                <a:latin typeface="Times New Roman" pitchFamily="18" charset="0"/>
                <a:cs typeface="Times New Roman" pitchFamily="18" charset="0"/>
              </a:rPr>
              <a:t>must deny themselves</a:t>
            </a:r>
            <a:r>
              <a:rPr lang="en-GB" altLang="en-US" sz="3600">
                <a:latin typeface="Times New Roman" pitchFamily="18" charset="0"/>
                <a:cs typeface="Times New Roman" pitchFamily="18" charset="0"/>
              </a:rPr>
              <a:t>…</a:t>
            </a:r>
          </a:p>
        </p:txBody>
      </p:sp>
      <p:sp>
        <p:nvSpPr>
          <p:cNvPr id="2" name="Rectangle 1"/>
          <p:cNvSpPr>
            <a:spLocks noChangeArrowheads="1"/>
          </p:cNvSpPr>
          <p:nvPr/>
        </p:nvSpPr>
        <p:spPr bwMode="auto">
          <a:xfrm>
            <a:off x="725488" y="3405188"/>
            <a:ext cx="791845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GB" altLang="en-US" sz="3600">
                <a:solidFill>
                  <a:schemeClr val="bg1"/>
                </a:solidFill>
                <a:latin typeface="Times New Roman" pitchFamily="18" charset="0"/>
                <a:cs typeface="Times New Roman" pitchFamily="18" charset="0"/>
              </a:rPr>
              <a:t>He said, “If anyone would come after me he must </a:t>
            </a:r>
            <a:r>
              <a:rPr lang="en-GB" altLang="en-US" sz="3600" b="1">
                <a:solidFill>
                  <a:schemeClr val="bg1"/>
                </a:solidFill>
                <a:latin typeface="Times New Roman" pitchFamily="18" charset="0"/>
                <a:cs typeface="Times New Roman" pitchFamily="18" charset="0"/>
              </a:rPr>
              <a:t>DENY HIMSELF</a:t>
            </a:r>
            <a:r>
              <a:rPr lang="en-GB" altLang="en-US" sz="3600">
                <a:solidFill>
                  <a:schemeClr val="bg1"/>
                </a:solidFill>
                <a:latin typeface="Times New Roman" pitchFamily="18" charset="0"/>
                <a:cs typeface="Times New Roman" pitchFamily="18" charset="0"/>
              </a:rPr>
              <a:t>.” </a:t>
            </a:r>
          </a:p>
        </p:txBody>
      </p:sp>
      <p:sp>
        <p:nvSpPr>
          <p:cNvPr id="5" name="Rectangle 4"/>
          <p:cNvSpPr>
            <a:spLocks noChangeArrowheads="1"/>
          </p:cNvSpPr>
          <p:nvPr/>
        </p:nvSpPr>
        <p:spPr bwMode="auto">
          <a:xfrm>
            <a:off x="436563" y="5300663"/>
            <a:ext cx="84963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GB" altLang="en-US" sz="3600">
                <a:solidFill>
                  <a:srgbClr val="FFFF00"/>
                </a:solidFill>
                <a:latin typeface="Times New Roman" pitchFamily="18" charset="0"/>
                <a:cs typeface="Times New Roman" pitchFamily="18" charset="0"/>
              </a:rPr>
              <a:t>A disciple of Jesus says;</a:t>
            </a:r>
          </a:p>
          <a:p>
            <a:r>
              <a:rPr lang="en-GB" altLang="en-US" sz="3600">
                <a:solidFill>
                  <a:srgbClr val="FFFF00"/>
                </a:solidFill>
                <a:latin typeface="Times New Roman" pitchFamily="18" charset="0"/>
                <a:cs typeface="Times New Roman" pitchFamily="18" charset="0"/>
              </a:rPr>
              <a:t> </a:t>
            </a:r>
            <a:r>
              <a:rPr lang="en-GB" altLang="en-US" sz="3600" b="1">
                <a:solidFill>
                  <a:srgbClr val="FFFF00"/>
                </a:solidFill>
                <a:latin typeface="Times New Roman" pitchFamily="18" charset="0"/>
                <a:cs typeface="Times New Roman" pitchFamily="18" charset="0"/>
              </a:rPr>
              <a:t>“It’s not about me. It’s all about Jesus.”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barn(inVertical)">
                                      <p:cBhvr>
                                        <p:cTn id="14" dur="500"/>
                                        <p:tgtEl>
                                          <p:spTgt spid="2"/>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fade">
                                      <p:cBhvr>
                                        <p:cTn id="19" dur="1000"/>
                                        <p:tgtEl>
                                          <p:spTgt spid="5"/>
                                        </p:tgtEl>
                                      </p:cBhvr>
                                    </p:animEffect>
                                    <p:anim calcmode="lin" valueType="num">
                                      <p:cBhvr>
                                        <p:cTn id="20" dur="1000" fill="hold"/>
                                        <p:tgtEl>
                                          <p:spTgt spid="5"/>
                                        </p:tgtEl>
                                        <p:attrNameLst>
                                          <p:attrName>ppt_x</p:attrName>
                                        </p:attrNameLst>
                                      </p:cBhvr>
                                      <p:tavLst>
                                        <p:tav tm="0">
                                          <p:val>
                                            <p:strVal val="#ppt_x"/>
                                          </p:val>
                                        </p:tav>
                                        <p:tav tm="100000">
                                          <p:val>
                                            <p:strVal val="#ppt_x"/>
                                          </p:val>
                                        </p:tav>
                                      </p:tavLst>
                                    </p:anim>
                                    <p:anim calcmode="lin" valueType="num">
                                      <p:cBhvr>
                                        <p:cTn id="21"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p:bldP spid="5" grpId="0"/>
    </p:bld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323850" y="260350"/>
            <a:ext cx="8424863"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GB" altLang="en-US" sz="3600" b="1">
                <a:solidFill>
                  <a:srgbClr val="FFFF00"/>
                </a:solidFill>
                <a:latin typeface="Times New Roman" pitchFamily="18" charset="0"/>
                <a:cs typeface="Times New Roman" pitchFamily="18" charset="0"/>
              </a:rPr>
              <a:t>III. We need to apply the invariable law of Christian life.</a:t>
            </a:r>
            <a:endParaRPr lang="en-GB" altLang="en-US" sz="3600">
              <a:solidFill>
                <a:srgbClr val="FFFF00"/>
              </a:solidFill>
              <a:latin typeface="Times New Roman" pitchFamily="18" charset="0"/>
              <a:cs typeface="Times New Roman" pitchFamily="18" charset="0"/>
            </a:endParaRPr>
          </a:p>
        </p:txBody>
      </p:sp>
      <p:sp>
        <p:nvSpPr>
          <p:cNvPr id="3" name="Rectangle 2"/>
          <p:cNvSpPr>
            <a:spLocks noChangeArrowheads="1"/>
          </p:cNvSpPr>
          <p:nvPr/>
        </p:nvSpPr>
        <p:spPr bwMode="auto">
          <a:xfrm>
            <a:off x="334963" y="1628775"/>
            <a:ext cx="8424862" cy="175418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a:r>
              <a:rPr lang="en-GB" altLang="en-US" sz="3600" b="1">
                <a:latin typeface="Times New Roman" pitchFamily="18" charset="0"/>
                <a:cs typeface="Times New Roman" pitchFamily="18" charset="0"/>
              </a:rPr>
              <a:t>‘</a:t>
            </a:r>
            <a:r>
              <a:rPr lang="en-US" altLang="en-US" sz="3600" b="1">
                <a:latin typeface="Times New Roman" pitchFamily="18" charset="0"/>
                <a:cs typeface="Times New Roman" pitchFamily="18" charset="0"/>
              </a:rPr>
              <a:t>Whoever desires to come after Me, let him deny himself, and </a:t>
            </a:r>
            <a:r>
              <a:rPr lang="en-US" altLang="en-US" sz="3600" b="1">
                <a:solidFill>
                  <a:srgbClr val="FF0000"/>
                </a:solidFill>
                <a:latin typeface="Times New Roman" pitchFamily="18" charset="0"/>
                <a:cs typeface="Times New Roman" pitchFamily="18" charset="0"/>
              </a:rPr>
              <a:t>take up his cross</a:t>
            </a:r>
            <a:r>
              <a:rPr lang="en-US" altLang="en-US" sz="3600" b="1">
                <a:latin typeface="Times New Roman" pitchFamily="18" charset="0"/>
                <a:cs typeface="Times New Roman" pitchFamily="18" charset="0"/>
              </a:rPr>
              <a:t>, and follow Me.’ </a:t>
            </a:r>
            <a:endParaRPr lang="en-GB" altLang="en-US" sz="3600">
              <a:latin typeface="Times New Roman" pitchFamily="18" charset="0"/>
              <a:cs typeface="Times New Roman" pitchFamily="18" charset="0"/>
            </a:endParaRPr>
          </a:p>
        </p:txBody>
      </p:sp>
      <p:pic>
        <p:nvPicPr>
          <p:cNvPr id="11270" name="Picture 6" descr="Image result for cros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00338" y="3573463"/>
            <a:ext cx="3525837" cy="2349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3"/>
          <p:cNvSpPr>
            <a:spLocks noChangeArrowheads="1"/>
          </p:cNvSpPr>
          <p:nvPr/>
        </p:nvSpPr>
        <p:spPr bwMode="auto">
          <a:xfrm>
            <a:off x="684213" y="6057900"/>
            <a:ext cx="7558087"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GB" altLang="en-US" sz="3600" b="1">
                <a:solidFill>
                  <a:schemeClr val="bg1"/>
                </a:solidFill>
                <a:latin typeface="Times New Roman" pitchFamily="18" charset="0"/>
                <a:cs typeface="Times New Roman" pitchFamily="18" charset="0"/>
              </a:rPr>
              <a:t>“The invariable law of Christian life”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arn(inVertical)">
                                      <p:cBhvr>
                                        <p:cTn id="12" dur="500"/>
                                        <p:tgtEl>
                                          <p:spTgt spid="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4" fill="hold" nodeType="clickEffect">
                                  <p:stCondLst>
                                    <p:cond delay="0"/>
                                  </p:stCondLst>
                                  <p:childTnLst>
                                    <p:set>
                                      <p:cBhvr>
                                        <p:cTn id="16" dur="1" fill="hold">
                                          <p:stCondLst>
                                            <p:cond delay="0"/>
                                          </p:stCondLst>
                                        </p:cTn>
                                        <p:tgtEl>
                                          <p:spTgt spid="11270"/>
                                        </p:tgtEl>
                                        <p:attrNameLst>
                                          <p:attrName>style.visibility</p:attrName>
                                        </p:attrNameLst>
                                      </p:cBhvr>
                                      <p:to>
                                        <p:strVal val="visible"/>
                                      </p:to>
                                    </p:set>
                                    <p:animEffect transition="in" filter="wipe(down)">
                                      <p:cBhvr>
                                        <p:cTn id="17" dur="500"/>
                                        <p:tgtEl>
                                          <p:spTgt spid="11270"/>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barn(inVertical)">
                                      <p:cBhvr>
                                        <p:cTn id="2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utoUpdateAnimBg="0"/>
      <p:bldP spid="3" grpId="0" animBg="1" autoUpdateAnimBg="0"/>
      <p:bldP spid="4" grpId="0"/>
    </p:bld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 name="Rectangle 2"/>
          <p:cNvSpPr>
            <a:spLocks noChangeArrowheads="1"/>
          </p:cNvSpPr>
          <p:nvPr/>
        </p:nvSpPr>
        <p:spPr bwMode="auto">
          <a:xfrm>
            <a:off x="468313" y="333375"/>
            <a:ext cx="8207375" cy="193833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a:r>
              <a:rPr lang="en-GB" altLang="en-US" sz="4000">
                <a:latin typeface="Times New Roman" pitchFamily="18" charset="0"/>
                <a:cs typeface="Times New Roman" pitchFamily="18" charset="0"/>
              </a:rPr>
              <a:t>To “deny himself/herself doesn’t mean to deny something to himself/herself, but to renounce to self.</a:t>
            </a:r>
          </a:p>
        </p:txBody>
      </p:sp>
      <p:pic>
        <p:nvPicPr>
          <p:cNvPr id="13316" name="Picture 4" descr="Image result for crucifixion of jesu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8175" y="2420938"/>
            <a:ext cx="4751388" cy="3168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p:cNvSpPr>
            <a:spLocks noChangeArrowheads="1"/>
          </p:cNvSpPr>
          <p:nvPr/>
        </p:nvSpPr>
        <p:spPr bwMode="auto">
          <a:xfrm>
            <a:off x="301625" y="5876925"/>
            <a:ext cx="8380413"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GB" altLang="en-US" sz="4000" b="1">
                <a:solidFill>
                  <a:srgbClr val="FFFF00"/>
                </a:solidFill>
                <a:latin typeface="Times New Roman" pitchFamily="18" charset="0"/>
                <a:cs typeface="Times New Roman" pitchFamily="18" charset="0"/>
              </a:rPr>
              <a:t>“The invariable law of Christian life”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nodeType="clickEffect">
                                  <p:stCondLst>
                                    <p:cond delay="0"/>
                                  </p:stCondLst>
                                  <p:childTnLst>
                                    <p:set>
                                      <p:cBhvr>
                                        <p:cTn id="11" dur="1" fill="hold">
                                          <p:stCondLst>
                                            <p:cond delay="0"/>
                                          </p:stCondLst>
                                        </p:cTn>
                                        <p:tgtEl>
                                          <p:spTgt spid="13316"/>
                                        </p:tgtEl>
                                        <p:attrNameLst>
                                          <p:attrName>style.visibility</p:attrName>
                                        </p:attrNameLst>
                                      </p:cBhvr>
                                      <p:to>
                                        <p:strVal val="visible"/>
                                      </p:to>
                                    </p:set>
                                    <p:animEffect transition="in" filter="barn(inVertical)">
                                      <p:cBhvr>
                                        <p:cTn id="12" dur="500"/>
                                        <p:tgtEl>
                                          <p:spTgt spid="1331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wipe(down)">
                                      <p:cBhvr>
                                        <p:cTn id="1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autoUpdateAnimBg="0"/>
      <p:bldP spid="2" grpId="0"/>
    </p:bld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301625" y="5876925"/>
            <a:ext cx="8380413"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GB" altLang="en-US" sz="4000" b="1">
                <a:solidFill>
                  <a:srgbClr val="FFFF00"/>
                </a:solidFill>
                <a:latin typeface="Times New Roman" pitchFamily="18" charset="0"/>
                <a:cs typeface="Times New Roman" pitchFamily="18" charset="0"/>
              </a:rPr>
              <a:t>“The invariable law of Christian life”</a:t>
            </a: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403350" y="188913"/>
            <a:ext cx="6610350" cy="554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down)">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43010" name="Picture 2" descr="Image result for making footstep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11413" y="2205038"/>
            <a:ext cx="3816350" cy="2544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3"/>
          <p:cNvSpPr>
            <a:spLocks noChangeArrowheads="1"/>
          </p:cNvSpPr>
          <p:nvPr/>
        </p:nvSpPr>
        <p:spPr bwMode="auto">
          <a:xfrm>
            <a:off x="468313" y="333375"/>
            <a:ext cx="8207375" cy="157003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GB" altLang="en-US" sz="3200" b="1">
                <a:latin typeface="Times New Roman" pitchFamily="18" charset="0"/>
                <a:cs typeface="Times New Roman" pitchFamily="18" charset="0"/>
              </a:rPr>
              <a:t>“If anyone would come after me, he must deny himself and take up his cross and </a:t>
            </a:r>
            <a:r>
              <a:rPr lang="en-GB" altLang="en-US" sz="3200" b="1">
                <a:solidFill>
                  <a:srgbClr val="FF0000"/>
                </a:solidFill>
                <a:latin typeface="Times New Roman" pitchFamily="18" charset="0"/>
                <a:cs typeface="Times New Roman" pitchFamily="18" charset="0"/>
              </a:rPr>
              <a:t>FOLLOW ME</a:t>
            </a:r>
            <a:r>
              <a:rPr lang="en-GB" altLang="en-US" sz="3200" b="1">
                <a:latin typeface="Times New Roman" pitchFamily="18" charset="0"/>
                <a:cs typeface="Times New Roman" pitchFamily="18" charset="0"/>
              </a:rPr>
              <a:t>.” </a:t>
            </a:r>
            <a:r>
              <a:rPr lang="en-GB" altLang="en-US" sz="3200" b="1" i="1">
                <a:latin typeface="Times New Roman" pitchFamily="18" charset="0"/>
                <a:cs typeface="Times New Roman" pitchFamily="18" charset="0"/>
              </a:rPr>
              <a:t>(Mark 8:34)</a:t>
            </a:r>
            <a:endParaRPr lang="en-GB" altLang="en-US" sz="3200" i="1">
              <a:latin typeface="Times New Roman" pitchFamily="18" charset="0"/>
              <a:cs typeface="Times New Roman" pitchFamily="18" charset="0"/>
            </a:endParaRPr>
          </a:p>
        </p:txBody>
      </p:sp>
      <p:sp>
        <p:nvSpPr>
          <p:cNvPr id="5" name="Rectangle 4"/>
          <p:cNvSpPr>
            <a:spLocks noChangeArrowheads="1"/>
          </p:cNvSpPr>
          <p:nvPr/>
        </p:nvSpPr>
        <p:spPr bwMode="auto">
          <a:xfrm>
            <a:off x="395288" y="5229225"/>
            <a:ext cx="8640762" cy="13843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GB" altLang="en-US" sz="3200" b="1">
                <a:latin typeface="Times New Roman" pitchFamily="18" charset="0"/>
                <a:cs typeface="Times New Roman" pitchFamily="18" charset="0"/>
              </a:rPr>
              <a:t>Faith is not merely you holding on to God—it is God holding on to you. He will not let you go!</a:t>
            </a:r>
          </a:p>
          <a:p>
            <a:r>
              <a:rPr lang="en-GB" altLang="en-US" sz="2000" b="1" i="1">
                <a:solidFill>
                  <a:srgbClr val="000099"/>
                </a:solidFill>
                <a:latin typeface="Times New Roman" pitchFamily="18" charset="0"/>
                <a:cs typeface="Times New Roman" pitchFamily="18" charset="0"/>
              </a:rPr>
              <a:t>E. Stanley Jones</a:t>
            </a:r>
            <a:endParaRPr lang="en-GB" altLang="en-US" sz="2000" i="1">
              <a:solidFill>
                <a:srgbClr val="000099"/>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43010"/>
                                        </p:tgtEl>
                                        <p:attrNameLst>
                                          <p:attrName>style.visibility</p:attrName>
                                        </p:attrNameLst>
                                      </p:cBhvr>
                                      <p:to>
                                        <p:strVal val="visible"/>
                                      </p:to>
                                    </p:set>
                                    <p:animEffect transition="in" filter="fade">
                                      <p:cBhvr>
                                        <p:cTn id="14" dur="1000"/>
                                        <p:tgtEl>
                                          <p:spTgt spid="43010"/>
                                        </p:tgtEl>
                                      </p:cBhvr>
                                    </p:animEffect>
                                    <p:anim calcmode="lin" valueType="num">
                                      <p:cBhvr>
                                        <p:cTn id="15" dur="1000" fill="hold"/>
                                        <p:tgtEl>
                                          <p:spTgt spid="43010"/>
                                        </p:tgtEl>
                                        <p:attrNameLst>
                                          <p:attrName>ppt_x</p:attrName>
                                        </p:attrNameLst>
                                      </p:cBhvr>
                                      <p:tavLst>
                                        <p:tav tm="0">
                                          <p:val>
                                            <p:strVal val="#ppt_x"/>
                                          </p:val>
                                        </p:tav>
                                        <p:tav tm="100000">
                                          <p:val>
                                            <p:strVal val="#ppt_x"/>
                                          </p:val>
                                        </p:tav>
                                      </p:tavLst>
                                    </p:anim>
                                    <p:anim calcmode="lin" valueType="num">
                                      <p:cBhvr>
                                        <p:cTn id="16" dur="1000" fill="hold"/>
                                        <p:tgtEl>
                                          <p:spTgt spid="43010"/>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fade">
                                      <p:cBhvr>
                                        <p:cTn id="21" dur="1000"/>
                                        <p:tgtEl>
                                          <p:spTgt spid="5"/>
                                        </p:tgtEl>
                                      </p:cBhvr>
                                    </p:animEffect>
                                    <p:anim calcmode="lin" valueType="num">
                                      <p:cBhvr>
                                        <p:cTn id="22" dur="1000" fill="hold"/>
                                        <p:tgtEl>
                                          <p:spTgt spid="5"/>
                                        </p:tgtEl>
                                        <p:attrNameLst>
                                          <p:attrName>ppt_x</p:attrName>
                                        </p:attrNameLst>
                                      </p:cBhvr>
                                      <p:tavLst>
                                        <p:tav tm="0">
                                          <p:val>
                                            <p:strVal val="#ppt_x"/>
                                          </p:val>
                                        </p:tav>
                                        <p:tav tm="100000">
                                          <p:val>
                                            <p:strVal val="#ppt_x"/>
                                          </p:val>
                                        </p:tav>
                                      </p:tavLst>
                                    </p:anim>
                                    <p:anim calcmode="lin" valueType="num">
                                      <p:cBhvr>
                                        <p:cTn id="23"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539750" y="404813"/>
            <a:ext cx="8424863"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GB" altLang="en-US" sz="3600" b="1">
                <a:solidFill>
                  <a:srgbClr val="FFFF00"/>
                </a:solidFill>
                <a:latin typeface="Times New Roman" pitchFamily="18" charset="0"/>
                <a:cs typeface="Times New Roman" pitchFamily="18" charset="0"/>
              </a:rPr>
              <a:t>IV. A warning: </a:t>
            </a:r>
          </a:p>
          <a:p>
            <a:r>
              <a:rPr lang="en-GB" altLang="en-US" sz="3600" b="1">
                <a:solidFill>
                  <a:srgbClr val="FFFF00"/>
                </a:solidFill>
                <a:latin typeface="Times New Roman" pitchFamily="18" charset="0"/>
                <a:cs typeface="Times New Roman" pitchFamily="18" charset="0"/>
              </a:rPr>
              <a:t>      We need to set our priorities right.</a:t>
            </a:r>
            <a:endParaRPr lang="en-GB" altLang="en-US" sz="3600">
              <a:solidFill>
                <a:srgbClr val="FFFF00"/>
              </a:solidFill>
              <a:latin typeface="Times New Roman" pitchFamily="18" charset="0"/>
              <a:cs typeface="Times New Roman" pitchFamily="18" charset="0"/>
            </a:endParaRPr>
          </a:p>
        </p:txBody>
      </p:sp>
      <p:sp>
        <p:nvSpPr>
          <p:cNvPr id="5" name="Rectangle 4"/>
          <p:cNvSpPr>
            <a:spLocks noChangeArrowheads="1"/>
          </p:cNvSpPr>
          <p:nvPr/>
        </p:nvSpPr>
        <p:spPr bwMode="auto">
          <a:xfrm>
            <a:off x="900113" y="1905000"/>
            <a:ext cx="7127875"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GB" altLang="en-US" sz="3600" b="1">
                <a:solidFill>
                  <a:schemeClr val="bg1"/>
                </a:solidFill>
                <a:latin typeface="Times New Roman" pitchFamily="18" charset="0"/>
                <a:cs typeface="Times New Roman" pitchFamily="18" charset="0"/>
              </a:rPr>
              <a:t>Jesus is saying that we need to take an extra care of our souls.</a:t>
            </a:r>
          </a:p>
        </p:txBody>
      </p:sp>
      <p:sp>
        <p:nvSpPr>
          <p:cNvPr id="6" name="Rectangle 5"/>
          <p:cNvSpPr>
            <a:spLocks noChangeArrowheads="1"/>
          </p:cNvSpPr>
          <p:nvPr/>
        </p:nvSpPr>
        <p:spPr bwMode="auto">
          <a:xfrm>
            <a:off x="1116013" y="3644900"/>
            <a:ext cx="5789612" cy="64611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GB" altLang="en-US" sz="3600">
                <a:latin typeface="Times New Roman" pitchFamily="18" charset="0"/>
                <a:cs typeface="Times New Roman" pitchFamily="18" charset="0"/>
              </a:rPr>
              <a:t>We need to examine ourselves</a:t>
            </a:r>
          </a:p>
        </p:txBody>
      </p:sp>
      <p:sp>
        <p:nvSpPr>
          <p:cNvPr id="8" name="Rectangle 7"/>
          <p:cNvSpPr>
            <a:spLocks noChangeArrowheads="1"/>
          </p:cNvSpPr>
          <p:nvPr/>
        </p:nvSpPr>
        <p:spPr bwMode="auto">
          <a:xfrm>
            <a:off x="354013" y="5300663"/>
            <a:ext cx="8588375"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GB" altLang="en-US" sz="4400" b="1">
                <a:solidFill>
                  <a:srgbClr val="FFFF00"/>
                </a:solidFill>
                <a:latin typeface="Times New Roman" pitchFamily="18" charset="0"/>
                <a:cs typeface="Times New Roman" pitchFamily="18" charset="0"/>
              </a:rPr>
              <a:t>We need to set our priorities right.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arn(inVertical)">
                                      <p:cBhvr>
                                        <p:cTn id="17" dur="500"/>
                                        <p:tgtEl>
                                          <p:spTgt spid="6"/>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2" presetClass="entr" presetSubtype="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fade">
                                      <p:cBhvr>
                                        <p:cTn id="22" dur="1000"/>
                                        <p:tgtEl>
                                          <p:spTgt spid="8"/>
                                        </p:tgtEl>
                                      </p:cBhvr>
                                    </p:animEffect>
                                    <p:anim calcmode="lin" valueType="num">
                                      <p:cBhvr>
                                        <p:cTn id="23" dur="1000" fill="hold"/>
                                        <p:tgtEl>
                                          <p:spTgt spid="8"/>
                                        </p:tgtEl>
                                        <p:attrNameLst>
                                          <p:attrName>ppt_x</p:attrName>
                                        </p:attrNameLst>
                                      </p:cBhvr>
                                      <p:tavLst>
                                        <p:tav tm="0">
                                          <p:val>
                                            <p:strVal val="#ppt_x"/>
                                          </p:val>
                                        </p:tav>
                                        <p:tav tm="100000">
                                          <p:val>
                                            <p:strVal val="#ppt_x"/>
                                          </p:val>
                                        </p:tav>
                                      </p:tavLst>
                                    </p:anim>
                                    <p:anim calcmode="lin" valueType="num">
                                      <p:cBhvr>
                                        <p:cTn id="24"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P spid="6" grpId="0" animBg="1"/>
      <p:bldP spid="8" grpId="0"/>
    </p:bld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0482" name="Rectangle 2"/>
          <p:cNvSpPr>
            <a:spLocks noChangeArrowheads="1"/>
          </p:cNvSpPr>
          <p:nvPr/>
        </p:nvSpPr>
        <p:spPr bwMode="auto">
          <a:xfrm>
            <a:off x="619125" y="333375"/>
            <a:ext cx="8135938" cy="587851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GB" altLang="en-US" sz="3200" b="1">
                <a:solidFill>
                  <a:srgbClr val="000099"/>
                </a:solidFill>
                <a:latin typeface="Times New Roman" pitchFamily="18" charset="0"/>
                <a:cs typeface="Times New Roman" pitchFamily="18" charset="0"/>
              </a:rPr>
              <a:t>Charles Spurgeon said;</a:t>
            </a:r>
          </a:p>
          <a:p>
            <a:pPr algn="just"/>
            <a:r>
              <a:rPr lang="en-GB" altLang="en-US" sz="3400">
                <a:latin typeface="Times New Roman" pitchFamily="18" charset="0"/>
                <a:cs typeface="Times New Roman" pitchFamily="18" charset="0"/>
              </a:rPr>
              <a:t>‘Consider how precious a </a:t>
            </a:r>
            <a:r>
              <a:rPr lang="en-GB" altLang="en-US" sz="3400" b="1">
                <a:solidFill>
                  <a:srgbClr val="FF0000"/>
                </a:solidFill>
                <a:latin typeface="Times New Roman" pitchFamily="18" charset="0"/>
                <a:cs typeface="Times New Roman" pitchFamily="18" charset="0"/>
              </a:rPr>
              <a:t>soul</a:t>
            </a:r>
            <a:r>
              <a:rPr lang="en-GB" altLang="en-US" sz="3400">
                <a:latin typeface="Times New Roman" pitchFamily="18" charset="0"/>
                <a:cs typeface="Times New Roman" pitchFamily="18" charset="0"/>
              </a:rPr>
              <a:t> must be, when both God and the devil are after it. You never heard that God was seeking after a crown, did you! No, he thinks little of dominions; but He is after souls every day: His Holy Spirit is seeking His children; and </a:t>
            </a:r>
            <a:r>
              <a:rPr lang="en-GB" altLang="en-US" sz="3400" b="1">
                <a:solidFill>
                  <a:srgbClr val="FF0000"/>
                </a:solidFill>
                <a:latin typeface="Times New Roman" pitchFamily="18" charset="0"/>
                <a:cs typeface="Times New Roman" pitchFamily="18" charset="0"/>
              </a:rPr>
              <a:t>Christ came to save souls</a:t>
            </a:r>
            <a:r>
              <a:rPr lang="en-GB" altLang="en-US" sz="3400">
                <a:latin typeface="Times New Roman" pitchFamily="18" charset="0"/>
                <a:cs typeface="Times New Roman" pitchFamily="18" charset="0"/>
              </a:rPr>
              <a:t>…the soul is precious…we know, by the price Christ paid for it. “Not with silver and gold,” but with His own flesh and blood did He redeem it.”</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00CC"/>
        </a:solidFill>
        <a:effectLst/>
      </p:bgPr>
    </p:bg>
    <p:spTree>
      <p:nvGrpSpPr>
        <p:cNvPr id="1" name=""/>
        <p:cNvGrpSpPr/>
        <p:nvPr/>
      </p:nvGrpSpPr>
      <p:grpSpPr>
        <a:xfrm>
          <a:off x="0" y="0"/>
          <a:ext cx="0" cy="0"/>
          <a:chOff x="0" y="0"/>
          <a:chExt cx="0" cy="0"/>
        </a:xfrm>
      </p:grpSpPr>
      <p:sp>
        <p:nvSpPr>
          <p:cNvPr id="3074" name="Rectangle 14"/>
          <p:cNvSpPr>
            <a:spLocks noChangeArrowheads="1"/>
          </p:cNvSpPr>
          <p:nvPr/>
        </p:nvSpPr>
        <p:spPr bwMode="auto">
          <a:xfrm>
            <a:off x="1476375" y="219075"/>
            <a:ext cx="5892800" cy="7699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ltLang="en-US" sz="4400" b="1" i="1">
                <a:solidFill>
                  <a:srgbClr val="FFFF00"/>
                </a:solidFill>
                <a:latin typeface="Georgia" pitchFamily="18" charset="0"/>
              </a:rPr>
              <a:t>Mark 8:31-36 (NIV)</a:t>
            </a:r>
            <a:endParaRPr lang="en-GB" altLang="en-US">
              <a:solidFill>
                <a:srgbClr val="FFFF00"/>
              </a:solidFill>
            </a:endParaRPr>
          </a:p>
        </p:txBody>
      </p:sp>
      <p:sp>
        <p:nvSpPr>
          <p:cNvPr id="3075" name="Rectangle 4"/>
          <p:cNvSpPr>
            <a:spLocks noChangeArrowheads="1"/>
          </p:cNvSpPr>
          <p:nvPr/>
        </p:nvSpPr>
        <p:spPr bwMode="auto">
          <a:xfrm>
            <a:off x="309563" y="1196975"/>
            <a:ext cx="8531225" cy="507841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a:r>
              <a:rPr lang="en-GB" altLang="en-US" sz="3600" b="1" baseline="30000">
                <a:latin typeface="Times New Roman" pitchFamily="18" charset="0"/>
                <a:cs typeface="Times New Roman" pitchFamily="18" charset="0"/>
              </a:rPr>
              <a:t>34 </a:t>
            </a:r>
            <a:r>
              <a:rPr lang="en-GB" altLang="en-US" sz="3600" i="1">
                <a:latin typeface="Times New Roman" pitchFamily="18" charset="0"/>
                <a:cs typeface="Times New Roman" pitchFamily="18" charset="0"/>
              </a:rPr>
              <a:t>Then he called the crowd </a:t>
            </a:r>
            <a:r>
              <a:rPr lang="en-GB" altLang="en-US" sz="3600">
                <a:latin typeface="Times New Roman" pitchFamily="18" charset="0"/>
                <a:cs typeface="Times New Roman" pitchFamily="18" charset="0"/>
              </a:rPr>
              <a:t>to him along with his disciples and said: “Whoever wants to be my disciple must deny themselves and take up their cross and follow me. </a:t>
            </a:r>
            <a:r>
              <a:rPr lang="en-GB" altLang="en-US" sz="3600" b="1" baseline="30000">
                <a:latin typeface="Times New Roman" pitchFamily="18" charset="0"/>
                <a:cs typeface="Times New Roman" pitchFamily="18" charset="0"/>
              </a:rPr>
              <a:t>35 </a:t>
            </a:r>
            <a:r>
              <a:rPr lang="en-GB" altLang="en-US" sz="3600">
                <a:latin typeface="Times New Roman" pitchFamily="18" charset="0"/>
                <a:cs typeface="Times New Roman" pitchFamily="18" charset="0"/>
              </a:rPr>
              <a:t>For whoever wants to save their life</a:t>
            </a:r>
            <a:r>
              <a:rPr lang="en-GB" altLang="en-US" sz="3600" baseline="30000">
                <a:latin typeface="Times New Roman" pitchFamily="18" charset="0"/>
                <a:cs typeface="Times New Roman" pitchFamily="18" charset="0"/>
              </a:rPr>
              <a:t> </a:t>
            </a:r>
            <a:r>
              <a:rPr lang="en-GB" altLang="en-US" sz="3600">
                <a:latin typeface="Times New Roman" pitchFamily="18" charset="0"/>
                <a:cs typeface="Times New Roman" pitchFamily="18" charset="0"/>
              </a:rPr>
              <a:t>will lose it, but whoever loses their life for me and for the gospel will save it.</a:t>
            </a:r>
            <a:r>
              <a:rPr lang="en-GB" altLang="en-US" sz="3600" b="1" baseline="30000">
                <a:latin typeface="Times New Roman" pitchFamily="18" charset="0"/>
                <a:cs typeface="Times New Roman" pitchFamily="18" charset="0"/>
              </a:rPr>
              <a:t>36 </a:t>
            </a:r>
            <a:r>
              <a:rPr lang="en-GB" altLang="en-US" sz="3600" b="1">
                <a:solidFill>
                  <a:srgbClr val="FF0000"/>
                </a:solidFill>
                <a:latin typeface="Times New Roman" pitchFamily="18" charset="0"/>
                <a:cs typeface="Times New Roman" pitchFamily="18" charset="0"/>
              </a:rPr>
              <a:t>What good is it for someone to gain the whole world, yet forfeit their soul? </a:t>
            </a:r>
            <a:endParaRPr lang="en-GB" altLang="en-US" sz="3400" b="1">
              <a:solidFill>
                <a:srgbClr val="FF000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684213" y="549275"/>
            <a:ext cx="7566025"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3600" b="1">
                <a:solidFill>
                  <a:schemeClr val="bg1"/>
                </a:solidFill>
                <a:latin typeface="Times New Roman" pitchFamily="18" charset="0"/>
                <a:cs typeface="Times New Roman" pitchFamily="18" charset="0"/>
              </a:rPr>
              <a:t>Where do you put your values in life?</a:t>
            </a:r>
            <a:endParaRPr lang="en-GB" altLang="en-US" sz="3600" b="1">
              <a:solidFill>
                <a:schemeClr val="bg1"/>
              </a:solidFill>
              <a:latin typeface="Calibri" pitchFamily="34" charset="0"/>
              <a:cs typeface="Times New Roman" pitchFamily="18" charset="0"/>
            </a:endParaRPr>
          </a:p>
        </p:txBody>
      </p:sp>
      <p:sp>
        <p:nvSpPr>
          <p:cNvPr id="3" name="Rectangle 2"/>
          <p:cNvSpPr>
            <a:spLocks noChangeArrowheads="1"/>
          </p:cNvSpPr>
          <p:nvPr/>
        </p:nvSpPr>
        <p:spPr bwMode="auto">
          <a:xfrm>
            <a:off x="468313" y="1557338"/>
            <a:ext cx="8135937" cy="17541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a:r>
              <a:rPr lang="en-US" altLang="en-US" sz="3600">
                <a:latin typeface="Times New Roman" pitchFamily="18" charset="0"/>
                <a:cs typeface="Times New Roman" pitchFamily="18" charset="0"/>
              </a:rPr>
              <a:t>Jesus said, “What good is it for a man to gain the whole world, yet forfeit his </a:t>
            </a:r>
            <a:r>
              <a:rPr lang="en-US" altLang="en-US" sz="3600" b="1">
                <a:solidFill>
                  <a:srgbClr val="FF0000"/>
                </a:solidFill>
                <a:latin typeface="Times New Roman" pitchFamily="18" charset="0"/>
                <a:cs typeface="Times New Roman" pitchFamily="18" charset="0"/>
              </a:rPr>
              <a:t>soul</a:t>
            </a:r>
            <a:r>
              <a:rPr lang="en-US" altLang="en-US" sz="3600">
                <a:latin typeface="Times New Roman" pitchFamily="18" charset="0"/>
                <a:cs typeface="Times New Roman" pitchFamily="18" charset="0"/>
              </a:rPr>
              <a:t>?” </a:t>
            </a:r>
            <a:r>
              <a:rPr lang="en-US" altLang="en-US" sz="3600" b="1" i="1">
                <a:latin typeface="Times New Roman" pitchFamily="18" charset="0"/>
                <a:cs typeface="Times New Roman" pitchFamily="18" charset="0"/>
              </a:rPr>
              <a:t>(Mark 8:36). </a:t>
            </a:r>
            <a:endParaRPr lang="en-GB" altLang="en-US" sz="3600" b="1" i="1"/>
          </a:p>
        </p:txBody>
      </p:sp>
      <p:sp>
        <p:nvSpPr>
          <p:cNvPr id="4" name="Rectangle 2"/>
          <p:cNvSpPr>
            <a:spLocks noGrp="1" noChangeArrowheads="1"/>
          </p:cNvSpPr>
          <p:nvPr>
            <p:ph type="ctrTitle"/>
          </p:nvPr>
        </p:nvSpPr>
        <p:spPr>
          <a:xfrm>
            <a:off x="250825" y="3500438"/>
            <a:ext cx="8569325" cy="1470025"/>
          </a:xfrm>
        </p:spPr>
        <p:txBody>
          <a:bodyPr anchor="ctr"/>
          <a:lstStyle/>
          <a:p>
            <a:pPr eaLnBrk="1" hangingPunct="1"/>
            <a:r>
              <a:rPr lang="en-GB" altLang="en-US" sz="3600" b="1" smtClean="0">
                <a:solidFill>
                  <a:srgbClr val="FFFF00"/>
                </a:solidFill>
                <a:latin typeface="Times New Roman" pitchFamily="18" charset="0"/>
                <a:cs typeface="Times New Roman" pitchFamily="18" charset="0"/>
              </a:rPr>
              <a:t>What is your most precious possession?</a:t>
            </a:r>
          </a:p>
        </p:txBody>
      </p:sp>
      <p:sp>
        <p:nvSpPr>
          <p:cNvPr id="5" name="Rectangle 4"/>
          <p:cNvSpPr>
            <a:spLocks noChangeArrowheads="1"/>
          </p:cNvSpPr>
          <p:nvPr/>
        </p:nvSpPr>
        <p:spPr bwMode="auto">
          <a:xfrm>
            <a:off x="2809875" y="5149850"/>
            <a:ext cx="3314700" cy="10160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6000" b="1">
                <a:solidFill>
                  <a:srgbClr val="000099"/>
                </a:solidFill>
                <a:latin typeface="Times New Roman" pitchFamily="18" charset="0"/>
                <a:cs typeface="Times New Roman" pitchFamily="18" charset="0"/>
              </a:rPr>
              <a:t>Your soul</a:t>
            </a:r>
            <a:endParaRPr lang="en-GB" altLang="en-US" sz="6000">
              <a:solidFill>
                <a:srgbClr val="000099"/>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arn(inVertical)">
                                      <p:cBhvr>
                                        <p:cTn id="12" dur="500"/>
                                        <p:tgtEl>
                                          <p:spTgt spid="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wipe(down)">
                                      <p:cBhvr>
                                        <p:cTn id="17" dur="500"/>
                                        <p:tgtEl>
                                          <p:spTgt spid="4"/>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barn(inVertical)">
                                      <p:cBhvr>
                                        <p:cTn id="2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P spid="4" grpId="0"/>
      <p:bldP spid="5"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 name="Rectangle 2"/>
          <p:cNvSpPr>
            <a:spLocks noChangeArrowheads="1"/>
          </p:cNvSpPr>
          <p:nvPr/>
        </p:nvSpPr>
        <p:spPr bwMode="auto">
          <a:xfrm>
            <a:off x="122238" y="3716338"/>
            <a:ext cx="8713787" cy="21240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a:r>
              <a:rPr lang="en-US" altLang="en-US" sz="3600" dirty="0">
                <a:latin typeface="Times New Roman" pitchFamily="18" charset="0"/>
                <a:cs typeface="Times New Roman" pitchFamily="18" charset="0"/>
              </a:rPr>
              <a:t>“The test of eternity, the test of seeking to see the things as God sees it, is the realest test of all.”</a:t>
            </a:r>
            <a:endParaRPr lang="en-GB" altLang="en-US" sz="3600" dirty="0">
              <a:latin typeface="Times New Roman" pitchFamily="18" charset="0"/>
              <a:cs typeface="Times New Roman" pitchFamily="18" charset="0"/>
            </a:endParaRPr>
          </a:p>
          <a:p>
            <a:r>
              <a:rPr lang="en-US" altLang="en-US" sz="2000" b="1" dirty="0">
                <a:solidFill>
                  <a:srgbClr val="0000CC"/>
                </a:solidFill>
                <a:latin typeface="Times New Roman" pitchFamily="18" charset="0"/>
                <a:cs typeface="Times New Roman" pitchFamily="18" charset="0"/>
              </a:rPr>
              <a:t>William </a:t>
            </a:r>
            <a:r>
              <a:rPr lang="en-US" altLang="en-US" sz="2000" b="1" dirty="0" smtClean="0">
                <a:solidFill>
                  <a:srgbClr val="0000CC"/>
                </a:solidFill>
                <a:latin typeface="Times New Roman" pitchFamily="18" charset="0"/>
                <a:cs typeface="Times New Roman" pitchFamily="18" charset="0"/>
              </a:rPr>
              <a:t>Barclay</a:t>
            </a:r>
            <a:endParaRPr lang="en-GB" altLang="en-US" sz="2000" dirty="0">
              <a:solidFill>
                <a:srgbClr val="0000CC"/>
              </a:solidFill>
              <a:latin typeface="Times New Roman" pitchFamily="18" charset="0"/>
              <a:cs typeface="Times New Roman" pitchFamily="18" charset="0"/>
            </a:endParaRPr>
          </a:p>
        </p:txBody>
      </p:sp>
      <p:sp>
        <p:nvSpPr>
          <p:cNvPr id="7" name="Rectangle 6"/>
          <p:cNvSpPr>
            <a:spLocks noChangeArrowheads="1"/>
          </p:cNvSpPr>
          <p:nvPr/>
        </p:nvSpPr>
        <p:spPr bwMode="auto">
          <a:xfrm>
            <a:off x="398463" y="333375"/>
            <a:ext cx="8421687" cy="1568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a:r>
              <a:rPr lang="en-GB" altLang="en-US" sz="3200" dirty="0">
                <a:solidFill>
                  <a:schemeClr val="bg1"/>
                </a:solidFill>
                <a:latin typeface="Times New Roman" pitchFamily="18" charset="0"/>
                <a:cs typeface="Times New Roman" pitchFamily="18" charset="0"/>
              </a:rPr>
              <a:t>The real question, the question every person in the end will have to face, is not, “What did people think of this?” </a:t>
            </a:r>
            <a:endParaRPr lang="en-GB" altLang="en-US" sz="3200" dirty="0">
              <a:solidFill>
                <a:schemeClr val="bg1"/>
              </a:solidFill>
            </a:endParaRPr>
          </a:p>
        </p:txBody>
      </p:sp>
      <p:sp>
        <p:nvSpPr>
          <p:cNvPr id="8" name="Rectangle 7"/>
          <p:cNvSpPr>
            <a:spLocks noChangeArrowheads="1"/>
          </p:cNvSpPr>
          <p:nvPr/>
        </p:nvSpPr>
        <p:spPr bwMode="auto">
          <a:xfrm>
            <a:off x="1350963" y="2420938"/>
            <a:ext cx="6516687"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GB" altLang="en-US" sz="4000" b="1">
                <a:solidFill>
                  <a:srgbClr val="FFFF00"/>
                </a:solidFill>
                <a:latin typeface="Times New Roman" pitchFamily="18" charset="0"/>
                <a:cs typeface="Times New Roman" pitchFamily="18" charset="0"/>
              </a:rPr>
              <a:t>“What does God think of it” </a:t>
            </a:r>
            <a:endParaRPr lang="en-GB" altLang="en-US" sz="4000" b="1">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circle(in)">
                                      <p:cBhvr>
                                        <p:cTn id="12" dur="2000"/>
                                        <p:tgtEl>
                                          <p:spTgt spid="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arn(inVertical)">
                                      <p:cBhvr>
                                        <p:cTn id="1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7" grpId="0"/>
      <p:bldP spid="8" grpId="0"/>
    </p:bld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477838" y="115888"/>
            <a:ext cx="8208962" cy="17557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a:r>
              <a:rPr lang="en-GB" altLang="en-US" sz="3600">
                <a:latin typeface="Times New Roman" pitchFamily="18" charset="0"/>
                <a:cs typeface="Times New Roman" pitchFamily="18" charset="0"/>
              </a:rPr>
              <a:t>The person who sees things as God sees them will never spend his life on the things that lose his/her soul.</a:t>
            </a:r>
          </a:p>
        </p:txBody>
      </p:sp>
      <p:sp>
        <p:nvSpPr>
          <p:cNvPr id="4" name="Rectangle 3"/>
          <p:cNvSpPr>
            <a:spLocks noChangeArrowheads="1"/>
          </p:cNvSpPr>
          <p:nvPr/>
        </p:nvSpPr>
        <p:spPr bwMode="auto">
          <a:xfrm>
            <a:off x="846138" y="2276475"/>
            <a:ext cx="7294562"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GB" altLang="en-US" sz="3600" b="1">
                <a:solidFill>
                  <a:schemeClr val="bg1"/>
                </a:solidFill>
                <a:latin typeface="Times New Roman" pitchFamily="18" charset="0"/>
                <a:cs typeface="Times New Roman" pitchFamily="18" charset="0"/>
              </a:rPr>
              <a:t>Are you a faithful disciple of Jesus? </a:t>
            </a:r>
          </a:p>
        </p:txBody>
      </p:sp>
      <p:sp>
        <p:nvSpPr>
          <p:cNvPr id="5" name="Rectangle 4"/>
          <p:cNvSpPr>
            <a:spLocks noChangeArrowheads="1"/>
          </p:cNvSpPr>
          <p:nvPr/>
        </p:nvSpPr>
        <p:spPr bwMode="auto">
          <a:xfrm>
            <a:off x="225425" y="3105150"/>
            <a:ext cx="8713788" cy="1201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GB" altLang="en-US" sz="3600" b="1">
                <a:solidFill>
                  <a:srgbClr val="FFFF00"/>
                </a:solidFill>
                <a:latin typeface="Times New Roman" pitchFamily="18" charset="0"/>
                <a:cs typeface="Times New Roman" pitchFamily="18" charset="0"/>
              </a:rPr>
              <a:t>Do you believe and have you confessed that Jesus is Lord? </a:t>
            </a:r>
          </a:p>
        </p:txBody>
      </p:sp>
      <p:sp>
        <p:nvSpPr>
          <p:cNvPr id="6" name="Rectangle 5"/>
          <p:cNvSpPr>
            <a:spLocks noChangeArrowheads="1"/>
          </p:cNvSpPr>
          <p:nvPr/>
        </p:nvSpPr>
        <p:spPr bwMode="auto">
          <a:xfrm>
            <a:off x="846138" y="4581525"/>
            <a:ext cx="6842125" cy="12001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GB" altLang="en-US" sz="3600" b="1" dirty="0">
                <a:latin typeface="Times New Roman" pitchFamily="18" charset="0"/>
                <a:cs typeface="Times New Roman" pitchFamily="18" charset="0"/>
              </a:rPr>
              <a:t>Have you removed your EGO from the throne of your </a:t>
            </a:r>
            <a:r>
              <a:rPr lang="en-GB" altLang="en-US" sz="3600" b="1" dirty="0" smtClean="0">
                <a:latin typeface="Times New Roman" pitchFamily="18" charset="0"/>
                <a:cs typeface="Times New Roman" pitchFamily="18" charset="0"/>
              </a:rPr>
              <a:t>life</a:t>
            </a:r>
            <a:r>
              <a:rPr lang="en-GB" altLang="en-US" sz="3600" b="1" dirty="0">
                <a:latin typeface="Times New Roman" pitchFamily="18" charset="0"/>
                <a:cs typeface="Times New Roman" pitchFamily="18" charset="0"/>
              </a:rPr>
              <a:t>?</a:t>
            </a:r>
            <a:endParaRPr lang="en-GB" altLang="en-US" sz="3600"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barn(inVertical)">
                                      <p:cBhvr>
                                        <p:cTn id="14" dur="500"/>
                                        <p:tgtEl>
                                          <p:spTgt spid="4"/>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fade">
                                      <p:cBhvr>
                                        <p:cTn id="19" dur="1000"/>
                                        <p:tgtEl>
                                          <p:spTgt spid="5"/>
                                        </p:tgtEl>
                                      </p:cBhvr>
                                    </p:animEffect>
                                    <p:anim calcmode="lin" valueType="num">
                                      <p:cBhvr>
                                        <p:cTn id="20" dur="1000" fill="hold"/>
                                        <p:tgtEl>
                                          <p:spTgt spid="5"/>
                                        </p:tgtEl>
                                        <p:attrNameLst>
                                          <p:attrName>ppt_x</p:attrName>
                                        </p:attrNameLst>
                                      </p:cBhvr>
                                      <p:tavLst>
                                        <p:tav tm="0">
                                          <p:val>
                                            <p:strVal val="#ppt_x"/>
                                          </p:val>
                                        </p:tav>
                                        <p:tav tm="100000">
                                          <p:val>
                                            <p:strVal val="#ppt_x"/>
                                          </p:val>
                                        </p:tav>
                                      </p:tavLst>
                                    </p:anim>
                                    <p:anim calcmode="lin" valueType="num">
                                      <p:cBhvr>
                                        <p:cTn id="21"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22" fill="hold" nodeType="clickPar">
                      <p:stCondLst>
                        <p:cond delay="indefinite"/>
                      </p:stCondLst>
                      <p:childTnLst>
                        <p:par>
                          <p:cTn id="23" fill="hold" nodeType="withGroup">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6"/>
                                        </p:tgtEl>
                                        <p:attrNameLst>
                                          <p:attrName>style.visibility</p:attrName>
                                        </p:attrNameLst>
                                      </p:cBhvr>
                                      <p:to>
                                        <p:strVal val="visible"/>
                                      </p:to>
                                    </p:set>
                                    <p:anim calcmode="lin" valueType="num">
                                      <p:cBhvr additive="base">
                                        <p:cTn id="26" dur="500" fill="hold"/>
                                        <p:tgtEl>
                                          <p:spTgt spid="6"/>
                                        </p:tgtEl>
                                        <p:attrNameLst>
                                          <p:attrName>ppt_x</p:attrName>
                                        </p:attrNameLst>
                                      </p:cBhvr>
                                      <p:tavLst>
                                        <p:tav tm="0">
                                          <p:val>
                                            <p:strVal val="#ppt_x"/>
                                          </p:val>
                                        </p:tav>
                                        <p:tav tm="100000">
                                          <p:val>
                                            <p:strVal val="#ppt_x"/>
                                          </p:val>
                                        </p:tav>
                                      </p:tavLst>
                                    </p:anim>
                                    <p:anim calcmode="lin" valueType="num">
                                      <p:cBhvr additive="base">
                                        <p:cTn id="27"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539750" y="404813"/>
            <a:ext cx="8424863"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GB" altLang="en-US" sz="3600" b="1">
                <a:solidFill>
                  <a:srgbClr val="FFFF00"/>
                </a:solidFill>
                <a:latin typeface="Times New Roman" pitchFamily="18" charset="0"/>
                <a:cs typeface="Times New Roman" pitchFamily="18" charset="0"/>
              </a:rPr>
              <a:t>Remember Jesus’ warning: </a:t>
            </a:r>
          </a:p>
          <a:p>
            <a:r>
              <a:rPr lang="en-GB" altLang="en-US" sz="3600" b="1">
                <a:solidFill>
                  <a:srgbClr val="FFFF00"/>
                </a:solidFill>
                <a:latin typeface="Times New Roman" pitchFamily="18" charset="0"/>
                <a:cs typeface="Times New Roman" pitchFamily="18" charset="0"/>
              </a:rPr>
              <a:t>      We need to set our priorities right.</a:t>
            </a:r>
            <a:endParaRPr lang="en-GB" altLang="en-US" sz="3600">
              <a:solidFill>
                <a:srgbClr val="FFFF00"/>
              </a:solidFill>
              <a:latin typeface="Times New Roman" pitchFamily="18" charset="0"/>
              <a:cs typeface="Times New Roman" pitchFamily="18" charset="0"/>
            </a:endParaRPr>
          </a:p>
        </p:txBody>
      </p:sp>
      <p:sp>
        <p:nvSpPr>
          <p:cNvPr id="7" name="Rectangle 2"/>
          <p:cNvSpPr>
            <a:spLocks noGrp="1" noChangeArrowheads="1"/>
          </p:cNvSpPr>
          <p:nvPr>
            <p:ph type="ctrTitle"/>
          </p:nvPr>
        </p:nvSpPr>
        <p:spPr>
          <a:xfrm>
            <a:off x="371475" y="1916113"/>
            <a:ext cx="8569325" cy="1470025"/>
          </a:xfrm>
        </p:spPr>
        <p:txBody>
          <a:bodyPr anchor="ctr"/>
          <a:lstStyle/>
          <a:p>
            <a:pPr eaLnBrk="1" hangingPunct="1"/>
            <a:r>
              <a:rPr lang="en-GB" altLang="en-US" sz="3600" b="1" smtClean="0">
                <a:solidFill>
                  <a:schemeClr val="bg1"/>
                </a:solidFill>
                <a:latin typeface="Times New Roman" pitchFamily="18" charset="0"/>
                <a:cs typeface="Times New Roman" pitchFamily="18" charset="0"/>
              </a:rPr>
              <a:t>What is your most precious possession?</a:t>
            </a:r>
          </a:p>
        </p:txBody>
      </p:sp>
      <p:sp>
        <p:nvSpPr>
          <p:cNvPr id="9" name="Rectangle 8"/>
          <p:cNvSpPr>
            <a:spLocks noChangeArrowheads="1"/>
          </p:cNvSpPr>
          <p:nvPr/>
        </p:nvSpPr>
        <p:spPr bwMode="auto">
          <a:xfrm>
            <a:off x="2627313" y="3716338"/>
            <a:ext cx="3314700" cy="10160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6000" b="1">
                <a:solidFill>
                  <a:srgbClr val="000099"/>
                </a:solidFill>
                <a:latin typeface="Times New Roman" pitchFamily="18" charset="0"/>
                <a:cs typeface="Times New Roman" pitchFamily="18" charset="0"/>
              </a:rPr>
              <a:t>Your soul</a:t>
            </a:r>
            <a:endParaRPr lang="en-GB" altLang="en-US" sz="6000">
              <a:solidFill>
                <a:srgbClr val="000099"/>
              </a:solidFill>
            </a:endParaRPr>
          </a:p>
        </p:txBody>
      </p:sp>
      <p:sp>
        <p:nvSpPr>
          <p:cNvPr id="10" name="Rectangle 9"/>
          <p:cNvSpPr>
            <a:spLocks noChangeArrowheads="1"/>
          </p:cNvSpPr>
          <p:nvPr/>
        </p:nvSpPr>
        <p:spPr bwMode="auto">
          <a:xfrm>
            <a:off x="206375" y="5300663"/>
            <a:ext cx="8691563" cy="64611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GB" altLang="en-US" sz="3600" b="1">
                <a:solidFill>
                  <a:srgbClr val="C00000"/>
                </a:solidFill>
                <a:latin typeface="Times New Roman" pitchFamily="18" charset="0"/>
                <a:cs typeface="Times New Roman" pitchFamily="18" charset="0"/>
              </a:rPr>
              <a:t>There is a calling to be “Faithful disciples”.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down)">
                                      <p:cBhvr>
                                        <p:cTn id="12" dur="500"/>
                                        <p:tgtEl>
                                          <p:spTgt spid="7"/>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barn(inVertical)">
                                      <p:cBhvr>
                                        <p:cTn id="17" dur="500"/>
                                        <p:tgtEl>
                                          <p:spTgt spid="9"/>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wipe(down)">
                                      <p:cBhvr>
                                        <p:cTn id="2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7" grpId="0"/>
      <p:bldP spid="9" grpId="0" animBg="1"/>
      <p:bldP spid="10"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33CC"/>
        </a:solidFill>
        <a:effectLst/>
      </p:bgPr>
    </p:bg>
    <p:spTree>
      <p:nvGrpSpPr>
        <p:cNvPr id="1" name=""/>
        <p:cNvGrpSpPr/>
        <p:nvPr/>
      </p:nvGrpSpPr>
      <p:grpSpPr>
        <a:xfrm>
          <a:off x="0" y="0"/>
          <a:ext cx="0" cy="0"/>
          <a:chOff x="0" y="0"/>
          <a:chExt cx="0" cy="0"/>
        </a:xfrm>
      </p:grpSpPr>
      <p:sp>
        <p:nvSpPr>
          <p:cNvPr id="7" name="Rectangle 14"/>
          <p:cNvSpPr>
            <a:spLocks noChangeArrowheads="1"/>
          </p:cNvSpPr>
          <p:nvPr/>
        </p:nvSpPr>
        <p:spPr bwMode="auto">
          <a:xfrm>
            <a:off x="2808288" y="309563"/>
            <a:ext cx="3716337" cy="7699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ltLang="en-US" sz="4400" b="1" i="1">
                <a:solidFill>
                  <a:schemeClr val="bg1"/>
                </a:solidFill>
                <a:latin typeface="Georgia" pitchFamily="18" charset="0"/>
              </a:rPr>
              <a:t>Let’s Pray…</a:t>
            </a:r>
            <a:endParaRPr lang="en-GB" altLang="en-US">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bg>
      <p:bgPr>
        <a:solidFill>
          <a:srgbClr val="0033CC"/>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ctrTitle"/>
          </p:nvPr>
        </p:nvSpPr>
        <p:spPr>
          <a:xfrm>
            <a:off x="323850" y="115888"/>
            <a:ext cx="8569325" cy="1470025"/>
          </a:xfrm>
        </p:spPr>
        <p:txBody>
          <a:bodyPr anchor="ctr"/>
          <a:lstStyle/>
          <a:p>
            <a:pPr eaLnBrk="1" hangingPunct="1"/>
            <a:r>
              <a:rPr lang="en-GB" altLang="en-US" sz="3600" b="1" smtClean="0">
                <a:solidFill>
                  <a:srgbClr val="FFFF00"/>
                </a:solidFill>
                <a:latin typeface="Times New Roman" pitchFamily="18" charset="0"/>
                <a:cs typeface="Times New Roman" pitchFamily="18" charset="0"/>
              </a:rPr>
              <a:t>What is your most precious possession?</a:t>
            </a:r>
          </a:p>
        </p:txBody>
      </p:sp>
      <p:sp>
        <p:nvSpPr>
          <p:cNvPr id="2" name="Rectangle 1"/>
          <p:cNvSpPr>
            <a:spLocks noChangeArrowheads="1"/>
          </p:cNvSpPr>
          <p:nvPr/>
        </p:nvSpPr>
        <p:spPr bwMode="auto">
          <a:xfrm>
            <a:off x="1198563" y="2708275"/>
            <a:ext cx="3606800"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GB" altLang="en-US" sz="4400" b="1">
                <a:solidFill>
                  <a:schemeClr val="bg1"/>
                </a:solidFill>
                <a:latin typeface="Times New Roman" pitchFamily="18" charset="0"/>
                <a:cs typeface="Times New Roman" pitchFamily="18" charset="0"/>
              </a:rPr>
              <a:t>Your family…</a:t>
            </a:r>
          </a:p>
        </p:txBody>
      </p:sp>
      <p:sp>
        <p:nvSpPr>
          <p:cNvPr id="3" name="Rectangle 2"/>
          <p:cNvSpPr>
            <a:spLocks noChangeArrowheads="1"/>
          </p:cNvSpPr>
          <p:nvPr/>
        </p:nvSpPr>
        <p:spPr bwMode="auto">
          <a:xfrm>
            <a:off x="971550" y="1385888"/>
            <a:ext cx="2855913"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GB" altLang="en-US" sz="3600" b="1">
                <a:solidFill>
                  <a:schemeClr val="bg1"/>
                </a:solidFill>
                <a:latin typeface="Times New Roman" pitchFamily="18" charset="0"/>
                <a:cs typeface="Times New Roman" pitchFamily="18" charset="0"/>
              </a:rPr>
              <a:t>Your house…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1266"/>
                                        </p:tgtEl>
                                        <p:attrNameLst>
                                          <p:attrName>style.visibility</p:attrName>
                                        </p:attrNameLst>
                                      </p:cBhvr>
                                      <p:to>
                                        <p:strVal val="visible"/>
                                      </p:to>
                                    </p:set>
                                    <p:animEffect transition="in" filter="wipe(down)">
                                      <p:cBhvr>
                                        <p:cTn id="7" dur="500"/>
                                        <p:tgtEl>
                                          <p:spTgt spid="1126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arn(inVertical)">
                                      <p:cBhvr>
                                        <p:cTn id="12" dur="500"/>
                                        <p:tgtEl>
                                          <p:spTgt spid="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barn(inVertical)">
                                      <p:cBhvr>
                                        <p:cTn id="1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6" grpId="0"/>
      <p:bldP spid="2" grpId="0"/>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bg>
      <p:bgPr>
        <a:solidFill>
          <a:srgbClr val="0033CC"/>
        </a:solidFill>
        <a:effectLst/>
      </p:bgPr>
    </p:bg>
    <p:spTree>
      <p:nvGrpSpPr>
        <p:cNvPr id="1" name=""/>
        <p:cNvGrpSpPr/>
        <p:nvPr/>
      </p:nvGrpSpPr>
      <p:grpSpPr>
        <a:xfrm>
          <a:off x="0" y="0"/>
          <a:ext cx="0" cy="0"/>
          <a:chOff x="0" y="0"/>
          <a:chExt cx="0" cy="0"/>
        </a:xfrm>
      </p:grpSpPr>
      <p:pic>
        <p:nvPicPr>
          <p:cNvPr id="4105" name="Picture 9" descr="Image result for 1962 Ferrari 250 GT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213" y="2420938"/>
            <a:ext cx="6996112" cy="3933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3"/>
          <p:cNvSpPr>
            <a:spLocks noChangeArrowheads="1"/>
          </p:cNvSpPr>
          <p:nvPr/>
        </p:nvSpPr>
        <p:spPr bwMode="auto">
          <a:xfrm>
            <a:off x="250825" y="404813"/>
            <a:ext cx="8713788" cy="1754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a:r>
              <a:rPr lang="en-GB" altLang="en-US" sz="3600" b="1">
                <a:solidFill>
                  <a:schemeClr val="bg1"/>
                </a:solidFill>
                <a:latin typeface="Times New Roman" pitchFamily="18" charset="0"/>
                <a:cs typeface="Times New Roman" pitchFamily="18" charset="0"/>
              </a:rPr>
              <a:t>1962 Ferrari 250 GTO hits record £22,843,63 sale at Bonhams' Monterey auction.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nodeType="clickEffect">
                                  <p:stCondLst>
                                    <p:cond delay="0"/>
                                  </p:stCondLst>
                                  <p:childTnLst>
                                    <p:set>
                                      <p:cBhvr>
                                        <p:cTn id="11" dur="1" fill="hold">
                                          <p:stCondLst>
                                            <p:cond delay="0"/>
                                          </p:stCondLst>
                                        </p:cTn>
                                        <p:tgtEl>
                                          <p:spTgt spid="4105"/>
                                        </p:tgtEl>
                                        <p:attrNameLst>
                                          <p:attrName>style.visibility</p:attrName>
                                        </p:attrNameLst>
                                      </p:cBhvr>
                                      <p:to>
                                        <p:strVal val="visible"/>
                                      </p:to>
                                    </p:set>
                                    <p:animEffect transition="in" filter="barn(inVertical)">
                                      <p:cBhvr>
                                        <p:cTn id="12" dur="500"/>
                                        <p:tgtEl>
                                          <p:spTgt spid="410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bg>
      <p:bgPr>
        <a:solidFill>
          <a:srgbClr val="0033CC"/>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ctrTitle"/>
          </p:nvPr>
        </p:nvSpPr>
        <p:spPr>
          <a:xfrm>
            <a:off x="377825" y="-100013"/>
            <a:ext cx="8569325" cy="1470026"/>
          </a:xfrm>
        </p:spPr>
        <p:txBody>
          <a:bodyPr anchor="ctr"/>
          <a:lstStyle/>
          <a:p>
            <a:pPr eaLnBrk="1" hangingPunct="1"/>
            <a:r>
              <a:rPr lang="en-GB" altLang="en-US" sz="3600" b="1" smtClean="0">
                <a:solidFill>
                  <a:schemeClr val="bg1"/>
                </a:solidFill>
                <a:latin typeface="Times New Roman" pitchFamily="18" charset="0"/>
                <a:cs typeface="Times New Roman" pitchFamily="18" charset="0"/>
              </a:rPr>
              <a:t>What is your most precious possession?</a:t>
            </a:r>
          </a:p>
        </p:txBody>
      </p:sp>
      <p:pic>
        <p:nvPicPr>
          <p:cNvPr id="4101" name="Picture 5" descr="Related imag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98625" y="1557338"/>
            <a:ext cx="5619750" cy="3762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p:cNvSpPr>
            <a:spLocks noChangeArrowheads="1"/>
          </p:cNvSpPr>
          <p:nvPr/>
        </p:nvSpPr>
        <p:spPr bwMode="auto">
          <a:xfrm>
            <a:off x="0" y="5529263"/>
            <a:ext cx="9324975"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GB" altLang="en-US" sz="3600" b="1">
                <a:solidFill>
                  <a:srgbClr val="FFFF00"/>
                </a:solidFill>
                <a:latin typeface="Times New Roman" pitchFamily="18" charset="0"/>
                <a:cs typeface="Times New Roman" pitchFamily="18" charset="0"/>
              </a:rPr>
              <a:t>According to the words of Jesus, your most precious possession is your soul.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1266"/>
                                        </p:tgtEl>
                                        <p:attrNameLst>
                                          <p:attrName>style.visibility</p:attrName>
                                        </p:attrNameLst>
                                      </p:cBhvr>
                                      <p:to>
                                        <p:strVal val="visible"/>
                                      </p:to>
                                    </p:set>
                                    <p:animEffect transition="in" filter="wipe(down)">
                                      <p:cBhvr>
                                        <p:cTn id="7" dur="500"/>
                                        <p:tgtEl>
                                          <p:spTgt spid="1126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nodeType="clickEffect">
                                  <p:stCondLst>
                                    <p:cond delay="0"/>
                                  </p:stCondLst>
                                  <p:childTnLst>
                                    <p:set>
                                      <p:cBhvr>
                                        <p:cTn id="11" dur="1" fill="hold">
                                          <p:stCondLst>
                                            <p:cond delay="0"/>
                                          </p:stCondLst>
                                        </p:cTn>
                                        <p:tgtEl>
                                          <p:spTgt spid="4101"/>
                                        </p:tgtEl>
                                        <p:attrNameLst>
                                          <p:attrName>style.visibility</p:attrName>
                                        </p:attrNameLst>
                                      </p:cBhvr>
                                      <p:to>
                                        <p:strVal val="visible"/>
                                      </p:to>
                                    </p:set>
                                    <p:animEffect transition="in" filter="wipe(down)">
                                      <p:cBhvr>
                                        <p:cTn id="12" dur="500"/>
                                        <p:tgtEl>
                                          <p:spTgt spid="4101"/>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wipe(down)">
                                      <p:cBhvr>
                                        <p:cTn id="1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6" grpId="0"/>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bg>
      <p:bgPr>
        <a:solidFill>
          <a:srgbClr val="000099"/>
        </a:solidFill>
        <a:effectLst/>
      </p:bgPr>
    </p:bg>
    <p:spTree>
      <p:nvGrpSpPr>
        <p:cNvPr id="1" name=""/>
        <p:cNvGrpSpPr/>
        <p:nvPr/>
      </p:nvGrpSpPr>
      <p:grpSpPr>
        <a:xfrm>
          <a:off x="0" y="0"/>
          <a:ext cx="0" cy="0"/>
          <a:chOff x="0" y="0"/>
          <a:chExt cx="0" cy="0"/>
        </a:xfrm>
      </p:grpSpPr>
      <p:sp>
        <p:nvSpPr>
          <p:cNvPr id="4" name="Rectangle 3"/>
          <p:cNvSpPr>
            <a:spLocks noChangeArrowheads="1"/>
          </p:cNvSpPr>
          <p:nvPr/>
        </p:nvSpPr>
        <p:spPr bwMode="auto">
          <a:xfrm>
            <a:off x="539750" y="333375"/>
            <a:ext cx="8135938" cy="255428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a:r>
              <a:rPr lang="en-GB" altLang="en-US" sz="3200">
                <a:latin typeface="Times New Roman" pitchFamily="18" charset="0"/>
                <a:cs typeface="Times New Roman" pitchFamily="18" charset="0"/>
              </a:rPr>
              <a:t>Jesus said, “What shall it profit a man (or a woman) if he or she gains the whole world and loses his or her </a:t>
            </a:r>
            <a:r>
              <a:rPr lang="en-GB" altLang="en-US" sz="3200" b="1">
                <a:solidFill>
                  <a:srgbClr val="FF0000"/>
                </a:solidFill>
                <a:latin typeface="Times New Roman" pitchFamily="18" charset="0"/>
                <a:cs typeface="Times New Roman" pitchFamily="18" charset="0"/>
              </a:rPr>
              <a:t>soul</a:t>
            </a:r>
            <a:r>
              <a:rPr lang="en-GB" altLang="en-US" sz="3200">
                <a:latin typeface="Times New Roman" pitchFamily="18" charset="0"/>
                <a:cs typeface="Times New Roman" pitchFamily="18" charset="0"/>
              </a:rPr>
              <a:t>? And what shall a man or woman give in exchange for his or her soul?” </a:t>
            </a:r>
          </a:p>
          <a:p>
            <a:r>
              <a:rPr lang="en-GB" altLang="en-US" sz="3200" b="1" i="1">
                <a:latin typeface="Times New Roman" pitchFamily="18" charset="0"/>
                <a:cs typeface="Times New Roman" pitchFamily="18" charset="0"/>
              </a:rPr>
              <a:t>(Matthew 16:26)</a:t>
            </a:r>
          </a:p>
        </p:txBody>
      </p:sp>
      <p:sp>
        <p:nvSpPr>
          <p:cNvPr id="5" name="Rectangle 4"/>
          <p:cNvSpPr>
            <a:spLocks noChangeArrowheads="1"/>
          </p:cNvSpPr>
          <p:nvPr/>
        </p:nvSpPr>
        <p:spPr bwMode="auto">
          <a:xfrm>
            <a:off x="206375" y="4797425"/>
            <a:ext cx="8691563"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GB" altLang="en-US" sz="3600" b="1">
                <a:solidFill>
                  <a:srgbClr val="FFFF00"/>
                </a:solidFill>
                <a:latin typeface="Times New Roman" pitchFamily="18" charset="0"/>
                <a:cs typeface="Times New Roman" pitchFamily="18" charset="0"/>
              </a:rPr>
              <a:t>There is a calling to be “Faithful disciples”.</a:t>
            </a:r>
          </a:p>
        </p:txBody>
      </p:sp>
      <p:sp>
        <p:nvSpPr>
          <p:cNvPr id="6" name="Rectangle 5"/>
          <p:cNvSpPr>
            <a:spLocks noChangeArrowheads="1"/>
          </p:cNvSpPr>
          <p:nvPr/>
        </p:nvSpPr>
        <p:spPr bwMode="auto">
          <a:xfrm>
            <a:off x="622300" y="3324225"/>
            <a:ext cx="816927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GB" altLang="en-US" sz="4000">
                <a:solidFill>
                  <a:schemeClr val="bg1"/>
                </a:solidFill>
                <a:latin typeface="Times New Roman" pitchFamily="18" charset="0"/>
                <a:cs typeface="Times New Roman" pitchFamily="18" charset="0"/>
              </a:rPr>
              <a:t>This message is all about </a:t>
            </a:r>
            <a:r>
              <a:rPr lang="en-GB" altLang="en-US" sz="4000" b="1">
                <a:solidFill>
                  <a:schemeClr val="bg1"/>
                </a:solidFill>
                <a:latin typeface="Times New Roman" pitchFamily="18" charset="0"/>
                <a:cs typeface="Times New Roman" pitchFamily="18" charset="0"/>
              </a:rPr>
              <a:t>discipleship.</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22" presetClass="entr" presetSubtype="4"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wipe(down)">
                                      <p:cBhvr>
                                        <p:cTn id="14" dur="500"/>
                                        <p:tgtEl>
                                          <p:spTgt spid="6"/>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2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wipe(down)">
                                      <p:cBhvr>
                                        <p:cTn id="1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P spid="6"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6" name="Rectangle 5"/>
          <p:cNvSpPr>
            <a:spLocks noChangeArrowheads="1"/>
          </p:cNvSpPr>
          <p:nvPr/>
        </p:nvSpPr>
        <p:spPr bwMode="auto">
          <a:xfrm>
            <a:off x="395288" y="219075"/>
            <a:ext cx="8154987"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ltLang="en-US" sz="3600" b="1">
                <a:solidFill>
                  <a:srgbClr val="FFFF00"/>
                </a:solidFill>
                <a:latin typeface="Times New Roman" pitchFamily="18" charset="0"/>
                <a:cs typeface="Times New Roman" pitchFamily="18" charset="0"/>
              </a:rPr>
              <a:t>I. We need to believe and confess that Jesus is Lord.</a:t>
            </a:r>
            <a:endParaRPr lang="en-GB" altLang="en-US" sz="3600">
              <a:solidFill>
                <a:srgbClr val="FFFF00"/>
              </a:solidFill>
              <a:latin typeface="Times New Roman" pitchFamily="18" charset="0"/>
              <a:cs typeface="Times New Roman" pitchFamily="18" charset="0"/>
            </a:endParaRPr>
          </a:p>
        </p:txBody>
      </p:sp>
      <p:sp>
        <p:nvSpPr>
          <p:cNvPr id="9219" name="Rectangle 2"/>
          <p:cNvSpPr>
            <a:spLocks noChangeArrowheads="1"/>
          </p:cNvSpPr>
          <p:nvPr/>
        </p:nvSpPr>
        <p:spPr bwMode="auto">
          <a:xfrm>
            <a:off x="107950" y="1784350"/>
            <a:ext cx="8891588" cy="45243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a:r>
              <a:rPr lang="en-GB" altLang="en-US" sz="3600" b="1" baseline="30000">
                <a:latin typeface="Times New Roman" pitchFamily="18" charset="0"/>
                <a:cs typeface="Times New Roman" pitchFamily="18" charset="0"/>
              </a:rPr>
              <a:t>27 </a:t>
            </a:r>
            <a:r>
              <a:rPr lang="en-GB" altLang="en-US" sz="3600">
                <a:latin typeface="Times New Roman" pitchFamily="18" charset="0"/>
                <a:cs typeface="Times New Roman" pitchFamily="18" charset="0"/>
              </a:rPr>
              <a:t>Jesus and his disciples went on to the villages around Caesarea Philippi. On the way he asked them, “Who do people say I am?” </a:t>
            </a:r>
            <a:r>
              <a:rPr lang="en-GB" altLang="en-US" sz="3600" b="1" baseline="30000">
                <a:latin typeface="Times New Roman" pitchFamily="18" charset="0"/>
                <a:cs typeface="Times New Roman" pitchFamily="18" charset="0"/>
              </a:rPr>
              <a:t>28 </a:t>
            </a:r>
            <a:r>
              <a:rPr lang="en-GB" altLang="en-US" sz="3600">
                <a:latin typeface="Times New Roman" pitchFamily="18" charset="0"/>
                <a:cs typeface="Times New Roman" pitchFamily="18" charset="0"/>
              </a:rPr>
              <a:t>They replied, “Some say John the Baptist; others say Elijah; and still others, one of the prophets.” </a:t>
            </a:r>
            <a:r>
              <a:rPr lang="en-GB" altLang="en-US" sz="3600" b="1" baseline="30000">
                <a:latin typeface="Times New Roman" pitchFamily="18" charset="0"/>
                <a:cs typeface="Times New Roman" pitchFamily="18" charset="0"/>
              </a:rPr>
              <a:t>29 </a:t>
            </a:r>
            <a:r>
              <a:rPr lang="en-GB" altLang="en-US" sz="3600">
                <a:latin typeface="Times New Roman" pitchFamily="18" charset="0"/>
                <a:cs typeface="Times New Roman" pitchFamily="18" charset="0"/>
              </a:rPr>
              <a:t>“But what about you?” he asked. “Who do you say I am?”</a:t>
            </a:r>
          </a:p>
          <a:p>
            <a:pPr algn="just"/>
            <a:r>
              <a:rPr lang="en-GB" altLang="en-US" sz="3600" b="1" i="1">
                <a:solidFill>
                  <a:srgbClr val="FF0000"/>
                </a:solidFill>
                <a:latin typeface="Times New Roman" pitchFamily="18" charset="0"/>
                <a:cs typeface="Times New Roman" pitchFamily="18" charset="0"/>
              </a:rPr>
              <a:t>Mark 8:27-29 (NIV)</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219"/>
                                        </p:tgtEl>
                                        <p:attrNameLst>
                                          <p:attrName>style.visibility</p:attrName>
                                        </p:attrNameLst>
                                      </p:cBhvr>
                                      <p:to>
                                        <p:strVal val="visible"/>
                                      </p:to>
                                    </p:set>
                                    <p:anim calcmode="lin" valueType="num">
                                      <p:cBhvr additive="base">
                                        <p:cTn id="13" dur="500" fill="hold"/>
                                        <p:tgtEl>
                                          <p:spTgt spid="9219"/>
                                        </p:tgtEl>
                                        <p:attrNameLst>
                                          <p:attrName>ppt_x</p:attrName>
                                        </p:attrNameLst>
                                      </p:cBhvr>
                                      <p:tavLst>
                                        <p:tav tm="0">
                                          <p:val>
                                            <p:strVal val="#ppt_x"/>
                                          </p:val>
                                        </p:tav>
                                        <p:tav tm="100000">
                                          <p:val>
                                            <p:strVal val="#ppt_x"/>
                                          </p:val>
                                        </p:tav>
                                      </p:tavLst>
                                    </p:anim>
                                    <p:anim calcmode="lin" valueType="num">
                                      <p:cBhvr additive="base">
                                        <p:cTn id="14" dur="500" fill="hold"/>
                                        <p:tgtEl>
                                          <p:spTgt spid="921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9219"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 name="Rectangle 3"/>
          <p:cNvSpPr>
            <a:spLocks noChangeArrowheads="1"/>
          </p:cNvSpPr>
          <p:nvPr/>
        </p:nvSpPr>
        <p:spPr bwMode="auto">
          <a:xfrm>
            <a:off x="1692275" y="260350"/>
            <a:ext cx="578167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GB" altLang="en-US" sz="4000" b="1">
                <a:solidFill>
                  <a:srgbClr val="FFFF00"/>
                </a:solidFill>
                <a:latin typeface="Times New Roman" pitchFamily="18" charset="0"/>
                <a:cs typeface="Times New Roman" pitchFamily="18" charset="0"/>
              </a:rPr>
              <a:t>“Who do YOU say I am.”</a:t>
            </a:r>
          </a:p>
        </p:txBody>
      </p:sp>
      <p:sp>
        <p:nvSpPr>
          <p:cNvPr id="5" name="Rectangle 4"/>
          <p:cNvSpPr>
            <a:spLocks noChangeArrowheads="1"/>
          </p:cNvSpPr>
          <p:nvPr/>
        </p:nvSpPr>
        <p:spPr bwMode="auto">
          <a:xfrm>
            <a:off x="190500" y="1268413"/>
            <a:ext cx="8785225" cy="45243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a:r>
              <a:rPr lang="en-GB" altLang="en-US" sz="3600" b="1" baseline="30000">
                <a:latin typeface="Times New Roman" pitchFamily="18" charset="0"/>
                <a:cs typeface="Times New Roman" pitchFamily="18" charset="0"/>
              </a:rPr>
              <a:t>9 </a:t>
            </a:r>
            <a:r>
              <a:rPr lang="en-GB" altLang="en-US" sz="3600">
                <a:latin typeface="Times New Roman" pitchFamily="18" charset="0"/>
                <a:cs typeface="Times New Roman" pitchFamily="18" charset="0"/>
              </a:rPr>
              <a:t>If you </a:t>
            </a:r>
            <a:r>
              <a:rPr lang="en-GB" altLang="en-US" sz="3600" b="1">
                <a:solidFill>
                  <a:srgbClr val="FF0000"/>
                </a:solidFill>
                <a:latin typeface="Times New Roman" pitchFamily="18" charset="0"/>
                <a:cs typeface="Times New Roman" pitchFamily="18" charset="0"/>
              </a:rPr>
              <a:t>declare with your mouth</a:t>
            </a:r>
            <a:r>
              <a:rPr lang="en-GB" altLang="en-US" sz="3600">
                <a:latin typeface="Times New Roman" pitchFamily="18" charset="0"/>
                <a:cs typeface="Times New Roman" pitchFamily="18" charset="0"/>
              </a:rPr>
              <a:t>, “Jesus is Lord,” and believe in your heart that God raised him from the dead, you will be saved. </a:t>
            </a:r>
            <a:r>
              <a:rPr lang="en-GB" altLang="en-US" sz="3600" b="1" baseline="30000">
                <a:latin typeface="Times New Roman" pitchFamily="18" charset="0"/>
                <a:cs typeface="Times New Roman" pitchFamily="18" charset="0"/>
              </a:rPr>
              <a:t>10 </a:t>
            </a:r>
            <a:r>
              <a:rPr lang="en-GB" altLang="en-US" sz="3600">
                <a:latin typeface="Times New Roman" pitchFamily="18" charset="0"/>
                <a:cs typeface="Times New Roman" pitchFamily="18" charset="0"/>
              </a:rPr>
              <a:t>For it is with your heart that you believe and are justified, and it is with your mouth that you profess your faith and are saved.</a:t>
            </a:r>
          </a:p>
          <a:p>
            <a:pPr algn="just"/>
            <a:r>
              <a:rPr lang="en-GB" altLang="en-US" sz="3600" b="1" i="1">
                <a:solidFill>
                  <a:srgbClr val="000099"/>
                </a:solidFill>
                <a:latin typeface="Times New Roman" pitchFamily="18" charset="0"/>
                <a:cs typeface="Times New Roman" pitchFamily="18" charset="0"/>
              </a:rPr>
              <a:t>Romans 10:9-10 (NIV)</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1000"/>
                                        <p:tgtEl>
                                          <p:spTgt spid="5"/>
                                        </p:tgtEl>
                                      </p:cBhvr>
                                    </p:animEffect>
                                    <p:anim calcmode="lin" valueType="num">
                                      <p:cBhvr>
                                        <p:cTn id="13" dur="1000" fill="hold"/>
                                        <p:tgtEl>
                                          <p:spTgt spid="5"/>
                                        </p:tgtEl>
                                        <p:attrNameLst>
                                          <p:attrName>ppt_x</p:attrName>
                                        </p:attrNameLst>
                                      </p:cBhvr>
                                      <p:tavLst>
                                        <p:tav tm="0">
                                          <p:val>
                                            <p:strVal val="#ppt_x"/>
                                          </p:val>
                                        </p:tav>
                                        <p:tav tm="100000">
                                          <p:val>
                                            <p:strVal val="#ppt_x"/>
                                          </p:val>
                                        </p:tav>
                                      </p:tavLst>
                                    </p:anim>
                                    <p:anim calcmode="lin" valueType="num">
                                      <p:cBhvr>
                                        <p:cTn id="14"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animBg="1"/>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 boardroom</Template>
  <TotalTime>1038</TotalTime>
  <Words>740</Words>
  <Application>Microsoft Office PowerPoint</Application>
  <PresentationFormat>On-screen Show (4:3)</PresentationFormat>
  <Paragraphs>69</Paragraphs>
  <Slides>23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Arial</vt:lpstr>
      <vt:lpstr>Calibri</vt:lpstr>
      <vt:lpstr>Georgia</vt:lpstr>
      <vt:lpstr>Times New Roman</vt:lpstr>
      <vt:lpstr>Default Design</vt:lpstr>
      <vt:lpstr>PowerPoint Presentation</vt:lpstr>
      <vt:lpstr>PowerPoint Presentation</vt:lpstr>
      <vt:lpstr>PowerPoint Presentation</vt:lpstr>
      <vt:lpstr>What is your most precious possession?</vt:lpstr>
      <vt:lpstr>PowerPoint Presentation</vt:lpstr>
      <vt:lpstr>What is your most precious possession?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What is your most precious possession?</vt:lpstr>
      <vt:lpstr>PowerPoint Presentation</vt:lpstr>
      <vt:lpstr>PowerPoint Presentation</vt:lpstr>
      <vt:lpstr>What is your most precious possession?</vt:lpstr>
    </vt:vector>
  </TitlesOfParts>
  <Company>Student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Who Do You Trust?</dc:title>
  <dc:creator>Freddy Farias</dc:creator>
  <cp:lastModifiedBy>office@penrallt.org</cp:lastModifiedBy>
  <cp:revision>83</cp:revision>
  <dcterms:created xsi:type="dcterms:W3CDTF">2009-07-22T22:55:55Z</dcterms:created>
  <dcterms:modified xsi:type="dcterms:W3CDTF">2018-02-27T13:46:38Z</dcterms:modified>
</cp:coreProperties>
</file>