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68" r:id="rId6"/>
    <p:sldId id="260" r:id="rId7"/>
    <p:sldId id="269" r:id="rId8"/>
    <p:sldId id="270" r:id="rId9"/>
    <p:sldId id="259" r:id="rId10"/>
    <p:sldId id="261" r:id="rId11"/>
    <p:sldId id="262" r:id="rId12"/>
    <p:sldId id="263" r:id="rId13"/>
    <p:sldId id="264" r:id="rId14"/>
    <p:sldId id="265" r:id="rId15"/>
    <p:sldId id="271" r:id="rId16"/>
    <p:sldId id="272" r:id="rId17"/>
    <p:sldId id="273"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14" y="-7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7CBC810-20E9-43C9-A401-4618CAFE9A5C}" type="datetimeFigureOut">
              <a:rPr lang="en-GB"/>
              <a:pPr>
                <a:defRPr/>
              </a:pPr>
              <a:t>20/02/2018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6910C5-8C34-4BBF-8177-64D0B94B7E15}" type="slidenum">
              <a:rPr lang="en-GB" altLang="en-US"/>
              <a:pPr>
                <a:defRPr/>
              </a:pPr>
              <a:t>‹#›</a:t>
            </a:fld>
            <a:endParaRPr lang="en-GB" altLang="en-US"/>
          </a:p>
        </p:txBody>
      </p:sp>
    </p:spTree>
    <p:extLst>
      <p:ext uri="{BB962C8B-B14F-4D97-AF65-F5344CB8AC3E}">
        <p14:creationId xmlns:p14="http://schemas.microsoft.com/office/powerpoint/2010/main" val="339827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0C43BF-CEA7-4CED-AEC4-1E4E087D9D9D}" type="datetimeFigureOut">
              <a:rPr lang="en-GB"/>
              <a:pPr>
                <a:defRPr/>
              </a:pPr>
              <a:t>20/02/2018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AD03D9-FC0E-4252-906A-7416C912054F}" type="slidenum">
              <a:rPr lang="en-GB" altLang="en-US"/>
              <a:pPr>
                <a:defRPr/>
              </a:pPr>
              <a:t>‹#›</a:t>
            </a:fld>
            <a:endParaRPr lang="en-GB" altLang="en-US"/>
          </a:p>
        </p:txBody>
      </p:sp>
    </p:spTree>
    <p:extLst>
      <p:ext uri="{BB962C8B-B14F-4D97-AF65-F5344CB8AC3E}">
        <p14:creationId xmlns:p14="http://schemas.microsoft.com/office/powerpoint/2010/main" val="141747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FF4EA14-1C15-4AED-B034-D500A2DE8D3F}" type="datetimeFigureOut">
              <a:rPr lang="en-GB"/>
              <a:pPr>
                <a:defRPr/>
              </a:pPr>
              <a:t>20/02/2018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F6FF74B-A8B9-4243-91A8-C9878DB696E2}" type="slidenum">
              <a:rPr lang="en-GB" altLang="en-US"/>
              <a:pPr>
                <a:defRPr/>
              </a:pPr>
              <a:t>‹#›</a:t>
            </a:fld>
            <a:endParaRPr lang="en-GB" altLang="en-US"/>
          </a:p>
        </p:txBody>
      </p:sp>
    </p:spTree>
    <p:extLst>
      <p:ext uri="{BB962C8B-B14F-4D97-AF65-F5344CB8AC3E}">
        <p14:creationId xmlns:p14="http://schemas.microsoft.com/office/powerpoint/2010/main" val="76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9027CF1-67C4-4147-8AE4-C60CA9EDFC89}" type="datetimeFigureOut">
              <a:rPr lang="en-GB"/>
              <a:pPr>
                <a:defRPr/>
              </a:pPr>
              <a:t>20/02/2018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C4395A-BEB8-4AC2-881A-7ECCD62362E5}" type="slidenum">
              <a:rPr lang="en-GB" altLang="en-US"/>
              <a:pPr>
                <a:defRPr/>
              </a:pPr>
              <a:t>‹#›</a:t>
            </a:fld>
            <a:endParaRPr lang="en-GB" altLang="en-US"/>
          </a:p>
        </p:txBody>
      </p:sp>
    </p:spTree>
    <p:extLst>
      <p:ext uri="{BB962C8B-B14F-4D97-AF65-F5344CB8AC3E}">
        <p14:creationId xmlns:p14="http://schemas.microsoft.com/office/powerpoint/2010/main" val="64194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B1C7D9-8ADB-4006-B6F0-72F7AB71D3D9}" type="datetimeFigureOut">
              <a:rPr lang="en-GB"/>
              <a:pPr>
                <a:defRPr/>
              </a:pPr>
              <a:t>20/02/2018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ADDBA0-D21B-432D-97EF-E167B21EF55A}" type="slidenum">
              <a:rPr lang="en-GB" altLang="en-US"/>
              <a:pPr>
                <a:defRPr/>
              </a:pPr>
              <a:t>‹#›</a:t>
            </a:fld>
            <a:endParaRPr lang="en-GB" altLang="en-US"/>
          </a:p>
        </p:txBody>
      </p:sp>
    </p:spTree>
    <p:extLst>
      <p:ext uri="{BB962C8B-B14F-4D97-AF65-F5344CB8AC3E}">
        <p14:creationId xmlns:p14="http://schemas.microsoft.com/office/powerpoint/2010/main" val="186451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343E98-9CC8-4073-BF91-9B9835B63A06}" type="datetimeFigureOut">
              <a:rPr lang="en-GB"/>
              <a:pPr>
                <a:defRPr/>
              </a:pPr>
              <a:t>20/02/2018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C0CD76-B2B8-4658-8C09-D624B206D675}" type="slidenum">
              <a:rPr lang="en-GB" altLang="en-US"/>
              <a:pPr>
                <a:defRPr/>
              </a:pPr>
              <a:t>‹#›</a:t>
            </a:fld>
            <a:endParaRPr lang="en-GB" altLang="en-US"/>
          </a:p>
        </p:txBody>
      </p:sp>
    </p:spTree>
    <p:extLst>
      <p:ext uri="{BB962C8B-B14F-4D97-AF65-F5344CB8AC3E}">
        <p14:creationId xmlns:p14="http://schemas.microsoft.com/office/powerpoint/2010/main" val="232357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60311E1-6CDC-4475-AB27-96BBD61C2CDA}" type="datetimeFigureOut">
              <a:rPr lang="en-GB"/>
              <a:pPr>
                <a:defRPr/>
              </a:pPr>
              <a:t>20/02/2018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6C29A44-E7F0-411B-BF37-4EDE3DD61E39}" type="slidenum">
              <a:rPr lang="en-GB" altLang="en-US"/>
              <a:pPr>
                <a:defRPr/>
              </a:pPr>
              <a:t>‹#›</a:t>
            </a:fld>
            <a:endParaRPr lang="en-GB" altLang="en-US"/>
          </a:p>
        </p:txBody>
      </p:sp>
    </p:spTree>
    <p:extLst>
      <p:ext uri="{BB962C8B-B14F-4D97-AF65-F5344CB8AC3E}">
        <p14:creationId xmlns:p14="http://schemas.microsoft.com/office/powerpoint/2010/main" val="22816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A5B194C-CE8A-4F89-A325-0FAAEDC4DFDC}" type="datetimeFigureOut">
              <a:rPr lang="en-GB"/>
              <a:pPr>
                <a:defRPr/>
              </a:pPr>
              <a:t>20/02/2018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4F0151A-8C5F-4D2B-865E-83196720C29C}" type="slidenum">
              <a:rPr lang="en-GB" altLang="en-US"/>
              <a:pPr>
                <a:defRPr/>
              </a:pPr>
              <a:t>‹#›</a:t>
            </a:fld>
            <a:endParaRPr lang="en-GB" altLang="en-US"/>
          </a:p>
        </p:txBody>
      </p:sp>
    </p:spTree>
    <p:extLst>
      <p:ext uri="{BB962C8B-B14F-4D97-AF65-F5344CB8AC3E}">
        <p14:creationId xmlns:p14="http://schemas.microsoft.com/office/powerpoint/2010/main" val="258518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68C8E8-9111-4790-A5A0-63B502DE92B8}" type="datetimeFigureOut">
              <a:rPr lang="en-GB"/>
              <a:pPr>
                <a:defRPr/>
              </a:pPr>
              <a:t>20/02/2018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C922752-DC07-4130-A469-E68B0BD94548}" type="slidenum">
              <a:rPr lang="en-GB" altLang="en-US"/>
              <a:pPr>
                <a:defRPr/>
              </a:pPr>
              <a:t>‹#›</a:t>
            </a:fld>
            <a:endParaRPr lang="en-GB" altLang="en-US"/>
          </a:p>
        </p:txBody>
      </p:sp>
    </p:spTree>
    <p:extLst>
      <p:ext uri="{BB962C8B-B14F-4D97-AF65-F5344CB8AC3E}">
        <p14:creationId xmlns:p14="http://schemas.microsoft.com/office/powerpoint/2010/main" val="272529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8E25B5-2970-4177-989D-06FCD7841388}" type="datetimeFigureOut">
              <a:rPr lang="en-GB"/>
              <a:pPr>
                <a:defRPr/>
              </a:pPr>
              <a:t>20/02/2018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57F8FD-C1C7-4259-8F78-D1B37CB05584}" type="slidenum">
              <a:rPr lang="en-GB" altLang="en-US"/>
              <a:pPr>
                <a:defRPr/>
              </a:pPr>
              <a:t>‹#›</a:t>
            </a:fld>
            <a:endParaRPr lang="en-GB" altLang="en-US"/>
          </a:p>
        </p:txBody>
      </p:sp>
    </p:spTree>
    <p:extLst>
      <p:ext uri="{BB962C8B-B14F-4D97-AF65-F5344CB8AC3E}">
        <p14:creationId xmlns:p14="http://schemas.microsoft.com/office/powerpoint/2010/main" val="12557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E05575-3165-4408-A3D6-E0262F0747D5}" type="datetimeFigureOut">
              <a:rPr lang="en-GB"/>
              <a:pPr>
                <a:defRPr/>
              </a:pPr>
              <a:t>20/02/2018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EDDF563-4FDD-4CD8-93E1-1F177BC6F450}" type="slidenum">
              <a:rPr lang="en-GB" altLang="en-US"/>
              <a:pPr>
                <a:defRPr/>
              </a:pPr>
              <a:t>‹#›</a:t>
            </a:fld>
            <a:endParaRPr lang="en-GB" altLang="en-US"/>
          </a:p>
        </p:txBody>
      </p:sp>
    </p:spTree>
    <p:extLst>
      <p:ext uri="{BB962C8B-B14F-4D97-AF65-F5344CB8AC3E}">
        <p14:creationId xmlns:p14="http://schemas.microsoft.com/office/powerpoint/2010/main" val="138889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0B28020-B972-4413-AEDC-E326B8896199}" type="datetimeFigureOut">
              <a:rPr lang="en-GB"/>
              <a:pPr>
                <a:defRPr/>
              </a:pPr>
              <a:t>20/02/2018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BDD4A3F-2678-4910-B525-9A74F68F445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ly.anglican.org/education/schools/collective_worship/ideas/Easter5A.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ravelokam.com/taj-maha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travel.nationalgeographic.com/travel/countries/israel-guid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ecomeabetterfather.com/family/you-just-broke-your-child-congratulations-by-dan-pearce-2/"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History_of_Israel"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commons.wikimedia.org/wiki/File:Temple_of_Diana_201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896938" y="977900"/>
            <a:ext cx="111664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a:solidFill>
                  <a:srgbClr val="000000"/>
                </a:solidFill>
                <a:latin typeface="Times New Roman" pitchFamily="18" charset="0"/>
                <a:cs typeface="Times New Roman" pitchFamily="18" charset="0"/>
              </a:rPr>
              <a:t>Therefore, rid yourselves of all malice and all deceit, hypocrisy, envy, and slander of every kind. </a:t>
            </a:r>
            <a:r>
              <a:rPr lang="en-GB" altLang="en-US" sz="3600" b="1" baseline="30000">
                <a:solidFill>
                  <a:srgbClr val="000000"/>
                </a:solidFill>
                <a:latin typeface="Times New Roman" pitchFamily="18" charset="0"/>
                <a:cs typeface="Times New Roman" pitchFamily="18" charset="0"/>
              </a:rPr>
              <a:t>2 </a:t>
            </a:r>
            <a:r>
              <a:rPr lang="en-GB" altLang="en-US" sz="3600" b="1">
                <a:solidFill>
                  <a:srgbClr val="FF0000"/>
                </a:solidFill>
                <a:latin typeface="Times New Roman" pitchFamily="18" charset="0"/>
                <a:cs typeface="Times New Roman" pitchFamily="18" charset="0"/>
              </a:rPr>
              <a:t>Like new-born babies</a:t>
            </a:r>
            <a:r>
              <a:rPr lang="en-GB" altLang="en-US" sz="3600">
                <a:solidFill>
                  <a:srgbClr val="000000"/>
                </a:solidFill>
                <a:latin typeface="Times New Roman" pitchFamily="18" charset="0"/>
                <a:cs typeface="Times New Roman" pitchFamily="18" charset="0"/>
              </a:rPr>
              <a:t>, crave pure spiritual milk, so that by it you may grow up in your salvation, </a:t>
            </a:r>
            <a:r>
              <a:rPr lang="en-GB" altLang="en-US" sz="3600" b="1" baseline="30000">
                <a:solidFill>
                  <a:srgbClr val="000000"/>
                </a:solidFill>
                <a:latin typeface="Times New Roman" pitchFamily="18" charset="0"/>
                <a:cs typeface="Times New Roman" pitchFamily="18" charset="0"/>
              </a:rPr>
              <a:t>3 </a:t>
            </a:r>
            <a:r>
              <a:rPr lang="en-GB" altLang="en-US" sz="3600">
                <a:solidFill>
                  <a:srgbClr val="000000"/>
                </a:solidFill>
                <a:latin typeface="Times New Roman" pitchFamily="18" charset="0"/>
                <a:cs typeface="Times New Roman" pitchFamily="18" charset="0"/>
              </a:rPr>
              <a:t>now that you have tasted that the Lord is good.</a:t>
            </a:r>
          </a:p>
          <a:p>
            <a:pPr>
              <a:lnSpc>
                <a:spcPct val="100000"/>
              </a:lnSpc>
              <a:spcBef>
                <a:spcPct val="0"/>
              </a:spcBef>
              <a:buFontTx/>
              <a:buNone/>
            </a:pPr>
            <a:r>
              <a:rPr lang="en-GB" altLang="en-US" sz="3600" b="1" baseline="30000">
                <a:latin typeface="Times New Roman" pitchFamily="18" charset="0"/>
                <a:cs typeface="Times New Roman" pitchFamily="18" charset="0"/>
              </a:rPr>
              <a:t>4 </a:t>
            </a:r>
            <a:r>
              <a:rPr lang="en-GB" altLang="en-US" sz="3600">
                <a:latin typeface="Times New Roman" pitchFamily="18" charset="0"/>
                <a:cs typeface="Times New Roman" pitchFamily="18" charset="0"/>
              </a:rPr>
              <a:t>As you come to him, the living Stone—rejected by humans but chosen by God and precious to him— </a:t>
            </a:r>
            <a:r>
              <a:rPr lang="en-GB" altLang="en-US" sz="3600" b="1" baseline="30000">
                <a:latin typeface="Times New Roman" pitchFamily="18" charset="0"/>
                <a:cs typeface="Times New Roman" pitchFamily="18" charset="0"/>
              </a:rPr>
              <a:t>5 </a:t>
            </a:r>
            <a:r>
              <a:rPr lang="en-GB" altLang="en-US" sz="3600">
                <a:latin typeface="Times New Roman" pitchFamily="18" charset="0"/>
                <a:cs typeface="Times New Roman" pitchFamily="18" charset="0"/>
              </a:rPr>
              <a:t>you also, like living stones, </a:t>
            </a:r>
            <a:r>
              <a:rPr lang="en-GB" altLang="en-US" sz="3600" b="1">
                <a:solidFill>
                  <a:srgbClr val="0033CC"/>
                </a:solidFill>
                <a:latin typeface="Times New Roman" pitchFamily="18" charset="0"/>
                <a:cs typeface="Times New Roman" pitchFamily="18" charset="0"/>
              </a:rPr>
              <a:t>are being built into a spiritual house</a:t>
            </a:r>
            <a:r>
              <a:rPr lang="en-GB" altLang="en-US" sz="3600">
                <a:latin typeface="Times New Roman" pitchFamily="18" charset="0"/>
                <a:cs typeface="Times New Roman" pitchFamily="18" charset="0"/>
              </a:rPr>
              <a:t> to be a </a:t>
            </a:r>
            <a:r>
              <a:rPr lang="en-GB" altLang="en-US" sz="3600" b="1">
                <a:solidFill>
                  <a:srgbClr val="FF0000"/>
                </a:solidFill>
                <a:latin typeface="Times New Roman" pitchFamily="18" charset="0"/>
                <a:cs typeface="Times New Roman" pitchFamily="18" charset="0"/>
              </a:rPr>
              <a:t>holy priesthood</a:t>
            </a:r>
            <a:r>
              <a:rPr lang="en-GB" altLang="en-US" sz="3600">
                <a:latin typeface="Times New Roman" pitchFamily="18" charset="0"/>
                <a:cs typeface="Times New Roman" pitchFamily="18" charset="0"/>
              </a:rPr>
              <a:t>, offering spiritual sacrifices acceptable to God through Jesus Christ.</a:t>
            </a:r>
          </a:p>
        </p:txBody>
      </p:sp>
      <p:sp>
        <p:nvSpPr>
          <p:cNvPr id="2051" name="Rectangle 2"/>
          <p:cNvSpPr>
            <a:spLocks noChangeArrowheads="1"/>
          </p:cNvSpPr>
          <p:nvPr/>
        </p:nvSpPr>
        <p:spPr bwMode="auto">
          <a:xfrm>
            <a:off x="3611563" y="395288"/>
            <a:ext cx="46370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ts val="1800"/>
              </a:lnSpc>
              <a:spcBef>
                <a:spcPct val="0"/>
              </a:spcBef>
              <a:spcAft>
                <a:spcPts val="750"/>
              </a:spcAft>
              <a:buFontTx/>
              <a:buNone/>
            </a:pPr>
            <a:r>
              <a:rPr lang="en-GB" altLang="en-US" sz="4000" b="1">
                <a:latin typeface="Times New Roman" pitchFamily="18" charset="0"/>
                <a:cs typeface="Times New Roman" pitchFamily="18" charset="0"/>
              </a:rPr>
              <a:t>1 Peter 2:1-10 (NIV)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703263" y="952500"/>
            <a:ext cx="106775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a:solidFill>
                  <a:schemeClr val="bg1"/>
                </a:solidFill>
                <a:latin typeface="Times New Roman" pitchFamily="18" charset="0"/>
                <a:cs typeface="Times New Roman" pitchFamily="18" charset="0"/>
              </a:rPr>
              <a:t>Paul wrote in </a:t>
            </a:r>
            <a:r>
              <a:rPr lang="en-US" altLang="en-US" b="1" i="1">
                <a:solidFill>
                  <a:schemeClr val="bg1"/>
                </a:solidFill>
                <a:latin typeface="Times New Roman" pitchFamily="18" charset="0"/>
                <a:cs typeface="Times New Roman" pitchFamily="18" charset="0"/>
              </a:rPr>
              <a:t>I Corinthians 3:10-11</a:t>
            </a:r>
            <a:r>
              <a:rPr lang="en-US" altLang="en-US">
                <a:solidFill>
                  <a:schemeClr val="bg1"/>
                </a:solidFill>
                <a:latin typeface="Times New Roman" pitchFamily="18" charset="0"/>
                <a:cs typeface="Times New Roman" pitchFamily="18" charset="0"/>
              </a:rPr>
              <a:t>;</a:t>
            </a:r>
          </a:p>
          <a:p>
            <a:pPr algn="just" eaLnBrk="1" hangingPunct="1">
              <a:lnSpc>
                <a:spcPct val="100000"/>
              </a:lnSpc>
              <a:spcBef>
                <a:spcPct val="0"/>
              </a:spcBef>
              <a:buFontTx/>
              <a:buNone/>
            </a:pPr>
            <a:r>
              <a:rPr lang="en-US" altLang="en-US">
                <a:solidFill>
                  <a:schemeClr val="bg1"/>
                </a:solidFill>
                <a:latin typeface="Times New Roman" pitchFamily="18" charset="0"/>
                <a:cs typeface="Times New Roman" pitchFamily="18" charset="0"/>
              </a:rPr>
              <a:t> “According to the grace of God which was given to me, as a wise master builder I have laid the foundation, and another builds on it. But let each one take heed how he builds on it. </a:t>
            </a:r>
            <a:r>
              <a:rPr lang="en-US" altLang="en-US" b="1">
                <a:solidFill>
                  <a:srgbClr val="FFFF00"/>
                </a:solidFill>
                <a:latin typeface="Times New Roman" pitchFamily="18" charset="0"/>
                <a:cs typeface="Times New Roman" pitchFamily="18" charset="0"/>
              </a:rPr>
              <a:t>For no other foundation can anyone lay than that which is laid, which is Jesus Christ</a:t>
            </a:r>
            <a:r>
              <a:rPr lang="en-US" altLang="en-US">
                <a:solidFill>
                  <a:schemeClr val="bg1"/>
                </a:solidFill>
                <a:latin typeface="Times New Roman" pitchFamily="18" charset="0"/>
                <a:cs typeface="Times New Roman" pitchFamily="18" charset="0"/>
              </a:rPr>
              <a:t>.”</a:t>
            </a:r>
            <a:endParaRPr lang="en-GB" altLang="en-US">
              <a:solidFill>
                <a:schemeClr val="bg1"/>
              </a:solidFill>
              <a:latin typeface="Times New Roman" pitchFamily="18" charset="0"/>
              <a:cs typeface="Times New Roman" pitchFamily="18" charset="0"/>
            </a:endParaRPr>
          </a:p>
        </p:txBody>
      </p:sp>
      <p:sp>
        <p:nvSpPr>
          <p:cNvPr id="6" name="Rectangle 5"/>
          <p:cNvSpPr>
            <a:spLocks noChangeArrowheads="1"/>
          </p:cNvSpPr>
          <p:nvPr/>
        </p:nvSpPr>
        <p:spPr bwMode="auto">
          <a:xfrm>
            <a:off x="969963" y="3757613"/>
            <a:ext cx="9847262"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a:latin typeface="Times New Roman" pitchFamily="18" charset="0"/>
                <a:cs typeface="Times New Roman" pitchFamily="18" charset="0"/>
              </a:rPr>
              <a:t>For in Scripture it says: “See, I lay a stone in Zion, a chosen and </a:t>
            </a:r>
          </a:p>
          <a:p>
            <a:pPr eaLnBrk="1" hangingPunct="1">
              <a:lnSpc>
                <a:spcPct val="100000"/>
              </a:lnSpc>
              <a:spcBef>
                <a:spcPct val="0"/>
              </a:spcBef>
              <a:buFontTx/>
              <a:buNone/>
            </a:pPr>
            <a:r>
              <a:rPr lang="en-GB" altLang="en-US">
                <a:latin typeface="Times New Roman" pitchFamily="18" charset="0"/>
                <a:cs typeface="Times New Roman" pitchFamily="18" charset="0"/>
              </a:rPr>
              <a:t>precious cornerstone, and the one who trusts in him will never </a:t>
            </a:r>
          </a:p>
          <a:p>
            <a:pPr eaLnBrk="1" hangingPunct="1">
              <a:lnSpc>
                <a:spcPct val="100000"/>
              </a:lnSpc>
              <a:spcBef>
                <a:spcPct val="0"/>
              </a:spcBef>
              <a:buFontTx/>
              <a:buNone/>
            </a:pPr>
            <a:r>
              <a:rPr lang="en-GB" altLang="en-US">
                <a:latin typeface="Times New Roman" pitchFamily="18" charset="0"/>
                <a:cs typeface="Times New Roman" pitchFamily="18" charset="0"/>
              </a:rPr>
              <a:t>be put to shame.”  </a:t>
            </a:r>
            <a:r>
              <a:rPr lang="en-GB" altLang="en-US" b="1" baseline="30000">
                <a:latin typeface="Times New Roman" pitchFamily="18" charset="0"/>
                <a:cs typeface="Times New Roman" pitchFamily="18" charset="0"/>
              </a:rPr>
              <a:t>7 </a:t>
            </a:r>
            <a:r>
              <a:rPr lang="en-GB" altLang="en-US">
                <a:latin typeface="Times New Roman" pitchFamily="18" charset="0"/>
                <a:cs typeface="Times New Roman" pitchFamily="18" charset="0"/>
              </a:rPr>
              <a:t>Now to you who believe, this stone is precious.</a:t>
            </a:r>
          </a:p>
          <a:p>
            <a:pPr eaLnBrk="1" hangingPunct="1">
              <a:lnSpc>
                <a:spcPct val="100000"/>
              </a:lnSpc>
              <a:spcBef>
                <a:spcPct val="0"/>
              </a:spcBef>
              <a:buFontTx/>
              <a:buNone/>
            </a:pPr>
            <a:r>
              <a:rPr lang="en-GB" altLang="en-US">
                <a:latin typeface="Times New Roman" pitchFamily="18" charset="0"/>
                <a:cs typeface="Times New Roman" pitchFamily="18" charset="0"/>
              </a:rPr>
              <a:t> But to those who do not believe, </a:t>
            </a:r>
          </a:p>
          <a:p>
            <a:pPr eaLnBrk="1" hangingPunct="1">
              <a:lnSpc>
                <a:spcPct val="100000"/>
              </a:lnSpc>
              <a:spcBef>
                <a:spcPct val="0"/>
              </a:spcBef>
              <a:buFontTx/>
              <a:buNone/>
            </a:pPr>
            <a:r>
              <a:rPr lang="en-GB" altLang="en-US">
                <a:latin typeface="Times New Roman" pitchFamily="18" charset="0"/>
                <a:cs typeface="Times New Roman" pitchFamily="18" charset="0"/>
              </a:rPr>
              <a:t>“The stone the builders rejected has become the cornerstone,”</a:t>
            </a:r>
          </a:p>
          <a:p>
            <a:pPr eaLnBrk="1" hangingPunct="1">
              <a:lnSpc>
                <a:spcPct val="100000"/>
              </a:lnSpc>
              <a:spcBef>
                <a:spcPct val="0"/>
              </a:spcBef>
              <a:buFontTx/>
              <a:buNone/>
            </a:pPr>
            <a:r>
              <a:rPr lang="en-GB" altLang="en-US" b="1" i="1">
                <a:latin typeface="Times New Roman" pitchFamily="18" charset="0"/>
                <a:cs typeface="Times New Roman" pitchFamily="18" charset="0"/>
              </a:rPr>
              <a:t>1 Peter 2:6-7 (NIV) </a:t>
            </a:r>
          </a:p>
        </p:txBody>
      </p:sp>
      <p:sp>
        <p:nvSpPr>
          <p:cNvPr id="4" name="Rectangle 3"/>
          <p:cNvSpPr>
            <a:spLocks noChangeArrowheads="1"/>
          </p:cNvSpPr>
          <p:nvPr/>
        </p:nvSpPr>
        <p:spPr bwMode="auto">
          <a:xfrm>
            <a:off x="3435350" y="219075"/>
            <a:ext cx="610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00" b="1">
                <a:solidFill>
                  <a:srgbClr val="FFFF00"/>
                </a:solidFill>
                <a:latin typeface="Times New Roman" pitchFamily="18" charset="0"/>
                <a:cs typeface="Times New Roman" pitchFamily="18" charset="0"/>
              </a:rPr>
              <a:t>“Christ is the cornerstone”</a:t>
            </a:r>
            <a:endParaRPr lang="en-GB" altLang="en-US" sz="4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727075" y="4219575"/>
            <a:ext cx="10417175"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a:latin typeface="Times New Roman" pitchFamily="18" charset="0"/>
                <a:cs typeface="Times New Roman" pitchFamily="18" charset="0"/>
              </a:rPr>
              <a:t>Jesus said, “No man comes to the Father except through me.”</a:t>
            </a:r>
          </a:p>
          <a:p>
            <a:pPr eaLnBrk="1" hangingPunct="1">
              <a:lnSpc>
                <a:spcPct val="100000"/>
              </a:lnSpc>
              <a:spcBef>
                <a:spcPct val="0"/>
              </a:spcBef>
              <a:buFontTx/>
              <a:buNone/>
            </a:pPr>
            <a:r>
              <a:rPr lang="en-GB" altLang="en-US" sz="3200" b="1" i="1">
                <a:latin typeface="Times New Roman" pitchFamily="18" charset="0"/>
                <a:cs typeface="Times New Roman" pitchFamily="18" charset="0"/>
              </a:rPr>
              <a:t>John 14:6 (NIV) </a:t>
            </a:r>
          </a:p>
        </p:txBody>
      </p:sp>
      <p:sp>
        <p:nvSpPr>
          <p:cNvPr id="4" name="Rectangle 3"/>
          <p:cNvSpPr>
            <a:spLocks noChangeArrowheads="1"/>
          </p:cNvSpPr>
          <p:nvPr/>
        </p:nvSpPr>
        <p:spPr bwMode="auto">
          <a:xfrm>
            <a:off x="3435350" y="219075"/>
            <a:ext cx="4916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a:solidFill>
                  <a:srgbClr val="FFFF00"/>
                </a:solidFill>
                <a:latin typeface="Times New Roman" pitchFamily="18" charset="0"/>
                <a:cs typeface="Times New Roman" pitchFamily="18" charset="0"/>
              </a:rPr>
              <a:t>“Christ is the cornerstone”</a:t>
            </a:r>
            <a:endParaRPr lang="en-GB" altLang="en-US" sz="3200">
              <a:solidFill>
                <a:srgbClr val="FFFF00"/>
              </a:solidFill>
            </a:endParaRPr>
          </a:p>
        </p:txBody>
      </p:sp>
      <p:pic>
        <p:nvPicPr>
          <p:cNvPr id="3074" name="Picture 2" descr="http://ely.anglican.org/education/schools/collective_worship/ideas/images/cornerston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531813"/>
            <a:ext cx="4746625"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727075" y="5592763"/>
            <a:ext cx="10948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a:solidFill>
                  <a:srgbClr val="FFFF00"/>
                </a:solidFill>
                <a:latin typeface="Times New Roman" pitchFamily="18" charset="0"/>
                <a:cs typeface="Times New Roman" pitchFamily="18" charset="0"/>
              </a:rPr>
              <a:t>So it is that everything is built on Jesus Christ. He is the great cornerstone of our faith. </a:t>
            </a:r>
            <a:endParaRPr lang="en-GB" altLang="en-US" sz="3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28638" y="153988"/>
            <a:ext cx="10534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dirty="0">
                <a:solidFill>
                  <a:srgbClr val="FFFF00"/>
                </a:solidFill>
                <a:latin typeface="Times New Roman" pitchFamily="18" charset="0"/>
                <a:cs typeface="Times New Roman" pitchFamily="18" charset="0"/>
              </a:rPr>
              <a:t>III. Chosen for a purpose: we are a royal </a:t>
            </a:r>
            <a:r>
              <a:rPr lang="en-US" altLang="en-US" sz="3600" b="1" dirty="0" smtClean="0">
                <a:solidFill>
                  <a:srgbClr val="FFFF00"/>
                </a:solidFill>
                <a:latin typeface="Times New Roman" pitchFamily="18" charset="0"/>
                <a:cs typeface="Times New Roman" pitchFamily="18" charset="0"/>
              </a:rPr>
              <a:t>priesthood</a:t>
            </a:r>
            <a:endParaRPr lang="en-GB" altLang="en-US" sz="3600" dirty="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528638" y="1260475"/>
            <a:ext cx="8235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1 Peter 2 verse 9 says; </a:t>
            </a:r>
            <a:r>
              <a:rPr lang="en-GB" altLang="en-US" sz="3600" b="1" baseline="30000">
                <a:solidFill>
                  <a:schemeClr val="bg1"/>
                </a:solidFill>
                <a:latin typeface="Times New Roman" pitchFamily="18" charset="0"/>
                <a:cs typeface="Times New Roman" pitchFamily="18" charset="0"/>
              </a:rPr>
              <a:t>“</a:t>
            </a:r>
            <a:r>
              <a:rPr lang="en-US" altLang="en-US" sz="3600">
                <a:solidFill>
                  <a:schemeClr val="bg1"/>
                </a:solidFill>
                <a:latin typeface="Times New Roman" pitchFamily="18" charset="0"/>
                <a:cs typeface="Times New Roman" pitchFamily="18" charset="0"/>
              </a:rPr>
              <a:t>But you are a chosen generation, a </a:t>
            </a:r>
            <a:r>
              <a:rPr lang="en-US" altLang="en-US" sz="3600" b="1">
                <a:solidFill>
                  <a:schemeClr val="bg1"/>
                </a:solidFill>
                <a:latin typeface="Times New Roman" pitchFamily="18" charset="0"/>
                <a:cs typeface="Times New Roman" pitchFamily="18" charset="0"/>
              </a:rPr>
              <a:t>royal priesthood</a:t>
            </a:r>
            <a:r>
              <a:rPr lang="en-GB" altLang="en-US" sz="3600">
                <a:solidFill>
                  <a:schemeClr val="bg1"/>
                </a:solidFill>
                <a:latin typeface="Times New Roman" pitchFamily="18" charset="0"/>
                <a:cs typeface="Times New Roman" pitchFamily="18" charset="0"/>
              </a:rPr>
              <a:t>…”</a:t>
            </a:r>
          </a:p>
        </p:txBody>
      </p:sp>
      <p:sp>
        <p:nvSpPr>
          <p:cNvPr id="6" name="Rectangle 5"/>
          <p:cNvSpPr>
            <a:spLocks noChangeArrowheads="1"/>
          </p:cNvSpPr>
          <p:nvPr/>
        </p:nvSpPr>
        <p:spPr bwMode="auto">
          <a:xfrm>
            <a:off x="185738" y="3524250"/>
            <a:ext cx="11658600" cy="304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baseline="30000">
                <a:latin typeface="Times New Roman" pitchFamily="18" charset="0"/>
                <a:cs typeface="Times New Roman" pitchFamily="18" charset="0"/>
              </a:rPr>
              <a:t>27 </a:t>
            </a:r>
            <a:r>
              <a:rPr lang="en-GB" altLang="en-US" sz="3200">
                <a:latin typeface="Times New Roman" pitchFamily="18" charset="0"/>
                <a:cs typeface="Times New Roman" pitchFamily="18" charset="0"/>
              </a:rPr>
              <a:t>Unlike the other high priests, he does not need to offer sacrifices </a:t>
            </a:r>
          </a:p>
          <a:p>
            <a:pPr eaLnBrk="1" hangingPunct="1">
              <a:lnSpc>
                <a:spcPct val="100000"/>
              </a:lnSpc>
              <a:spcBef>
                <a:spcPct val="0"/>
              </a:spcBef>
              <a:buFontTx/>
              <a:buNone/>
            </a:pPr>
            <a:r>
              <a:rPr lang="en-GB" altLang="en-US" sz="3200">
                <a:latin typeface="Times New Roman" pitchFamily="18" charset="0"/>
                <a:cs typeface="Times New Roman" pitchFamily="18" charset="0"/>
              </a:rPr>
              <a:t>day after day, first for his own sins, and then for the sins of the people. </a:t>
            </a:r>
          </a:p>
          <a:p>
            <a:pPr eaLnBrk="1" hangingPunct="1">
              <a:lnSpc>
                <a:spcPct val="100000"/>
              </a:lnSpc>
              <a:spcBef>
                <a:spcPct val="0"/>
              </a:spcBef>
              <a:buFontTx/>
              <a:buNone/>
            </a:pPr>
            <a:r>
              <a:rPr lang="en-GB" altLang="en-US" sz="3200">
                <a:latin typeface="Times New Roman" pitchFamily="18" charset="0"/>
                <a:cs typeface="Times New Roman" pitchFamily="18" charset="0"/>
              </a:rPr>
              <a:t>He sacrificed for their sins once for all when he offered himself. </a:t>
            </a:r>
          </a:p>
          <a:p>
            <a:pPr eaLnBrk="1" hangingPunct="1">
              <a:lnSpc>
                <a:spcPct val="100000"/>
              </a:lnSpc>
              <a:spcBef>
                <a:spcPct val="0"/>
              </a:spcBef>
              <a:buFontTx/>
              <a:buNone/>
            </a:pPr>
            <a:r>
              <a:rPr lang="en-GB" altLang="en-US" sz="3200" b="1" baseline="30000">
                <a:latin typeface="Times New Roman" pitchFamily="18" charset="0"/>
                <a:cs typeface="Times New Roman" pitchFamily="18" charset="0"/>
              </a:rPr>
              <a:t>28 </a:t>
            </a:r>
            <a:r>
              <a:rPr lang="en-GB" altLang="en-US" sz="3200">
                <a:latin typeface="Times New Roman" pitchFamily="18" charset="0"/>
                <a:cs typeface="Times New Roman" pitchFamily="18" charset="0"/>
              </a:rPr>
              <a:t>For the law appoints as high priests men in all their weakness; </a:t>
            </a:r>
          </a:p>
          <a:p>
            <a:pPr eaLnBrk="1" hangingPunct="1">
              <a:lnSpc>
                <a:spcPct val="100000"/>
              </a:lnSpc>
              <a:spcBef>
                <a:spcPct val="0"/>
              </a:spcBef>
              <a:buFontTx/>
              <a:buNone/>
            </a:pPr>
            <a:r>
              <a:rPr lang="en-GB" altLang="en-US" sz="3200">
                <a:latin typeface="Times New Roman" pitchFamily="18" charset="0"/>
                <a:cs typeface="Times New Roman" pitchFamily="18" charset="0"/>
              </a:rPr>
              <a:t>but the oath, which came after the law, appointed the Son, </a:t>
            </a:r>
          </a:p>
          <a:p>
            <a:pPr eaLnBrk="1" hangingPunct="1">
              <a:lnSpc>
                <a:spcPct val="100000"/>
              </a:lnSpc>
              <a:spcBef>
                <a:spcPct val="0"/>
              </a:spcBef>
              <a:buFontTx/>
              <a:buNone/>
            </a:pPr>
            <a:r>
              <a:rPr lang="en-GB" altLang="en-US" sz="3200">
                <a:latin typeface="Times New Roman" pitchFamily="18" charset="0"/>
                <a:cs typeface="Times New Roman" pitchFamily="18" charset="0"/>
              </a:rPr>
              <a:t>who has been made perfect forever. </a:t>
            </a:r>
            <a:r>
              <a:rPr lang="en-GB" altLang="en-US" sz="3200" b="1" i="1">
                <a:solidFill>
                  <a:srgbClr val="FF0000"/>
                </a:solidFill>
                <a:latin typeface="Times New Roman" pitchFamily="18" charset="0"/>
                <a:cs typeface="Times New Roman" pitchFamily="18" charset="0"/>
              </a:rPr>
              <a:t>Hebrews 7:27-28 (NIV)</a:t>
            </a:r>
          </a:p>
        </p:txBody>
      </p:sp>
      <p:pic>
        <p:nvPicPr>
          <p:cNvPr id="5122" name="Picture 2" descr="high, Priest, dress, robe, costume, Priests, dresses, robes, Cost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713" y="736600"/>
            <a:ext cx="22066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849313" y="225425"/>
            <a:ext cx="1067435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3600">
                <a:latin typeface="Times New Roman" pitchFamily="18" charset="0"/>
                <a:cs typeface="Times New Roman" pitchFamily="18" charset="0"/>
              </a:rPr>
              <a:t>Pastor Phillip Rice wrote this—“Believers are called out from the impurities of human cultures and sent back into the world as agents of change and transformation.”</a:t>
            </a:r>
            <a:endParaRPr lang="en-GB" altLang="en-US" sz="3600">
              <a:latin typeface="Times New Roman" pitchFamily="18" charset="0"/>
              <a:cs typeface="Times New Roman" pitchFamily="18" charset="0"/>
            </a:endParaRPr>
          </a:p>
        </p:txBody>
      </p:sp>
      <p:sp>
        <p:nvSpPr>
          <p:cNvPr id="4" name="Rectangle 3"/>
          <p:cNvSpPr>
            <a:spLocks noChangeArrowheads="1"/>
          </p:cNvSpPr>
          <p:nvPr/>
        </p:nvSpPr>
        <p:spPr bwMode="auto">
          <a:xfrm>
            <a:off x="849313" y="2071688"/>
            <a:ext cx="1033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3600">
                <a:solidFill>
                  <a:srgbClr val="FFFF00"/>
                </a:solidFill>
                <a:latin typeface="Times New Roman" pitchFamily="18" charset="0"/>
                <a:cs typeface="Times New Roman" pitchFamily="18" charset="0"/>
              </a:rPr>
              <a:t>It’s important that we don’t forget the purpose for which we’ve been built.</a:t>
            </a:r>
            <a:endParaRPr lang="en-GB" altLang="en-US" sz="3600">
              <a:solidFill>
                <a:srgbClr val="FFFF00"/>
              </a:solidFill>
            </a:endParaRPr>
          </a:p>
        </p:txBody>
      </p:sp>
      <p:pic>
        <p:nvPicPr>
          <p:cNvPr id="6146" name="Picture 2" descr="http://travelokam.com/wp-content/uploads/2014/09/Taj-Mah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3883025"/>
            <a:ext cx="419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095500" y="3224213"/>
            <a:ext cx="2887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a:solidFill>
                  <a:schemeClr val="bg1"/>
                </a:solidFill>
                <a:latin typeface="Times New Roman" pitchFamily="18" charset="0"/>
                <a:cs typeface="Times New Roman" pitchFamily="18" charset="0"/>
              </a:rPr>
              <a:t>The Taj Mahal </a:t>
            </a:r>
            <a:endParaRPr lang="en-GB" altLang="en-US" sz="3200" b="1">
              <a:solidFill>
                <a:schemeClr val="bg1"/>
              </a:solidFill>
            </a:endParaRPr>
          </a:p>
        </p:txBody>
      </p:sp>
      <p:sp>
        <p:nvSpPr>
          <p:cNvPr id="7" name="Rectangle 6"/>
          <p:cNvSpPr>
            <a:spLocks noChangeArrowheads="1"/>
          </p:cNvSpPr>
          <p:nvPr/>
        </p:nvSpPr>
        <p:spPr bwMode="auto">
          <a:xfrm>
            <a:off x="5883275" y="4319588"/>
            <a:ext cx="6096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00">
                <a:solidFill>
                  <a:schemeClr val="bg1"/>
                </a:solidFill>
                <a:latin typeface="Times New Roman" pitchFamily="18" charset="0"/>
                <a:cs typeface="Times New Roman" pitchFamily="18" charset="0"/>
              </a:rPr>
              <a:t>If we’re not careful, we can forget the purpose for which we were constructed. </a:t>
            </a:r>
            <a:endParaRPr lang="en-GB" altLang="en-US" sz="4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arn(inVertical)">
                                      <p:cBhvr>
                                        <p:cTn id="21" dur="500"/>
                                        <p:tgtEl>
                                          <p:spTgt spid="61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12775" y="307975"/>
            <a:ext cx="757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a:solidFill>
                  <a:srgbClr val="FFFF00"/>
                </a:solidFill>
                <a:latin typeface="Times New Roman" pitchFamily="18" charset="0"/>
                <a:cs typeface="Times New Roman" pitchFamily="18" charset="0"/>
              </a:rPr>
              <a:t>IV. Christians are the true “Israel of God”</a:t>
            </a:r>
            <a:endParaRPr lang="en-GB" altLang="en-US" sz="32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415925" y="1230313"/>
            <a:ext cx="7770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a:solidFill>
                  <a:schemeClr val="bg1"/>
                </a:solidFill>
                <a:latin typeface="Times New Roman" pitchFamily="18" charset="0"/>
                <a:cs typeface="Times New Roman" pitchFamily="18" charset="0"/>
              </a:rPr>
              <a:t>“But you are an elect </a:t>
            </a:r>
            <a:r>
              <a:rPr lang="en-US" altLang="en-US" b="1">
                <a:solidFill>
                  <a:srgbClr val="FFFF00"/>
                </a:solidFill>
                <a:latin typeface="Times New Roman" pitchFamily="18" charset="0"/>
                <a:cs typeface="Times New Roman" pitchFamily="18" charset="0"/>
              </a:rPr>
              <a:t>race</a:t>
            </a:r>
            <a:r>
              <a:rPr lang="en-US" altLang="en-US">
                <a:solidFill>
                  <a:schemeClr val="bg1"/>
                </a:solidFill>
                <a:latin typeface="Times New Roman" pitchFamily="18" charset="0"/>
                <a:cs typeface="Times New Roman" pitchFamily="18" charset="0"/>
              </a:rPr>
              <a:t>”, ‘chosen’ as was the Hebrew people, and a “race”, because possessing a common life resulting from the new birth. </a:t>
            </a:r>
            <a:endParaRPr lang="en-GB" altLang="en-US">
              <a:solidFill>
                <a:schemeClr val="bg1"/>
              </a:solidFill>
              <a:latin typeface="Times New Roman" pitchFamily="18" charset="0"/>
              <a:cs typeface="Times New Roman" pitchFamily="18" charset="0"/>
            </a:endParaRPr>
          </a:p>
        </p:txBody>
      </p:sp>
      <p:sp>
        <p:nvSpPr>
          <p:cNvPr id="6" name="Rectangle 5"/>
          <p:cNvSpPr>
            <a:spLocks noChangeArrowheads="1"/>
          </p:cNvSpPr>
          <p:nvPr/>
        </p:nvSpPr>
        <p:spPr bwMode="auto">
          <a:xfrm>
            <a:off x="185738" y="3524250"/>
            <a:ext cx="1165860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baseline="30000">
                <a:latin typeface="Times New Roman" pitchFamily="18" charset="0"/>
                <a:cs typeface="Times New Roman" pitchFamily="18" charset="0"/>
              </a:rPr>
              <a:t>11 </a:t>
            </a:r>
            <a:r>
              <a:rPr lang="en-GB" altLang="en-US" sz="3200">
                <a:latin typeface="Times New Roman" pitchFamily="18" charset="0"/>
                <a:cs typeface="Times New Roman" pitchFamily="18" charset="0"/>
              </a:rPr>
              <a:t>In him we were also chosen, having been </a:t>
            </a:r>
            <a:r>
              <a:rPr lang="en-GB" altLang="en-US" sz="3200" b="1">
                <a:solidFill>
                  <a:srgbClr val="FF0000"/>
                </a:solidFill>
                <a:latin typeface="Times New Roman" pitchFamily="18" charset="0"/>
                <a:cs typeface="Times New Roman" pitchFamily="18" charset="0"/>
              </a:rPr>
              <a:t>predestined</a:t>
            </a:r>
            <a:r>
              <a:rPr lang="en-GB" altLang="en-US" sz="3200">
                <a:latin typeface="Times New Roman" pitchFamily="18" charset="0"/>
                <a:cs typeface="Times New Roman" pitchFamily="18" charset="0"/>
              </a:rPr>
              <a:t> according to the plan of him who works out everything in conformity with the purpose of his will, </a:t>
            </a:r>
          </a:p>
          <a:p>
            <a:pPr algn="just" eaLnBrk="1" hangingPunct="1">
              <a:lnSpc>
                <a:spcPct val="100000"/>
              </a:lnSpc>
              <a:spcBef>
                <a:spcPct val="0"/>
              </a:spcBef>
              <a:buFontTx/>
              <a:buNone/>
            </a:pPr>
            <a:r>
              <a:rPr lang="en-GB" altLang="en-US" sz="3200" b="1" i="1">
                <a:solidFill>
                  <a:srgbClr val="002060"/>
                </a:solidFill>
                <a:latin typeface="Times New Roman" pitchFamily="18" charset="0"/>
                <a:cs typeface="Times New Roman" pitchFamily="18" charset="0"/>
              </a:rPr>
              <a:t>Ephesians 1:11 (NIV)</a:t>
            </a:r>
          </a:p>
        </p:txBody>
      </p:sp>
      <p:pic>
        <p:nvPicPr>
          <p:cNvPr id="7170" name="Picture 2" descr="http://images.nationalgeographic.com/wpf/media-live/graphic/map-israel-360x270-cb135101555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338" y="636588"/>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55588" y="514350"/>
            <a:ext cx="116586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3200">
                <a:latin typeface="Times New Roman" pitchFamily="18" charset="0"/>
                <a:cs typeface="Times New Roman" pitchFamily="18" charset="0"/>
              </a:rPr>
              <a:t>“Christians are expected to show forth by life and word, “the excellences,” “the virtues,” “the goodness,” the wisdom of Him who called them by his Spirit and providence, ‘out of darkness’ into His marvelous light, as revealed in His son Jesus Christ.</a:t>
            </a:r>
          </a:p>
          <a:p>
            <a:pPr algn="just" eaLnBrk="1" hangingPunct="1">
              <a:lnSpc>
                <a:spcPct val="100000"/>
              </a:lnSpc>
              <a:spcBef>
                <a:spcPct val="0"/>
              </a:spcBef>
              <a:buFontTx/>
              <a:buNone/>
            </a:pPr>
            <a:r>
              <a:rPr lang="en-US" altLang="en-US" sz="3200" i="1">
                <a:solidFill>
                  <a:srgbClr val="002060"/>
                </a:solidFill>
                <a:latin typeface="Times New Roman" pitchFamily="18" charset="0"/>
                <a:cs typeface="Times New Roman" pitchFamily="18" charset="0"/>
              </a:rPr>
              <a:t>Charles R. Erdman</a:t>
            </a:r>
            <a:endParaRPr lang="en-GB" altLang="en-US" sz="3200" i="1">
              <a:solidFill>
                <a:srgbClr val="002060"/>
              </a:solidFill>
              <a:latin typeface="Times New Roman" pitchFamily="18" charset="0"/>
              <a:cs typeface="Times New Roman" pitchFamily="18" charset="0"/>
            </a:endParaRPr>
          </a:p>
        </p:txBody>
      </p:sp>
      <p:sp>
        <p:nvSpPr>
          <p:cNvPr id="7" name="Rectangle 6"/>
          <p:cNvSpPr>
            <a:spLocks noChangeArrowheads="1"/>
          </p:cNvSpPr>
          <p:nvPr/>
        </p:nvSpPr>
        <p:spPr bwMode="auto">
          <a:xfrm>
            <a:off x="2678113" y="4173538"/>
            <a:ext cx="6264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FF00"/>
                </a:solidFill>
                <a:latin typeface="Times New Roman" pitchFamily="18" charset="0"/>
                <a:cs typeface="Times New Roman" pitchFamily="18" charset="0"/>
              </a:rPr>
              <a:t> The challenge to grow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363788" y="1498600"/>
            <a:ext cx="7412037" cy="358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3600">
                <a:latin typeface="Times New Roman" pitchFamily="18" charset="0"/>
                <a:cs typeface="Times New Roman" pitchFamily="18" charset="0"/>
              </a:rPr>
              <a:t>Father, I place into Your hands,</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The things I cannot do.</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Father, I place into Your hands</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The things that I've been through.</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Father, I place into Your hands</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The way that I should go,</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For I know I always can trust You.</a:t>
            </a:r>
          </a:p>
        </p:txBody>
      </p:sp>
      <p:sp>
        <p:nvSpPr>
          <p:cNvPr id="7" name="Rectangle 6"/>
          <p:cNvSpPr>
            <a:spLocks noChangeArrowheads="1"/>
          </p:cNvSpPr>
          <p:nvPr/>
        </p:nvSpPr>
        <p:spPr bwMode="auto">
          <a:xfrm>
            <a:off x="2776538" y="290513"/>
            <a:ext cx="6264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FF00"/>
                </a:solidFill>
                <a:latin typeface="Times New Roman" pitchFamily="18" charset="0"/>
                <a:cs typeface="Times New Roman" pitchFamily="18" charset="0"/>
              </a:rPr>
              <a:t> The challenge to grow </a:t>
            </a:r>
          </a:p>
        </p:txBody>
      </p:sp>
      <p:sp>
        <p:nvSpPr>
          <p:cNvPr id="4" name="Rectangle 3"/>
          <p:cNvSpPr>
            <a:spLocks noChangeArrowheads="1"/>
          </p:cNvSpPr>
          <p:nvPr/>
        </p:nvSpPr>
        <p:spPr bwMode="auto">
          <a:xfrm>
            <a:off x="2524125" y="5457825"/>
            <a:ext cx="6770688"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0000"/>
                </a:solidFill>
                <a:latin typeface="Times New Roman" pitchFamily="18" charset="0"/>
                <a:cs typeface="Times New Roman" pitchFamily="18" charset="0"/>
              </a:rPr>
              <a:t> To let God and to let go.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2776538" y="290513"/>
            <a:ext cx="6264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chemeClr val="bg1"/>
                </a:solidFill>
                <a:latin typeface="Times New Roman" pitchFamily="18" charset="0"/>
                <a:cs typeface="Times New Roman" pitchFamily="18" charset="0"/>
              </a:rPr>
              <a:t> The challenge to grow </a:t>
            </a:r>
          </a:p>
        </p:txBody>
      </p:sp>
      <p:sp>
        <p:nvSpPr>
          <p:cNvPr id="5" name="Rectangle 4"/>
          <p:cNvSpPr>
            <a:spLocks noChangeArrowheads="1"/>
          </p:cNvSpPr>
          <p:nvPr/>
        </p:nvSpPr>
        <p:spPr bwMode="auto">
          <a:xfrm>
            <a:off x="219075" y="1425575"/>
            <a:ext cx="10055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ts val="1800"/>
              </a:lnSpc>
              <a:spcBef>
                <a:spcPct val="0"/>
              </a:spcBef>
              <a:spcAft>
                <a:spcPts val="750"/>
              </a:spcAft>
              <a:buFont typeface="Calibri Light" pitchFamily="34" charset="0"/>
              <a:buAutoNum type="romanUcPeriod"/>
            </a:pPr>
            <a:r>
              <a:rPr lang="en-GB" altLang="en-US" sz="3600" b="1" dirty="0">
                <a:solidFill>
                  <a:srgbClr val="FFFF00"/>
                </a:solidFill>
                <a:latin typeface="Times New Roman" pitchFamily="18" charset="0"/>
                <a:cs typeface="Times New Roman" pitchFamily="18" charset="0"/>
              </a:rPr>
              <a:t>Christians are children that need spiritual </a:t>
            </a:r>
            <a:r>
              <a:rPr lang="en-GB" altLang="en-US" sz="3600" b="1" dirty="0" smtClean="0">
                <a:solidFill>
                  <a:srgbClr val="FFFF00"/>
                </a:solidFill>
                <a:latin typeface="Times New Roman" pitchFamily="18" charset="0"/>
                <a:cs typeface="Times New Roman" pitchFamily="18" charset="0"/>
              </a:rPr>
              <a:t>milk</a:t>
            </a:r>
            <a:endParaRPr lang="en-GB" altLang="en-US" sz="3600" dirty="0">
              <a:solidFill>
                <a:srgbClr val="FFFF00"/>
              </a:solidFill>
              <a:cs typeface="Times New Roman" pitchFamily="18" charset="0"/>
            </a:endParaRPr>
          </a:p>
        </p:txBody>
      </p:sp>
      <p:sp>
        <p:nvSpPr>
          <p:cNvPr id="18436" name="Rectangle 1"/>
          <p:cNvSpPr>
            <a:spLocks noChangeArrowheads="1"/>
          </p:cNvSpPr>
          <p:nvPr/>
        </p:nvSpPr>
        <p:spPr bwMode="auto">
          <a:xfrm>
            <a:off x="219075" y="2217738"/>
            <a:ext cx="9464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II. We are a temple: Jesus is the Cornerstone    </a:t>
            </a:r>
            <a:endParaRPr lang="en-GB" altLang="en-US" sz="3600">
              <a:solidFill>
                <a:srgbClr val="FFFF00"/>
              </a:solidFill>
              <a:latin typeface="Times New Roman" pitchFamily="18" charset="0"/>
              <a:cs typeface="Times New Roman" pitchFamily="18" charset="0"/>
            </a:endParaRPr>
          </a:p>
        </p:txBody>
      </p:sp>
      <p:sp>
        <p:nvSpPr>
          <p:cNvPr id="8" name="Rectangle 7"/>
          <p:cNvSpPr>
            <a:spLocks noChangeArrowheads="1"/>
          </p:cNvSpPr>
          <p:nvPr/>
        </p:nvSpPr>
        <p:spPr bwMode="auto">
          <a:xfrm>
            <a:off x="219075" y="3206750"/>
            <a:ext cx="10534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dirty="0">
                <a:solidFill>
                  <a:srgbClr val="FFFF00"/>
                </a:solidFill>
                <a:latin typeface="Times New Roman" pitchFamily="18" charset="0"/>
                <a:cs typeface="Times New Roman" pitchFamily="18" charset="0"/>
              </a:rPr>
              <a:t>III. Chosen for a purpose: we are a royal </a:t>
            </a:r>
            <a:r>
              <a:rPr lang="en-US" altLang="en-US" sz="3600" b="1" dirty="0" smtClean="0">
                <a:solidFill>
                  <a:srgbClr val="FFFF00"/>
                </a:solidFill>
                <a:latin typeface="Times New Roman" pitchFamily="18" charset="0"/>
                <a:cs typeface="Times New Roman" pitchFamily="18" charset="0"/>
              </a:rPr>
              <a:t>priesthood</a:t>
            </a:r>
            <a:endParaRPr lang="en-GB" altLang="en-US" sz="3600" dirty="0">
              <a:solidFill>
                <a:srgbClr val="FFFF00"/>
              </a:solidFill>
              <a:latin typeface="Times New Roman" pitchFamily="18" charset="0"/>
              <a:cs typeface="Times New Roman" pitchFamily="18" charset="0"/>
            </a:endParaRPr>
          </a:p>
        </p:txBody>
      </p:sp>
      <p:sp>
        <p:nvSpPr>
          <p:cNvPr id="9" name="Rectangle 8"/>
          <p:cNvSpPr>
            <a:spLocks noChangeArrowheads="1"/>
          </p:cNvSpPr>
          <p:nvPr/>
        </p:nvSpPr>
        <p:spPr bwMode="auto">
          <a:xfrm>
            <a:off x="219075" y="4191000"/>
            <a:ext cx="8821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IV. Christians are the true “Israel of God”</a:t>
            </a:r>
            <a:endParaRPr lang="en-GB" altLang="en-US" sz="3600">
              <a:solidFill>
                <a:srgbClr val="FFFF00"/>
              </a:solidFill>
              <a:latin typeface="Times New Roman" pitchFamily="18" charset="0"/>
              <a:cs typeface="Times New Roman" pitchFamily="18" charset="0"/>
            </a:endParaRPr>
          </a:p>
        </p:txBody>
      </p:sp>
      <p:sp>
        <p:nvSpPr>
          <p:cNvPr id="10" name="Rectangle 9"/>
          <p:cNvSpPr>
            <a:spLocks noChangeArrowheads="1"/>
          </p:cNvSpPr>
          <p:nvPr/>
        </p:nvSpPr>
        <p:spPr bwMode="auto">
          <a:xfrm>
            <a:off x="2524125" y="5457825"/>
            <a:ext cx="6770688"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0000"/>
                </a:solidFill>
                <a:latin typeface="Times New Roman" pitchFamily="18" charset="0"/>
                <a:cs typeface="Times New Roman" pitchFamily="18" charset="0"/>
              </a:rPr>
              <a:t> To let God and to let go.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ppt_x"/>
                                          </p:val>
                                        </p:tav>
                                        <p:tav tm="100000">
                                          <p:val>
                                            <p:strVal val="#ppt_x"/>
                                          </p:val>
                                        </p:tav>
                                      </p:tavLst>
                                    </p:anim>
                                    <p:anim calcmode="lin" valueType="num">
                                      <p:cBhvr additive="base">
                                        <p:cTn id="20"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8436" grpId="0"/>
      <p:bldP spid="8"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515938" y="1041400"/>
            <a:ext cx="112807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baseline="30000">
                <a:solidFill>
                  <a:srgbClr val="000000"/>
                </a:solidFill>
                <a:latin typeface="Times New Roman" pitchFamily="18" charset="0"/>
                <a:cs typeface="Times New Roman" pitchFamily="18" charset="0"/>
              </a:rPr>
              <a:t>6 </a:t>
            </a:r>
            <a:r>
              <a:rPr lang="en-GB" altLang="en-US" sz="3600">
                <a:solidFill>
                  <a:srgbClr val="000000"/>
                </a:solidFill>
                <a:latin typeface="Times New Roman" pitchFamily="18" charset="0"/>
                <a:cs typeface="Times New Roman" pitchFamily="18" charset="0"/>
              </a:rPr>
              <a:t>For in Scripture it says:</a:t>
            </a:r>
          </a:p>
          <a:p>
            <a:pPr>
              <a:lnSpc>
                <a:spcPct val="100000"/>
              </a:lnSpc>
              <a:spcBef>
                <a:spcPct val="0"/>
              </a:spcBef>
              <a:buFontTx/>
              <a:buNone/>
            </a:pPr>
            <a:r>
              <a:rPr lang="en-GB" altLang="en-US" sz="3600">
                <a:solidFill>
                  <a:srgbClr val="000000"/>
                </a:solidFill>
                <a:latin typeface="Times New Roman" pitchFamily="18" charset="0"/>
                <a:cs typeface="Times New Roman" pitchFamily="18" charset="0"/>
              </a:rPr>
              <a:t>“See, I lay a stone in Zion, a chosen and precious cornerstone, and the one who trusts in him</a:t>
            </a:r>
            <a:br>
              <a:rPr lang="en-GB" altLang="en-US" sz="3600">
                <a:solidFill>
                  <a:srgbClr val="000000"/>
                </a:solidFill>
                <a:latin typeface="Times New Roman" pitchFamily="18" charset="0"/>
                <a:cs typeface="Times New Roman" pitchFamily="18" charset="0"/>
              </a:rPr>
            </a:br>
            <a:r>
              <a:rPr lang="en-GB" altLang="en-US" sz="3600">
                <a:solidFill>
                  <a:srgbClr val="000000"/>
                </a:solidFill>
                <a:latin typeface="Times New Roman" pitchFamily="18" charset="0"/>
                <a:cs typeface="Times New Roman" pitchFamily="18" charset="0"/>
              </a:rPr>
              <a:t>    will never be put to shame.”</a:t>
            </a:r>
          </a:p>
          <a:p>
            <a:pPr>
              <a:lnSpc>
                <a:spcPct val="100000"/>
              </a:lnSpc>
              <a:spcBef>
                <a:spcPct val="0"/>
              </a:spcBef>
              <a:buFontTx/>
              <a:buNone/>
            </a:pPr>
            <a:r>
              <a:rPr lang="en-GB" altLang="en-US" sz="3600" b="1" baseline="30000">
                <a:solidFill>
                  <a:srgbClr val="000000"/>
                </a:solidFill>
                <a:latin typeface="Times New Roman" pitchFamily="18" charset="0"/>
                <a:cs typeface="Times New Roman" pitchFamily="18" charset="0"/>
              </a:rPr>
              <a:t>7 </a:t>
            </a:r>
            <a:r>
              <a:rPr lang="en-GB" altLang="en-US" sz="3600">
                <a:solidFill>
                  <a:srgbClr val="000000"/>
                </a:solidFill>
                <a:latin typeface="Times New Roman" pitchFamily="18" charset="0"/>
                <a:cs typeface="Times New Roman" pitchFamily="18" charset="0"/>
              </a:rPr>
              <a:t>Now to you who believe, this stone is precious. But to those who do not believe,</a:t>
            </a:r>
          </a:p>
          <a:p>
            <a:pPr>
              <a:lnSpc>
                <a:spcPct val="100000"/>
              </a:lnSpc>
              <a:spcBef>
                <a:spcPct val="0"/>
              </a:spcBef>
              <a:buFontTx/>
              <a:buNone/>
            </a:pPr>
            <a:r>
              <a:rPr lang="en-GB" altLang="en-US" sz="3600">
                <a:solidFill>
                  <a:srgbClr val="000000"/>
                </a:solidFill>
                <a:latin typeface="Times New Roman" pitchFamily="18" charset="0"/>
                <a:cs typeface="Times New Roman" pitchFamily="18" charset="0"/>
              </a:rPr>
              <a:t>“The stone the builders rejected</a:t>
            </a:r>
            <a:br>
              <a:rPr lang="en-GB" altLang="en-US" sz="3600">
                <a:solidFill>
                  <a:srgbClr val="000000"/>
                </a:solidFill>
                <a:latin typeface="Times New Roman" pitchFamily="18" charset="0"/>
                <a:cs typeface="Times New Roman" pitchFamily="18" charset="0"/>
              </a:rPr>
            </a:br>
            <a:r>
              <a:rPr lang="en-GB" altLang="en-US" sz="3600">
                <a:solidFill>
                  <a:srgbClr val="000000"/>
                </a:solidFill>
                <a:latin typeface="Times New Roman" pitchFamily="18" charset="0"/>
                <a:cs typeface="Times New Roman" pitchFamily="18" charset="0"/>
              </a:rPr>
              <a:t>    has become the </a:t>
            </a:r>
            <a:r>
              <a:rPr lang="en-GB" altLang="en-US" sz="3600" b="1">
                <a:solidFill>
                  <a:srgbClr val="FF0000"/>
                </a:solidFill>
                <a:latin typeface="Times New Roman" pitchFamily="18" charset="0"/>
                <a:cs typeface="Times New Roman" pitchFamily="18" charset="0"/>
              </a:rPr>
              <a:t>cornerstone</a:t>
            </a:r>
            <a:r>
              <a:rPr lang="en-GB" altLang="en-US" sz="360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68275" y="412750"/>
            <a:ext cx="115982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baseline="30000">
                <a:latin typeface="Times New Roman" pitchFamily="18" charset="0"/>
                <a:cs typeface="Times New Roman" pitchFamily="18" charset="0"/>
              </a:rPr>
              <a:t>8 </a:t>
            </a:r>
            <a:r>
              <a:rPr lang="en-GB" altLang="en-US" sz="3600">
                <a:latin typeface="Times New Roman" pitchFamily="18" charset="0"/>
                <a:cs typeface="Times New Roman" pitchFamily="18" charset="0"/>
              </a:rPr>
              <a:t>and,</a:t>
            </a:r>
          </a:p>
          <a:p>
            <a:pPr eaLnBrk="1" hangingPunct="1">
              <a:lnSpc>
                <a:spcPct val="100000"/>
              </a:lnSpc>
              <a:spcBef>
                <a:spcPct val="0"/>
              </a:spcBef>
              <a:buFontTx/>
              <a:buNone/>
            </a:pPr>
            <a:r>
              <a:rPr lang="en-GB" altLang="en-US" sz="3600">
                <a:latin typeface="Times New Roman" pitchFamily="18" charset="0"/>
                <a:cs typeface="Times New Roman" pitchFamily="18" charset="0"/>
              </a:rPr>
              <a:t>“A stone that causes people to stumble</a:t>
            </a:r>
            <a:br>
              <a:rPr lang="en-GB" altLang="en-US" sz="3600">
                <a:latin typeface="Times New Roman" pitchFamily="18" charset="0"/>
                <a:cs typeface="Times New Roman" pitchFamily="18" charset="0"/>
              </a:rPr>
            </a:br>
            <a:r>
              <a:rPr lang="en-GB" altLang="en-US" sz="3600">
                <a:latin typeface="Times New Roman" pitchFamily="18" charset="0"/>
                <a:cs typeface="Times New Roman" pitchFamily="18" charset="0"/>
              </a:rPr>
              <a:t>    and a rock that makes them fall.”</a:t>
            </a:r>
          </a:p>
          <a:p>
            <a:pPr eaLnBrk="1" hangingPunct="1">
              <a:lnSpc>
                <a:spcPct val="100000"/>
              </a:lnSpc>
              <a:spcBef>
                <a:spcPct val="0"/>
              </a:spcBef>
              <a:buFontTx/>
              <a:buNone/>
            </a:pPr>
            <a:r>
              <a:rPr lang="en-GB" altLang="en-US" sz="3600">
                <a:latin typeface="Times New Roman" pitchFamily="18" charset="0"/>
                <a:cs typeface="Times New Roman" pitchFamily="18" charset="0"/>
              </a:rPr>
              <a:t>They stumble because they disobey the message—which is also what they were destined for.</a:t>
            </a:r>
          </a:p>
          <a:p>
            <a:pPr eaLnBrk="1" hangingPunct="1">
              <a:lnSpc>
                <a:spcPct val="100000"/>
              </a:lnSpc>
              <a:spcBef>
                <a:spcPct val="0"/>
              </a:spcBef>
              <a:buFontTx/>
              <a:buNone/>
            </a:pPr>
            <a:r>
              <a:rPr lang="en-GB" altLang="en-US" sz="3600" b="1" baseline="30000">
                <a:latin typeface="Times New Roman" pitchFamily="18" charset="0"/>
                <a:cs typeface="Times New Roman" pitchFamily="18" charset="0"/>
              </a:rPr>
              <a:t>9 </a:t>
            </a:r>
            <a:r>
              <a:rPr lang="en-GB" altLang="en-US" sz="3600">
                <a:latin typeface="Times New Roman" pitchFamily="18" charset="0"/>
                <a:cs typeface="Times New Roman" pitchFamily="18" charset="0"/>
              </a:rPr>
              <a:t>But </a:t>
            </a:r>
            <a:r>
              <a:rPr lang="en-GB" altLang="en-US" sz="3600" b="1">
                <a:solidFill>
                  <a:srgbClr val="FF0000"/>
                </a:solidFill>
                <a:latin typeface="Times New Roman" pitchFamily="18" charset="0"/>
                <a:cs typeface="Times New Roman" pitchFamily="18" charset="0"/>
              </a:rPr>
              <a:t>you are a chosen people</a:t>
            </a:r>
            <a:r>
              <a:rPr lang="en-GB" altLang="en-US" sz="3600">
                <a:latin typeface="Times New Roman" pitchFamily="18" charset="0"/>
                <a:cs typeface="Times New Roman" pitchFamily="18" charset="0"/>
              </a:rPr>
              <a:t>, </a:t>
            </a:r>
            <a:r>
              <a:rPr lang="en-GB" altLang="en-US" sz="3600" b="1">
                <a:solidFill>
                  <a:srgbClr val="0033CC"/>
                </a:solidFill>
                <a:latin typeface="Times New Roman" pitchFamily="18" charset="0"/>
                <a:cs typeface="Times New Roman" pitchFamily="18" charset="0"/>
              </a:rPr>
              <a:t>a royal priesthood</a:t>
            </a:r>
            <a:r>
              <a:rPr lang="en-GB" altLang="en-US" sz="3600">
                <a:latin typeface="Times New Roman" pitchFamily="18" charset="0"/>
                <a:cs typeface="Times New Roman" pitchFamily="18" charset="0"/>
              </a:rPr>
              <a:t>, a holy nation, God’s special possession, that you may declare the praises of him who called you out of darkness into his wonderful light.</a:t>
            </a:r>
            <a:r>
              <a:rPr lang="en-GB" altLang="en-US" sz="3600" b="1" baseline="30000">
                <a:latin typeface="Times New Roman" pitchFamily="18" charset="0"/>
                <a:cs typeface="Times New Roman" pitchFamily="18" charset="0"/>
              </a:rPr>
              <a:t>10 </a:t>
            </a:r>
            <a:r>
              <a:rPr lang="en-GB" altLang="en-US" sz="3600">
                <a:latin typeface="Times New Roman" pitchFamily="18" charset="0"/>
                <a:cs typeface="Times New Roman" pitchFamily="18" charset="0"/>
              </a:rPr>
              <a:t>Once you were not a people, but now you are the people of God; once you had not received mercy, but now you have received mercy.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974725" y="590550"/>
            <a:ext cx="609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b="1" baseline="30000">
                <a:solidFill>
                  <a:srgbClr val="000000"/>
                </a:solidFill>
                <a:latin typeface="Accord Heavy SF" pitchFamily="34" charset="0"/>
              </a:rPr>
              <a:t>Let’s Pray…</a:t>
            </a:r>
            <a:endParaRPr lang="en-GB" altLang="en-US" sz="6000">
              <a:solidFill>
                <a:srgbClr val="000000"/>
              </a:solidFill>
              <a:latin typeface="Accord Heavy SF"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24578" name="Picture 2" descr="Image result for stethoscope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508000"/>
            <a:ext cx="374015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678113" y="4214813"/>
            <a:ext cx="626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FF00"/>
                </a:solidFill>
                <a:latin typeface="Times New Roman" pitchFamily="18" charset="0"/>
                <a:cs typeface="Times New Roman" pitchFamily="18" charset="0"/>
              </a:rPr>
              <a:t> The challenge to grow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12775" y="511175"/>
            <a:ext cx="8572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ts val="1800"/>
              </a:lnSpc>
              <a:spcBef>
                <a:spcPct val="0"/>
              </a:spcBef>
              <a:spcAft>
                <a:spcPts val="750"/>
              </a:spcAft>
              <a:buFont typeface="Calibri Light" pitchFamily="34" charset="0"/>
              <a:buAutoNum type="romanUcPeriod"/>
            </a:pPr>
            <a:r>
              <a:rPr lang="en-GB" altLang="en-US" sz="3600" b="1">
                <a:solidFill>
                  <a:srgbClr val="FFFF00"/>
                </a:solidFill>
                <a:latin typeface="Times New Roman" pitchFamily="18" charset="0"/>
                <a:cs typeface="Times New Roman" pitchFamily="18" charset="0"/>
              </a:rPr>
              <a:t>First Christians are regarded as children</a:t>
            </a:r>
            <a:endParaRPr lang="en-GB" altLang="en-US" sz="3600">
              <a:solidFill>
                <a:srgbClr val="FFFF00"/>
              </a:solidFill>
              <a:cs typeface="Times New Roman" pitchFamily="18" charset="0"/>
            </a:endParaRPr>
          </a:p>
        </p:txBody>
      </p:sp>
      <p:sp>
        <p:nvSpPr>
          <p:cNvPr id="3" name="Rectangle 2"/>
          <p:cNvSpPr>
            <a:spLocks noChangeArrowheads="1"/>
          </p:cNvSpPr>
          <p:nvPr/>
        </p:nvSpPr>
        <p:spPr bwMode="auto">
          <a:xfrm>
            <a:off x="4575175" y="1425575"/>
            <a:ext cx="6691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Verse 2 says; </a:t>
            </a:r>
            <a:r>
              <a:rPr lang="en-GB" altLang="en-US" sz="3600" b="1" baseline="30000">
                <a:solidFill>
                  <a:schemeClr val="bg1"/>
                </a:solidFill>
                <a:latin typeface="Times New Roman" pitchFamily="18" charset="0"/>
                <a:cs typeface="Times New Roman" pitchFamily="18" charset="0"/>
              </a:rPr>
              <a:t>“</a:t>
            </a:r>
            <a:r>
              <a:rPr lang="en-GB" altLang="en-US" sz="3600">
                <a:solidFill>
                  <a:schemeClr val="bg1"/>
                </a:solidFill>
                <a:latin typeface="Times New Roman" pitchFamily="18" charset="0"/>
                <a:cs typeface="Times New Roman" pitchFamily="18" charset="0"/>
              </a:rPr>
              <a:t>Like new-born babies, crave pure spiritual milk so that by it you may grow up  …” </a:t>
            </a:r>
            <a:endParaRPr lang="en-GB" altLang="en-US" sz="3600">
              <a:solidFill>
                <a:schemeClr val="bg1"/>
              </a:solidFill>
            </a:endParaRPr>
          </a:p>
        </p:txBody>
      </p:sp>
      <p:pic>
        <p:nvPicPr>
          <p:cNvPr id="1026" name="Picture 2" descr="http://becomeabetterfather.com/wp-content/uploads/2011/04/shutterstock_203175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250950"/>
            <a:ext cx="385286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65125" y="4167188"/>
            <a:ext cx="10901363"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a:solidFill>
                  <a:srgbClr val="000000"/>
                </a:solidFill>
                <a:latin typeface="Times New Roman" pitchFamily="18" charset="0"/>
                <a:cs typeface="Times New Roman" pitchFamily="18" charset="0"/>
              </a:rPr>
              <a:t>Therefore, rid yourselves of all malice and all deceit, hypocrisy, envy, and slander of every kind. </a:t>
            </a:r>
            <a:r>
              <a:rPr lang="en-GB" altLang="en-US" sz="3600" b="1" baseline="30000">
                <a:solidFill>
                  <a:srgbClr val="000000"/>
                </a:solidFill>
                <a:latin typeface="Times New Roman" pitchFamily="18" charset="0"/>
                <a:cs typeface="Times New Roman" pitchFamily="18" charset="0"/>
              </a:rPr>
              <a:t>2 </a:t>
            </a:r>
            <a:r>
              <a:rPr lang="en-GB" altLang="en-US" sz="3600" b="1">
                <a:solidFill>
                  <a:srgbClr val="FF0000"/>
                </a:solidFill>
                <a:latin typeface="Times New Roman" pitchFamily="18" charset="0"/>
                <a:cs typeface="Times New Roman" pitchFamily="18" charset="0"/>
              </a:rPr>
              <a:t>Like new-born babies</a:t>
            </a:r>
            <a:r>
              <a:rPr lang="en-GB" altLang="en-US" sz="3600">
                <a:solidFill>
                  <a:srgbClr val="000000"/>
                </a:solidFill>
                <a:latin typeface="Times New Roman" pitchFamily="18" charset="0"/>
                <a:cs typeface="Times New Roman" pitchFamily="18" charset="0"/>
              </a:rPr>
              <a:t>, crave pure spiritual milk, so that by it you may grow up. </a:t>
            </a:r>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95275" y="515938"/>
            <a:ext cx="11104322"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defRPr/>
            </a:pPr>
            <a:r>
              <a:rPr lang="en-US" sz="4000" dirty="0" smtClean="0">
                <a:solidFill>
                  <a:srgbClr val="333333"/>
                </a:solidFill>
                <a:latin typeface="Times New Roman" panose="02020603050405020304" pitchFamily="18" charset="0"/>
                <a:ea typeface="Times New Roman" panose="02020603050405020304" pitchFamily="18" charset="0"/>
              </a:rPr>
              <a:t>“spiritual </a:t>
            </a:r>
            <a:r>
              <a:rPr lang="en-US" sz="4000" dirty="0">
                <a:solidFill>
                  <a:srgbClr val="333333"/>
                </a:solidFill>
                <a:latin typeface="Times New Roman" panose="02020603050405020304" pitchFamily="18" charset="0"/>
                <a:ea typeface="Times New Roman" panose="02020603050405020304" pitchFamily="18" charset="0"/>
              </a:rPr>
              <a:t>milk” </a:t>
            </a:r>
            <a:r>
              <a:rPr lang="en-US" sz="4000" dirty="0" smtClean="0">
                <a:solidFill>
                  <a:srgbClr val="333333"/>
                </a:solidFill>
                <a:latin typeface="Times New Roman" panose="02020603050405020304" pitchFamily="18" charset="0"/>
                <a:ea typeface="Times New Roman" panose="02020603050405020304" pitchFamily="18" charset="0"/>
              </a:rPr>
              <a:t>often </a:t>
            </a:r>
            <a:r>
              <a:rPr lang="en-US" sz="4000" dirty="0">
                <a:solidFill>
                  <a:srgbClr val="333333"/>
                </a:solidFill>
                <a:latin typeface="Times New Roman" panose="02020603050405020304" pitchFamily="18" charset="0"/>
                <a:ea typeface="Times New Roman" panose="02020603050405020304" pitchFamily="18" charset="0"/>
              </a:rPr>
              <a:t>translated </a:t>
            </a:r>
            <a:r>
              <a:rPr lang="en-US" sz="4000" b="1" dirty="0">
                <a:solidFill>
                  <a:srgbClr val="FF0000"/>
                </a:solidFill>
                <a:latin typeface="Times New Roman" panose="02020603050405020304" pitchFamily="18" charset="0"/>
                <a:ea typeface="Times New Roman" panose="02020603050405020304" pitchFamily="18" charset="0"/>
              </a:rPr>
              <a:t>“milk of the word” </a:t>
            </a:r>
            <a:endParaRPr lang="en-GB" sz="4000" dirty="0">
              <a:latin typeface="+mn-lt"/>
            </a:endParaRPr>
          </a:p>
        </p:txBody>
      </p:sp>
      <p:pic>
        <p:nvPicPr>
          <p:cNvPr id="37890" name="Picture 2" descr="Image result for Bible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65288"/>
            <a:ext cx="390207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970088" y="5087938"/>
            <a:ext cx="8223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dirty="0">
                <a:solidFill>
                  <a:schemeClr val="bg1"/>
                </a:solidFill>
                <a:latin typeface="Times New Roman" pitchFamily="18" charset="0"/>
                <a:cs typeface="Times New Roman" pitchFamily="18" charset="0"/>
              </a:rPr>
              <a:t>so that by it </a:t>
            </a:r>
          </a:p>
          <a:p>
            <a:pPr>
              <a:lnSpc>
                <a:spcPct val="100000"/>
              </a:lnSpc>
              <a:spcBef>
                <a:spcPct val="0"/>
              </a:spcBef>
              <a:buFontTx/>
              <a:buNone/>
            </a:pPr>
            <a:r>
              <a:rPr lang="en-GB" altLang="en-US" sz="4400" dirty="0">
                <a:solidFill>
                  <a:schemeClr val="bg1"/>
                </a:solidFill>
                <a:latin typeface="Times New Roman" pitchFamily="18" charset="0"/>
                <a:cs typeface="Times New Roman" pitchFamily="18" charset="0"/>
              </a:rPr>
              <a:t>you may grow up in your </a:t>
            </a:r>
            <a:r>
              <a:rPr lang="en-GB" altLang="en-US" sz="4400" dirty="0" smtClean="0">
                <a:solidFill>
                  <a:schemeClr val="bg1"/>
                </a:solidFill>
                <a:latin typeface="Times New Roman" pitchFamily="18" charset="0"/>
                <a:cs typeface="Times New Roman" pitchFamily="18" charset="0"/>
              </a:rPr>
              <a:t>salvation</a:t>
            </a:r>
            <a:endParaRPr lang="en-GB" altLang="en-US"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wipe(down)">
                                      <p:cBhvr>
                                        <p:cTn id="12" dur="500"/>
                                        <p:tgtEl>
                                          <p:spTgt spid="37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93700" y="342900"/>
            <a:ext cx="11229975"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defRPr/>
            </a:pPr>
            <a:r>
              <a:rPr lang="en-US" sz="4000" dirty="0">
                <a:solidFill>
                  <a:srgbClr val="333333"/>
                </a:solidFill>
                <a:latin typeface="Times New Roman" panose="02020603050405020304" pitchFamily="18" charset="0"/>
                <a:ea typeface="Times New Roman" panose="02020603050405020304" pitchFamily="18" charset="0"/>
              </a:rPr>
              <a:t>God has placed within us a heart that pants after Him.</a:t>
            </a:r>
            <a:endParaRPr lang="en-GB" sz="4000" dirty="0">
              <a:latin typeface="+mn-lt"/>
            </a:endParaRPr>
          </a:p>
        </p:txBody>
      </p:sp>
      <p:sp>
        <p:nvSpPr>
          <p:cNvPr id="6" name="Rectangle 5"/>
          <p:cNvSpPr>
            <a:spLocks noChangeArrowheads="1"/>
          </p:cNvSpPr>
          <p:nvPr/>
        </p:nvSpPr>
        <p:spPr bwMode="auto">
          <a:xfrm>
            <a:off x="492125" y="5462588"/>
            <a:ext cx="1103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A longing for </a:t>
            </a:r>
            <a:r>
              <a:rPr lang="en-GB" altLang="en-US" sz="3600">
                <a:solidFill>
                  <a:srgbClr val="FFFF00"/>
                </a:solidFill>
                <a:latin typeface="Times New Roman" pitchFamily="18" charset="0"/>
                <a:cs typeface="Times New Roman" pitchFamily="18" charset="0"/>
              </a:rPr>
              <a:t>“milk of the word” </a:t>
            </a:r>
            <a:r>
              <a:rPr lang="en-GB" altLang="en-US" sz="3600">
                <a:solidFill>
                  <a:schemeClr val="bg1"/>
                </a:solidFill>
                <a:latin typeface="Times New Roman" pitchFamily="18" charset="0"/>
                <a:cs typeface="Times New Roman" pitchFamily="18" charset="0"/>
              </a:rPr>
              <a:t>is the sure proof that we have been “born anew”</a:t>
            </a:r>
            <a:endParaRPr lang="en-GB" altLang="en-US" sz="3600">
              <a:solidFill>
                <a:schemeClr val="bg1"/>
              </a:solidFill>
            </a:endParaRPr>
          </a:p>
        </p:txBody>
      </p:sp>
      <p:sp>
        <p:nvSpPr>
          <p:cNvPr id="2" name="Rectangle 1"/>
          <p:cNvSpPr>
            <a:spLocks noChangeArrowheads="1"/>
          </p:cNvSpPr>
          <p:nvPr/>
        </p:nvSpPr>
        <p:spPr bwMode="auto">
          <a:xfrm>
            <a:off x="1289050" y="1355725"/>
            <a:ext cx="9439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a:solidFill>
                  <a:schemeClr val="bg1"/>
                </a:solidFill>
                <a:latin typeface="Times New Roman" pitchFamily="18" charset="0"/>
                <a:cs typeface="Times New Roman" pitchFamily="18" charset="0"/>
              </a:rPr>
              <a:t>As the deer pants for streams of water, so my soul pants for you, my God.</a:t>
            </a:r>
          </a:p>
          <a:p>
            <a:pPr>
              <a:lnSpc>
                <a:spcPct val="100000"/>
              </a:lnSpc>
              <a:spcBef>
                <a:spcPct val="0"/>
              </a:spcBef>
              <a:buFontTx/>
              <a:buNone/>
            </a:pPr>
            <a:r>
              <a:rPr lang="en-GB" altLang="en-US" sz="3600" b="1" i="1">
                <a:solidFill>
                  <a:schemeClr val="bg1"/>
                </a:solidFill>
                <a:latin typeface="Times New Roman" pitchFamily="18" charset="0"/>
                <a:cs typeface="Times New Roman" pitchFamily="18" charset="0"/>
              </a:rPr>
              <a:t>Psalm 42:1 (NIV)</a:t>
            </a:r>
          </a:p>
        </p:txBody>
      </p:sp>
      <p:sp>
        <p:nvSpPr>
          <p:cNvPr id="3" name="Rectangle 2"/>
          <p:cNvSpPr>
            <a:spLocks noChangeArrowheads="1"/>
          </p:cNvSpPr>
          <p:nvPr/>
        </p:nvSpPr>
        <p:spPr bwMode="auto">
          <a:xfrm>
            <a:off x="1068388" y="4367213"/>
            <a:ext cx="10199687"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a:solidFill>
                  <a:srgbClr val="001320"/>
                </a:solidFill>
                <a:latin typeface="Times New Roman" pitchFamily="18" charset="0"/>
                <a:cs typeface="Times New Roman" pitchFamily="18" charset="0"/>
              </a:rPr>
              <a:t>‘I am the master of my fate. The captain of my soul’.</a:t>
            </a:r>
          </a:p>
          <a:p>
            <a:pPr algn="just">
              <a:lnSpc>
                <a:spcPct val="100000"/>
              </a:lnSpc>
              <a:spcBef>
                <a:spcPct val="0"/>
              </a:spcBef>
              <a:buFontTx/>
              <a:buNone/>
            </a:pPr>
            <a:r>
              <a:rPr lang="en-GB" altLang="en-US" sz="2000" b="1">
                <a:solidFill>
                  <a:srgbClr val="FF0000"/>
                </a:solidFill>
                <a:latin typeface="Times New Roman" pitchFamily="18" charset="0"/>
                <a:cs typeface="Times New Roman" pitchFamily="18" charset="0"/>
              </a:rPr>
              <a:t>W. E. Henley</a:t>
            </a:r>
          </a:p>
        </p:txBody>
      </p:sp>
      <p:sp>
        <p:nvSpPr>
          <p:cNvPr id="4" name="Rectangle 3"/>
          <p:cNvSpPr>
            <a:spLocks noChangeArrowheads="1"/>
          </p:cNvSpPr>
          <p:nvPr/>
        </p:nvSpPr>
        <p:spPr bwMode="auto">
          <a:xfrm>
            <a:off x="2960688" y="3290888"/>
            <a:ext cx="6096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400" b="1">
                <a:solidFill>
                  <a:srgbClr val="FFFF00"/>
                </a:solidFill>
                <a:latin typeface="Times New Roman" pitchFamily="18" charset="0"/>
                <a:cs typeface="Times New Roman" pitchFamily="18" charset="0"/>
              </a:rPr>
              <a:t>Let God and let 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utoUpdateAnimBg="0"/>
      <p:bldP spid="2"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12775" y="307975"/>
            <a:ext cx="1100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dirty="0">
                <a:solidFill>
                  <a:srgbClr val="FFFF00"/>
                </a:solidFill>
                <a:latin typeface="Times New Roman" pitchFamily="18" charset="0"/>
                <a:cs typeface="Times New Roman" pitchFamily="18" charset="0"/>
              </a:rPr>
              <a:t>II. Peter next refers to believers as forming a </a:t>
            </a:r>
            <a:r>
              <a:rPr lang="en-US" altLang="en-US" sz="3600" b="1" dirty="0" smtClean="0">
                <a:solidFill>
                  <a:srgbClr val="FFFF00"/>
                </a:solidFill>
                <a:latin typeface="Times New Roman" pitchFamily="18" charset="0"/>
                <a:cs typeface="Times New Roman" pitchFamily="18" charset="0"/>
              </a:rPr>
              <a:t>temple   </a:t>
            </a:r>
            <a:endParaRPr lang="en-GB" altLang="en-US" sz="3600" dirty="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249111" y="1201738"/>
            <a:ext cx="7770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dirty="0">
                <a:solidFill>
                  <a:schemeClr val="bg1"/>
                </a:solidFill>
                <a:latin typeface="Times New Roman" pitchFamily="18" charset="0"/>
                <a:cs typeface="Times New Roman" pitchFamily="18" charset="0"/>
              </a:rPr>
              <a:t>Verse 5 says; </a:t>
            </a:r>
            <a:r>
              <a:rPr lang="en-GB" altLang="en-US" b="1" baseline="30000" dirty="0">
                <a:solidFill>
                  <a:schemeClr val="bg1"/>
                </a:solidFill>
                <a:latin typeface="Times New Roman" pitchFamily="18" charset="0"/>
                <a:cs typeface="Times New Roman" pitchFamily="18" charset="0"/>
              </a:rPr>
              <a:t>“</a:t>
            </a:r>
            <a:r>
              <a:rPr lang="en-GB" altLang="en-US" dirty="0">
                <a:solidFill>
                  <a:schemeClr val="bg1"/>
                </a:solidFill>
                <a:latin typeface="Times New Roman" pitchFamily="18" charset="0"/>
                <a:cs typeface="Times New Roman" pitchFamily="18" charset="0"/>
              </a:rPr>
              <a:t>you also, like living stones, are being built into a spiritual house (TEMPLE)…” </a:t>
            </a:r>
          </a:p>
        </p:txBody>
      </p:sp>
      <p:sp>
        <p:nvSpPr>
          <p:cNvPr id="5" name="Rectangle 4"/>
          <p:cNvSpPr/>
          <p:nvPr/>
        </p:nvSpPr>
        <p:spPr>
          <a:xfrm>
            <a:off x="5019675" y="3676650"/>
            <a:ext cx="6853238" cy="1200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our God “does not dwell in temples made with hands.” </a:t>
            </a:r>
            <a:r>
              <a:rPr lang="en-US" sz="3600" b="1" i="1" dirty="0">
                <a:latin typeface="Times New Roman" panose="02020603050405020304" pitchFamily="18" charset="0"/>
                <a:cs typeface="Times New Roman" panose="02020603050405020304" pitchFamily="18" charset="0"/>
              </a:rPr>
              <a:t>Acts 7:48 (NIV) </a:t>
            </a:r>
            <a:endParaRPr lang="en-GB" sz="3600" b="1" i="1" dirty="0">
              <a:latin typeface="Times New Roman" panose="02020603050405020304" pitchFamily="18" charset="0"/>
              <a:cs typeface="Times New Roman" panose="02020603050405020304" pitchFamily="18" charset="0"/>
            </a:endParaRPr>
          </a:p>
        </p:txBody>
      </p:sp>
      <p:pic>
        <p:nvPicPr>
          <p:cNvPr id="2052" name="Picture 4" descr="http://upload.wikimedia.org/wikipedia/commons/c/cd/Second_Temp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450" y="973138"/>
            <a:ext cx="319246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upload.wikimedia.org/wikipedia/commons/2/2a/Temple_of_Diana_201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2324100"/>
            <a:ext cx="32734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35063" y="5765800"/>
            <a:ext cx="101615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a:latin typeface="Times New Roman" pitchFamily="18" charset="0"/>
                <a:cs typeface="Times New Roman" pitchFamily="18" charset="0"/>
              </a:rPr>
              <a:t>Rather his temple is found </a:t>
            </a:r>
            <a:r>
              <a:rPr lang="en-US" altLang="en-US" sz="3600">
                <a:solidFill>
                  <a:srgbClr val="FF0000"/>
                </a:solidFill>
                <a:latin typeface="Times New Roman" pitchFamily="18" charset="0"/>
                <a:cs typeface="Times New Roman" pitchFamily="18" charset="0"/>
              </a:rPr>
              <a:t>in the hearts of his people. </a:t>
            </a:r>
            <a:endParaRPr lang="en-GB" alt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624</Words>
  <Application>Microsoft Office PowerPoint</Application>
  <PresentationFormat>Custom</PresentationFormat>
  <Paragraphs>71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Arial</vt:lpstr>
      <vt:lpstr>Calibri Light</vt:lpstr>
      <vt:lpstr>Times New Roman</vt:lpstr>
      <vt:lpstr>Accord Heavy SF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34</cp:revision>
  <dcterms:created xsi:type="dcterms:W3CDTF">2015-05-09T12:10:30Z</dcterms:created>
  <dcterms:modified xsi:type="dcterms:W3CDTF">2018-02-20T13:09:26Z</dcterms:modified>
</cp:coreProperties>
</file>