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  <p:sldId id="261" r:id="rId6"/>
    <p:sldId id="262" r:id="rId7"/>
    <p:sldId id="263" r:id="rId8"/>
    <p:sldId id="256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ECFF"/>
    <a:srgbClr val="FFFFCC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 showGuides="1">
      <p:cViewPr>
        <p:scale>
          <a:sx n="80" d="100"/>
          <a:sy n="80" d="100"/>
        </p:scale>
        <p:origin x="-72" y="-6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74E027-6365-40A0-AF12-085463BC6AEE}" type="datetimeFigureOut">
              <a:rPr lang="en-GB"/>
              <a:pPr>
                <a:defRPr/>
              </a:pPr>
              <a:t>13/02/2018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BC851-7030-4739-844A-8516F0F18ED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86948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2ADB25-C6B5-4DED-8582-C3A1BDCCB42B}" type="datetimeFigureOut">
              <a:rPr lang="en-GB"/>
              <a:pPr>
                <a:defRPr/>
              </a:pPr>
              <a:t>13/02/2018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9EB289-4CE6-4C19-AF59-0D1B9A995F5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8947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C88FF-AA62-455E-BA6C-38E12A0A2142}" type="datetimeFigureOut">
              <a:rPr lang="en-GB"/>
              <a:pPr>
                <a:defRPr/>
              </a:pPr>
              <a:t>13/02/2018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973DE-03D2-417B-8372-A35A12B9B1A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60754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894D74-849C-4B85-B770-D3C5A483CDAB}" type="datetimeFigureOut">
              <a:rPr lang="en-GB"/>
              <a:pPr>
                <a:defRPr/>
              </a:pPr>
              <a:t>13/02/2018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E2DD72-1885-427A-AE7A-9FAA5C7C2FC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70497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E00893-1C74-42E7-B8A8-F94425E57DA8}" type="datetimeFigureOut">
              <a:rPr lang="en-GB"/>
              <a:pPr>
                <a:defRPr/>
              </a:pPr>
              <a:t>13/02/2018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A4C7A-E5E8-4C31-A795-80063B7614A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7798482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5B14D-81A5-421C-8F36-7B60901FCACE}" type="datetimeFigureOut">
              <a:rPr lang="en-GB"/>
              <a:pPr>
                <a:defRPr/>
              </a:pPr>
              <a:t>13/02/2018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CF050C-CB8F-4F54-A542-8A49762F89C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46945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F9B510-FEFA-48A0-A236-6B001BF1844B}" type="datetimeFigureOut">
              <a:rPr lang="en-GB"/>
              <a:pPr>
                <a:defRPr/>
              </a:pPr>
              <a:t>13/02/2018</a:t>
            </a:fld>
            <a:endParaRPr lang="en-GB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499A3D-FAC1-40B9-9826-979AB764139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999784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4202FC-AD88-49E4-BBD5-755F2C53DE4F}" type="datetimeFigureOut">
              <a:rPr lang="en-GB"/>
              <a:pPr>
                <a:defRPr/>
              </a:pPr>
              <a:t>13/02/2018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C18A74-C16A-409F-A161-7A547C129E6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9110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698FBB-03FC-44D0-A832-AC6D8246E3EB}" type="datetimeFigureOut">
              <a:rPr lang="en-GB"/>
              <a:pPr>
                <a:defRPr/>
              </a:pPr>
              <a:t>13/02/2018</a:t>
            </a:fld>
            <a:endParaRPr lang="en-GB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42839D-D6A7-40D8-8966-CC8D431E14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66867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D607C6-6CA4-4F72-85AF-C4270CFF2F4E}" type="datetimeFigureOut">
              <a:rPr lang="en-GB"/>
              <a:pPr>
                <a:defRPr/>
              </a:pPr>
              <a:t>13/02/2018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9A440-D508-4C8B-BD77-26E6868D9C5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925897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E5DAE1-B602-4FFF-9D25-7A9281AF567A}" type="datetimeFigureOut">
              <a:rPr lang="en-GB"/>
              <a:pPr>
                <a:defRPr/>
              </a:pPr>
              <a:t>13/02/2018</a:t>
            </a:fld>
            <a:endParaRPr lang="en-GB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96B03-5A8F-42B7-8DCC-E7F31674D14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5889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F0764D6-942C-4023-B56D-1B54DFB97689}" type="datetimeFigureOut">
              <a:rPr lang="en-GB"/>
              <a:pPr>
                <a:defRPr/>
              </a:pPr>
              <a:t>13/02/2018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03FA220-BB5C-4E44-94A8-E39CC7CEC15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800" y="1054100"/>
            <a:ext cx="11793538" cy="55086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105 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a lamp for my feet,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a light on my path.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106 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have taken an oath and confirmed it,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that I will follow your righteous laws.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107 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have suffered much;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preserve my life, </a:t>
            </a:r>
            <a:r>
              <a:rPr lang="en-GB" sz="44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according to your </a:t>
            </a: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108 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Accept, </a:t>
            </a:r>
            <a:r>
              <a:rPr lang="en-GB" sz="44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willing praise of my mouth,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and teach me your laws.</a:t>
            </a:r>
            <a:endParaRPr lang="en-GB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1" name="Rectangle 2"/>
          <p:cNvSpPr>
            <a:spLocks noChangeArrowheads="1"/>
          </p:cNvSpPr>
          <p:nvPr/>
        </p:nvSpPr>
        <p:spPr bwMode="auto">
          <a:xfrm>
            <a:off x="4187825" y="120650"/>
            <a:ext cx="31416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Accord SF" pitchFamily="34" charset="0"/>
              </a:rPr>
              <a:t>Psalm 119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4138" y="360363"/>
            <a:ext cx="12107862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II. The Psalmist vowed to follow the Word of God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33413" y="1574800"/>
            <a:ext cx="11239500" cy="1570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106 </a:t>
            </a:r>
            <a:r>
              <a:rPr lang="en-GB" alt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have taken an </a:t>
            </a:r>
            <a:r>
              <a:rPr lang="en-GB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oath</a:t>
            </a:r>
            <a:r>
              <a:rPr lang="en-GB" alt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and confirmed it,</a:t>
            </a:r>
            <a:r>
              <a:rPr lang="en-GB" altLang="en-US" sz="48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8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that I will follow your righteous laws.</a:t>
            </a:r>
            <a:endParaRPr lang="en-GB" altLang="en-US" sz="480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858838" y="3865563"/>
            <a:ext cx="10733087" cy="144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psalmist announces his deliberate purpose to conform his life to God's Word.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4138" y="360363"/>
            <a:ext cx="11234737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III. He was determined to look to God’s Word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1138" y="1574800"/>
            <a:ext cx="11788775" cy="1570038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107 </a:t>
            </a:r>
            <a:r>
              <a:rPr lang="en-GB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have suffered much; preserve my life, </a:t>
            </a:r>
            <a:r>
              <a:rPr lang="en-GB" sz="48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according to your </a:t>
            </a:r>
            <a:r>
              <a:rPr lang="en-GB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en-GB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4800" dirty="0">
              <a:latin typeface="+mn-lt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749425" y="4029075"/>
            <a:ext cx="8712200" cy="206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FontTx/>
              <a:buNone/>
            </a:pPr>
            <a:r>
              <a:rPr lang="en-GB" altLang="en-US" sz="4000" b="1" i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Psalmist declares his determination to look only to God's Word for life when he is under affliction. </a:t>
            </a:r>
            <a:endParaRPr lang="en-GB" altLang="en-US" sz="400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6850" y="744538"/>
            <a:ext cx="11788775" cy="4832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baseline="30000">
                <a:latin typeface="Times New Roman" pitchFamily="18" charset="0"/>
                <a:cs typeface="Times New Roman" pitchFamily="18" charset="0"/>
              </a:rPr>
              <a:t>2 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Consider it pure joy, my brothers and sisters, whenever you face trials of many kinds, </a:t>
            </a:r>
            <a:r>
              <a:rPr lang="en-GB" altLang="en-US" sz="4400" b="1" baseline="30000">
                <a:latin typeface="Times New Roman" pitchFamily="18" charset="0"/>
                <a:cs typeface="Times New Roman" pitchFamily="18" charset="0"/>
              </a:rPr>
              <a:t>3 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because you know that the testing of your faith produces perseverance. </a:t>
            </a:r>
            <a:r>
              <a:rPr lang="en-GB" altLang="en-US" sz="4400" b="1" baseline="30000">
                <a:latin typeface="Times New Roman" pitchFamily="18" charset="0"/>
                <a:cs typeface="Times New Roman" pitchFamily="18" charset="0"/>
              </a:rPr>
              <a:t>4 </a:t>
            </a: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Let perseverance finish its work so that you may be mature and complete, not lacking anything.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James 1:2-4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84138" y="360363"/>
            <a:ext cx="11437937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IV. He </a:t>
            </a:r>
            <a:r>
              <a:rPr lang="en-GB" alt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declared </a:t>
            </a:r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that he </a:t>
            </a:r>
            <a:r>
              <a:rPr lang="en-GB" altLang="en-US" sz="4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would </a:t>
            </a:r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joyfully follow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God’s statutes and decrees.</a:t>
            </a:r>
            <a:endParaRPr lang="en-GB" altLang="en-US" sz="40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5425" y="1997075"/>
            <a:ext cx="11788775" cy="1570038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8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108 </a:t>
            </a:r>
            <a:r>
              <a:rPr lang="en-GB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Accept, </a:t>
            </a:r>
            <a:r>
              <a:rPr lang="en-GB" sz="48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willing praise of my mouth, and </a:t>
            </a:r>
            <a:r>
              <a:rPr lang="en-GB" sz="4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teach me </a:t>
            </a:r>
            <a:r>
              <a:rPr lang="en-GB" sz="48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laws.</a:t>
            </a:r>
            <a:endParaRPr lang="en-GB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754063" y="3860800"/>
            <a:ext cx="109680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The Psalmist announces his delight in worship. </a:t>
            </a:r>
            <a:endParaRPr lang="en-GB" altLang="en-US" sz="440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3213" y="5438775"/>
            <a:ext cx="11418887" cy="769938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Accept, </a:t>
            </a:r>
            <a:r>
              <a:rPr lang="en-GB" sz="4400" b="1" cap="small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willing praise of my mouth, </a:t>
            </a:r>
            <a:endParaRPr lang="en-GB" sz="4400" b="1" dirty="0">
              <a:solidFill>
                <a:srgbClr val="0000CC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4" grpId="0"/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80988" y="1195388"/>
            <a:ext cx="11788775" cy="34766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Worship </a:t>
            </a:r>
            <a:r>
              <a:rPr lang="en-GB" altLang="en-US" sz="4800">
                <a:latin typeface="Times New Roman" pitchFamily="18" charset="0"/>
                <a:cs typeface="Times New Roman" pitchFamily="18" charset="0"/>
              </a:rPr>
              <a:t>means, in the middle of life as it is experienced, that you find some way to be caught up in God’s character and purpose so that His will becomes central”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Dr Larry Crabb</a:t>
            </a:r>
            <a:endParaRPr lang="en-GB" altLang="en-US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384300" y="307975"/>
            <a:ext cx="8462963" cy="831850"/>
          </a:xfrm>
          <a:prstGeom prst="rect">
            <a:avLst/>
          </a:prstGeom>
          <a:solidFill>
            <a:srgbClr val="FFFF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“…and </a:t>
            </a:r>
            <a:r>
              <a:rPr lang="en-GB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teach me </a:t>
            </a:r>
            <a:r>
              <a:rPr lang="en-GB" alt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your laws”.</a:t>
            </a:r>
            <a:endParaRPr lang="en-GB" altLang="en-US" sz="4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493838" y="1531938"/>
            <a:ext cx="8462962" cy="831850"/>
          </a:xfrm>
          <a:prstGeom prst="rect">
            <a:avLst/>
          </a:prstGeom>
          <a:solidFill>
            <a:srgbClr val="CCE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“…and </a:t>
            </a:r>
            <a:r>
              <a:rPr lang="en-GB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teach me </a:t>
            </a:r>
            <a:r>
              <a:rPr lang="en-GB" alt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your rules”.</a:t>
            </a:r>
            <a:endParaRPr lang="en-GB" altLang="en-US" sz="48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847725" y="3279775"/>
            <a:ext cx="9971088" cy="31686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Hebrews 10:16 (NIV)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“This is the covenant I will make with them after that time, says the Lord.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I will put my laws in their hearts,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and I will write them on their minds.”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74725" y="549275"/>
            <a:ext cx="9969500" cy="37861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John 15:10-11 (NIV)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10 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If you keep my commands, you will remain in my love, just as I have kept my Father’s commands and remain in his love. </a:t>
            </a:r>
            <a:r>
              <a:rPr lang="en-GB" altLang="en-US" sz="4000" b="1" baseline="30000">
                <a:latin typeface="Times New Roman" pitchFamily="18" charset="0"/>
                <a:cs typeface="Times New Roman" pitchFamily="18" charset="0"/>
              </a:rPr>
              <a:t>11 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I have told you this so that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my joy may be in you 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and that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your joy 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may be complete.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946150" y="1196975"/>
            <a:ext cx="9971088" cy="31702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WILLIAM HUNTER. MARTYR.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Committed to the Flames March 26th MDLV.</a:t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>Christian Reader, learn from his example to value the privilege of an open Bible. And be careful to maintain it</a:t>
            </a: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740150" y="239713"/>
            <a:ext cx="47117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WILLIAM HUNTER. </a:t>
            </a:r>
            <a:endParaRPr lang="en-GB" altLang="en-US" sz="3600" b="1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7800" y="1054100"/>
            <a:ext cx="11793538" cy="55086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105 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Your </a:t>
            </a: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is a lamp for my feet,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a light on my path.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106 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have taken an oath and confirmed it,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that I will follow your righteous laws.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107 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have suffered much;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preserve my life, </a:t>
            </a:r>
            <a:r>
              <a:rPr lang="en-GB" sz="44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according to your </a:t>
            </a:r>
            <a:r>
              <a:rPr lang="en-GB" sz="4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word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108 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Accept, </a:t>
            </a:r>
            <a:r>
              <a:rPr lang="en-GB" sz="4400" cap="small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Lord</a:t>
            </a: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the willing praise of my mouth,</a:t>
            </a:r>
            <a: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GB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4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and teach me your laws.</a:t>
            </a:r>
            <a:endParaRPr lang="en-GB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459" name="Rectangle 2"/>
          <p:cNvSpPr>
            <a:spLocks noChangeArrowheads="1"/>
          </p:cNvSpPr>
          <p:nvPr/>
        </p:nvSpPr>
        <p:spPr bwMode="auto">
          <a:xfrm>
            <a:off x="4187825" y="120650"/>
            <a:ext cx="3141663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Accord SF" pitchFamily="34" charset="0"/>
              </a:rPr>
              <a:t>Psalm 119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945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"/>
          <p:cNvSpPr>
            <a:spLocks noChangeArrowheads="1"/>
          </p:cNvSpPr>
          <p:nvPr/>
        </p:nvSpPr>
        <p:spPr bwMode="auto">
          <a:xfrm>
            <a:off x="220663" y="1560513"/>
            <a:ext cx="11793537" cy="144621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GB" altLang="en-US" sz="4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Understanding your </a:t>
            </a:r>
            <a:r>
              <a:rPr lang="en-GB" altLang="en-US" sz="4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en-GB" altLang="en-US" sz="4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brings </a:t>
            </a:r>
            <a:r>
              <a:rPr lang="en-GB" altLang="en-US" sz="4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light</a:t>
            </a:r>
            <a:r>
              <a:rPr lang="en-GB" altLang="en-US" sz="44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to the   	minds of ordinary people”</a:t>
            </a:r>
            <a:endParaRPr lang="en-GB" altLang="en-US" sz="4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Rectangle 2"/>
          <p:cNvSpPr>
            <a:spLocks noChangeArrowheads="1"/>
          </p:cNvSpPr>
          <p:nvPr/>
        </p:nvSpPr>
        <p:spPr bwMode="auto">
          <a:xfrm>
            <a:off x="3059113" y="261938"/>
            <a:ext cx="6115050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Accord SF" pitchFamily="34" charset="0"/>
              </a:rPr>
              <a:t>Psalm 119:130 (CEV)</a:t>
            </a:r>
          </a:p>
        </p:txBody>
      </p:sp>
      <p:pic>
        <p:nvPicPr>
          <p:cNvPr id="4" name="Picture 2" descr="Image result for Bible p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6863" y="3536950"/>
            <a:ext cx="3400425" cy="279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ChangeArrowheads="1"/>
          </p:cNvSpPr>
          <p:nvPr/>
        </p:nvSpPr>
        <p:spPr bwMode="auto">
          <a:xfrm>
            <a:off x="858838" y="1349375"/>
            <a:ext cx="10874375" cy="5016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109 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Though I constantly take my life in my hands,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I will not forget your law.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110 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The wicked have set a snare for me,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but I have not strayed from your precepts.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111 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Your statutes are my heritage forever;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they are the joy of my heart.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112 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My heart is set on keeping your decrees</a:t>
            </a:r>
            <a:r>
              <a:rPr lang="en-GB" altLang="en-US" sz="40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0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to the very end.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5" name="Rectangle 2"/>
          <p:cNvSpPr>
            <a:spLocks noChangeArrowheads="1"/>
          </p:cNvSpPr>
          <p:nvPr/>
        </p:nvSpPr>
        <p:spPr bwMode="auto">
          <a:xfrm>
            <a:off x="4159250" y="233363"/>
            <a:ext cx="31416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Accord SF" pitchFamily="34" charset="0"/>
              </a:rPr>
              <a:t>Psalm 119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4159250" y="233363"/>
            <a:ext cx="34083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Accord SF" pitchFamily="34" charset="0"/>
              </a:rPr>
              <a:t>Let’s Pray…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2174875" y="4087813"/>
            <a:ext cx="7866063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“A resolution for the New Year”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8013" y="671513"/>
            <a:ext cx="11001375" cy="1939925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4000" dirty="0">
                <a:latin typeface="Times New Roman" panose="02020603050405020304" pitchFamily="18" charset="0"/>
                <a:ea typeface="Calibri" panose="020F0502020204030204" pitchFamily="34" charset="0"/>
              </a:rPr>
              <a:t>‘</a:t>
            </a:r>
            <a:r>
              <a:rPr lang="en-GB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But as for me, it is good to be near God. I have made the Sovereign </a:t>
            </a:r>
            <a:r>
              <a:rPr lang="en-GB" sz="4000" i="1" cap="small" dirty="0">
                <a:latin typeface="Times New Roman" panose="02020603050405020304" pitchFamily="18" charset="0"/>
                <a:ea typeface="Calibri" panose="020F0502020204030204" pitchFamily="34" charset="0"/>
              </a:rPr>
              <a:t>Lord</a:t>
            </a:r>
            <a:r>
              <a:rPr lang="en-GB" sz="4000" i="1" dirty="0">
                <a:latin typeface="Times New Roman" panose="02020603050405020304" pitchFamily="18" charset="0"/>
                <a:ea typeface="Calibri" panose="020F0502020204030204" pitchFamily="34" charset="0"/>
              </a:rPr>
              <a:t> my refuge; I will tell of all your deeds.’ </a:t>
            </a:r>
            <a:endParaRPr lang="en-GB" sz="40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Image result for GPS p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53338" y="858838"/>
            <a:ext cx="3806825" cy="3808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 descr="Image result for Bible a Light pic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" y="241300"/>
            <a:ext cx="6411913" cy="4806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976300" y="5087113"/>
            <a:ext cx="458811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The Bible is </a:t>
            </a:r>
            <a:r>
              <a:rPr lang="en-GB" altLang="en-US" sz="4000" b="1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 </a:t>
            </a:r>
            <a:r>
              <a:rPr lang="en-GB" altLang="en-US" sz="4000" b="1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SPS.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457450" y="5953125"/>
            <a:ext cx="7648575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 spiritual positioning system!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360363"/>
            <a:ext cx="12307888" cy="769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marL="342900" indent="-342900"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Calibri Light" pitchFamily="34" charset="0"/>
              <a:buAutoNum type="romanUcPeriod"/>
            </a:pPr>
            <a:r>
              <a:rPr lang="en-GB" altLang="en-US" sz="4400" b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First, he recognised that God’s Word is his light.</a:t>
            </a:r>
            <a:endParaRPr lang="en-GB" altLang="en-US" sz="440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698625" y="1289050"/>
            <a:ext cx="8102600" cy="1323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Following God’s Word help us to find </a:t>
            </a:r>
          </a:p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dirty="0" smtClean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our </a:t>
            </a:r>
            <a:r>
              <a:rPr lang="en-GB" altLang="en-US" sz="4000" dirty="0">
                <a:solidFill>
                  <a:schemeClr val="bg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way in life!</a:t>
            </a:r>
            <a:endParaRPr lang="en-GB" altLang="en-US" sz="1800" dirty="0">
              <a:solidFill>
                <a:schemeClr val="bg1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2050" name="Picture 2" descr="Image result for Bible pi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2613025"/>
            <a:ext cx="3400425" cy="2792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290638" y="5424488"/>
            <a:ext cx="10202862" cy="1322387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 b="1" i="1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Following God’s word shows us how to live life according to God’s plan. </a:t>
            </a:r>
            <a:endParaRPr lang="en-GB" altLang="en-US" sz="400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703263" y="603250"/>
            <a:ext cx="11239500" cy="157003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800" b="1" baseline="30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105 </a:t>
            </a:r>
            <a:r>
              <a:rPr lang="en-GB" alt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Your </a:t>
            </a:r>
            <a:r>
              <a:rPr lang="en-GB" altLang="en-US" sz="4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word</a:t>
            </a:r>
            <a:r>
              <a:rPr lang="en-GB" alt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is a lamp for my feet,</a:t>
            </a:r>
            <a:r>
              <a:rPr lang="en-GB" altLang="en-US" sz="4800"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800"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8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    a light on my path.</a:t>
            </a:r>
            <a:endParaRPr lang="en-GB" altLang="en-US" sz="4800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844550" y="3176588"/>
            <a:ext cx="10648950" cy="2122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God’s word shows us which road to take, </a:t>
            </a:r>
            <a:r>
              <a:rPr lang="en-GB" alt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GB" alt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GB" altLang="en-US" sz="4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GB" alt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lights our path!! 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God’s Word makes God’s way known to me!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1455738"/>
            <a:ext cx="7845425" cy="2871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3905250" y="282575"/>
            <a:ext cx="3711575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Navigation Lights</a:t>
            </a:r>
            <a:endParaRPr lang="en-GB" altLang="en-US" sz="36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006475" y="4481513"/>
            <a:ext cx="10404475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Under sail without the engine on, a sailboat displays two sidelights and a stern light. Port sidelight is </a:t>
            </a:r>
            <a:r>
              <a:rPr lang="en-GB" alt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red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with </a:t>
            </a:r>
            <a:r>
              <a:rPr lang="en-GB" altLang="en-US" sz="4000" b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green</a:t>
            </a:r>
            <a:r>
              <a:rPr lang="en-GB" altLang="en-US" sz="400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for starboard.</a:t>
            </a:r>
            <a:endParaRPr lang="en-GB" altLang="en-US" sz="400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957388" y="276225"/>
            <a:ext cx="82756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God’s word helps us find our way</a:t>
            </a:r>
            <a:endParaRPr lang="en-GB" altLang="en-US" sz="4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036638" y="1839913"/>
            <a:ext cx="10118725" cy="28003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>
                <a:latin typeface="Times New Roman" pitchFamily="18" charset="0"/>
                <a:cs typeface="Times New Roman" pitchFamily="18" charset="0"/>
              </a:rPr>
              <a:t>“Therefore everyone who hears these words of mine and puts them into practice is like a wise man who built his house on the rock.”</a:t>
            </a:r>
          </a:p>
          <a:p>
            <a:pPr algn="just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GB" altLang="en-US" sz="4400" b="1" i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Matthew 7:24 (NIV)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1428</TotalTime>
  <Words>354</Words>
  <Application>Microsoft Office PowerPoint</Application>
  <PresentationFormat>Custom</PresentationFormat>
  <Paragraphs>49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5" baseType="lpstr">
      <vt:lpstr>Calibri</vt:lpstr>
      <vt:lpstr>Arial</vt:lpstr>
      <vt:lpstr>Calibri Light</vt:lpstr>
      <vt:lpstr>Times New Roman</vt:lpstr>
      <vt:lpstr>Accord SF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Freddy Farias</dc:creator>
  <cp:lastModifiedBy>office@penrallt.org</cp:lastModifiedBy>
  <cp:revision>29</cp:revision>
  <dcterms:created xsi:type="dcterms:W3CDTF">2018-02-09T10:57:32Z</dcterms:created>
  <dcterms:modified xsi:type="dcterms:W3CDTF">2018-02-13T15:01:10Z</dcterms:modified>
</cp:coreProperties>
</file>