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8" r:id="rId12"/>
    <p:sldId id="266" r:id="rId13"/>
    <p:sldId id="268" r:id="rId14"/>
    <p:sldId id="269" r:id="rId15"/>
    <p:sldId id="270" r:id="rId16"/>
    <p:sldId id="271" r:id="rId17"/>
    <p:sldId id="272" r:id="rId18"/>
    <p:sldId id="267" r:id="rId19"/>
    <p:sldId id="273" r:id="rId20"/>
    <p:sldId id="279" r:id="rId21"/>
    <p:sldId id="274" r:id="rId22"/>
    <p:sldId id="275"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50" d="100"/>
          <a:sy n="50" d="100"/>
        </p:scale>
        <p:origin x="-1650" y="-11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0647B7-6DA8-4A53-9FE9-0482C9E5C3E2}" type="datetimeFigureOut">
              <a:rPr lang="en-GB" smtClean="0"/>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B75DC-BCBA-4D10-B8EF-86FE2D10399A}" type="slidenum">
              <a:rPr lang="en-GB" smtClean="0"/>
              <a:t>‹#›</a:t>
            </a:fld>
            <a:endParaRPr lang="en-GB"/>
          </a:p>
        </p:txBody>
      </p:sp>
    </p:spTree>
    <p:extLst>
      <p:ext uri="{BB962C8B-B14F-4D97-AF65-F5344CB8AC3E}">
        <p14:creationId xmlns:p14="http://schemas.microsoft.com/office/powerpoint/2010/main" val="154586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0647B7-6DA8-4A53-9FE9-0482C9E5C3E2}" type="datetimeFigureOut">
              <a:rPr lang="en-GB" smtClean="0"/>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B75DC-BCBA-4D10-B8EF-86FE2D10399A}" type="slidenum">
              <a:rPr lang="en-GB" smtClean="0"/>
              <a:t>‹#›</a:t>
            </a:fld>
            <a:endParaRPr lang="en-GB"/>
          </a:p>
        </p:txBody>
      </p:sp>
    </p:spTree>
    <p:extLst>
      <p:ext uri="{BB962C8B-B14F-4D97-AF65-F5344CB8AC3E}">
        <p14:creationId xmlns:p14="http://schemas.microsoft.com/office/powerpoint/2010/main" val="63077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0647B7-6DA8-4A53-9FE9-0482C9E5C3E2}" type="datetimeFigureOut">
              <a:rPr lang="en-GB" smtClean="0"/>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B75DC-BCBA-4D10-B8EF-86FE2D10399A}" type="slidenum">
              <a:rPr lang="en-GB" smtClean="0"/>
              <a:t>‹#›</a:t>
            </a:fld>
            <a:endParaRPr lang="en-GB"/>
          </a:p>
        </p:txBody>
      </p:sp>
    </p:spTree>
    <p:extLst>
      <p:ext uri="{BB962C8B-B14F-4D97-AF65-F5344CB8AC3E}">
        <p14:creationId xmlns:p14="http://schemas.microsoft.com/office/powerpoint/2010/main" val="306945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0647B7-6DA8-4A53-9FE9-0482C9E5C3E2}" type="datetimeFigureOut">
              <a:rPr lang="en-GB" smtClean="0"/>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B75DC-BCBA-4D10-B8EF-86FE2D10399A}" type="slidenum">
              <a:rPr lang="en-GB" smtClean="0"/>
              <a:t>‹#›</a:t>
            </a:fld>
            <a:endParaRPr lang="en-GB"/>
          </a:p>
        </p:txBody>
      </p:sp>
    </p:spTree>
    <p:extLst>
      <p:ext uri="{BB962C8B-B14F-4D97-AF65-F5344CB8AC3E}">
        <p14:creationId xmlns:p14="http://schemas.microsoft.com/office/powerpoint/2010/main" val="17157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647B7-6DA8-4A53-9FE9-0482C9E5C3E2}" type="datetimeFigureOut">
              <a:rPr lang="en-GB" smtClean="0"/>
              <a:t>30/01/2018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B75DC-BCBA-4D10-B8EF-86FE2D10399A}" type="slidenum">
              <a:rPr lang="en-GB" smtClean="0"/>
              <a:t>‹#›</a:t>
            </a:fld>
            <a:endParaRPr lang="en-GB"/>
          </a:p>
        </p:txBody>
      </p:sp>
    </p:spTree>
    <p:extLst>
      <p:ext uri="{BB962C8B-B14F-4D97-AF65-F5344CB8AC3E}">
        <p14:creationId xmlns:p14="http://schemas.microsoft.com/office/powerpoint/2010/main" val="1313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0647B7-6DA8-4A53-9FE9-0482C9E5C3E2}" type="datetimeFigureOut">
              <a:rPr lang="en-GB" smtClean="0"/>
              <a:t>30/01/2018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3B75DC-BCBA-4D10-B8EF-86FE2D10399A}" type="slidenum">
              <a:rPr lang="en-GB" smtClean="0"/>
              <a:t>‹#›</a:t>
            </a:fld>
            <a:endParaRPr lang="en-GB"/>
          </a:p>
        </p:txBody>
      </p:sp>
    </p:spTree>
    <p:extLst>
      <p:ext uri="{BB962C8B-B14F-4D97-AF65-F5344CB8AC3E}">
        <p14:creationId xmlns:p14="http://schemas.microsoft.com/office/powerpoint/2010/main" val="1327659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0647B7-6DA8-4A53-9FE9-0482C9E5C3E2}" type="datetimeFigureOut">
              <a:rPr lang="en-GB" smtClean="0"/>
              <a:t>30/01/2018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3B75DC-BCBA-4D10-B8EF-86FE2D10399A}" type="slidenum">
              <a:rPr lang="en-GB" smtClean="0"/>
              <a:t>‹#›</a:t>
            </a:fld>
            <a:endParaRPr lang="en-GB"/>
          </a:p>
        </p:txBody>
      </p:sp>
    </p:spTree>
    <p:extLst>
      <p:ext uri="{BB962C8B-B14F-4D97-AF65-F5344CB8AC3E}">
        <p14:creationId xmlns:p14="http://schemas.microsoft.com/office/powerpoint/2010/main" val="383385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0647B7-6DA8-4A53-9FE9-0482C9E5C3E2}" type="datetimeFigureOut">
              <a:rPr lang="en-GB" smtClean="0"/>
              <a:t>30/01/2018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3B75DC-BCBA-4D10-B8EF-86FE2D10399A}" type="slidenum">
              <a:rPr lang="en-GB" smtClean="0"/>
              <a:t>‹#›</a:t>
            </a:fld>
            <a:endParaRPr lang="en-GB"/>
          </a:p>
        </p:txBody>
      </p:sp>
    </p:spTree>
    <p:extLst>
      <p:ext uri="{BB962C8B-B14F-4D97-AF65-F5344CB8AC3E}">
        <p14:creationId xmlns:p14="http://schemas.microsoft.com/office/powerpoint/2010/main" val="88263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647B7-6DA8-4A53-9FE9-0482C9E5C3E2}" type="datetimeFigureOut">
              <a:rPr lang="en-GB" smtClean="0"/>
              <a:t>30/01/2018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3B75DC-BCBA-4D10-B8EF-86FE2D10399A}" type="slidenum">
              <a:rPr lang="en-GB" smtClean="0"/>
              <a:t>‹#›</a:t>
            </a:fld>
            <a:endParaRPr lang="en-GB"/>
          </a:p>
        </p:txBody>
      </p:sp>
    </p:spTree>
    <p:extLst>
      <p:ext uri="{BB962C8B-B14F-4D97-AF65-F5344CB8AC3E}">
        <p14:creationId xmlns:p14="http://schemas.microsoft.com/office/powerpoint/2010/main" val="63983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647B7-6DA8-4A53-9FE9-0482C9E5C3E2}" type="datetimeFigureOut">
              <a:rPr lang="en-GB" smtClean="0"/>
              <a:t>30/01/2018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3B75DC-BCBA-4D10-B8EF-86FE2D10399A}" type="slidenum">
              <a:rPr lang="en-GB" smtClean="0"/>
              <a:t>‹#›</a:t>
            </a:fld>
            <a:endParaRPr lang="en-GB"/>
          </a:p>
        </p:txBody>
      </p:sp>
    </p:spTree>
    <p:extLst>
      <p:ext uri="{BB962C8B-B14F-4D97-AF65-F5344CB8AC3E}">
        <p14:creationId xmlns:p14="http://schemas.microsoft.com/office/powerpoint/2010/main" val="182843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647B7-6DA8-4A53-9FE9-0482C9E5C3E2}" type="datetimeFigureOut">
              <a:rPr lang="en-GB" smtClean="0"/>
              <a:t>30/01/2018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3B75DC-BCBA-4D10-B8EF-86FE2D10399A}" type="slidenum">
              <a:rPr lang="en-GB" smtClean="0"/>
              <a:t>‹#›</a:t>
            </a:fld>
            <a:endParaRPr lang="en-GB"/>
          </a:p>
        </p:txBody>
      </p:sp>
    </p:spTree>
    <p:extLst>
      <p:ext uri="{BB962C8B-B14F-4D97-AF65-F5344CB8AC3E}">
        <p14:creationId xmlns:p14="http://schemas.microsoft.com/office/powerpoint/2010/main" val="3321870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647B7-6DA8-4A53-9FE9-0482C9E5C3E2}" type="datetimeFigureOut">
              <a:rPr lang="en-GB" smtClean="0"/>
              <a:t>30/01/2018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3B75DC-BCBA-4D10-B8EF-86FE2D10399A}" type="slidenum">
              <a:rPr lang="en-GB" smtClean="0"/>
              <a:t>‹#›</a:t>
            </a:fld>
            <a:endParaRPr lang="en-GB"/>
          </a:p>
        </p:txBody>
      </p:sp>
    </p:spTree>
    <p:extLst>
      <p:ext uri="{BB962C8B-B14F-4D97-AF65-F5344CB8AC3E}">
        <p14:creationId xmlns:p14="http://schemas.microsoft.com/office/powerpoint/2010/main" val="1334036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323529" y="186888"/>
            <a:ext cx="8424936" cy="6986528"/>
          </a:xfrm>
          <a:prstGeom prst="rect">
            <a:avLst/>
          </a:prstGeom>
          <a:noFill/>
        </p:spPr>
        <p:txBody>
          <a:bodyPr wrap="square" rtlCol="0">
            <a:spAutoFit/>
          </a:bodyPr>
          <a:lstStyle/>
          <a:p>
            <a:r>
              <a:rPr lang="en-GB" sz="2800" dirty="0">
                <a:solidFill>
                  <a:srgbClr val="FFFF00"/>
                </a:solidFill>
                <a:latin typeface="Verdana" panose="020B0604030504040204" pitchFamily="34" charset="0"/>
                <a:ea typeface="Verdana" panose="020B0604030504040204" pitchFamily="34" charset="0"/>
                <a:cs typeface="Verdana" panose="020B0604030504040204" pitchFamily="34" charset="0"/>
              </a:rPr>
              <a:t>“As I urged you when I went into </a:t>
            </a:r>
            <a:r>
              <a:rPr lang="en-GB" sz="28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Macedonia</a:t>
            </a:r>
            <a:r>
              <a:rPr lang="en-GB" sz="2800" dirty="0">
                <a:solidFill>
                  <a:srgbClr val="FFFF00"/>
                </a:solidFill>
                <a:latin typeface="Verdana" panose="020B0604030504040204" pitchFamily="34" charset="0"/>
                <a:ea typeface="Verdana" panose="020B0604030504040204" pitchFamily="34" charset="0"/>
                <a:cs typeface="Verdana" panose="020B0604030504040204" pitchFamily="34" charset="0"/>
              </a:rPr>
              <a:t>, stay there in Ephesus so that you may command certain men not to teach false doctrines any longer nor to devote themselves to myths and endless genealogies. These promote controversies rather than God's work-which is by faith. The goal of this command is love, which comes from a pure heart and a good conscience and a sincere faith. Some have wandered away from these and turned to meaningless talk. They want to be teachers of the law, but they do not know what they are talking about or what they so confidently affirm</a:t>
            </a:r>
            <a:r>
              <a:rPr lang="en-GB" sz="28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t>
            </a:r>
          </a:p>
          <a:p>
            <a:pPr algn="r"/>
            <a:r>
              <a:rPr lang="en-GB" sz="2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en-GB" sz="2800" i="1" dirty="0">
                <a:solidFill>
                  <a:schemeClr val="bg1"/>
                </a:solidFill>
                <a:latin typeface="Verdana" panose="020B0604030504040204" pitchFamily="34" charset="0"/>
                <a:ea typeface="Verdana" panose="020B0604030504040204" pitchFamily="34" charset="0"/>
                <a:cs typeface="Verdana" panose="020B0604030504040204" pitchFamily="34" charset="0"/>
              </a:rPr>
              <a:t>Timothy </a:t>
            </a:r>
            <a:r>
              <a:rPr lang="en-GB" sz="2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1:3-7 (NIV)</a:t>
            </a:r>
            <a:endParaRPr lang="en-GB" sz="2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21383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323528" y="1143903"/>
            <a:ext cx="8640960" cy="3908762"/>
          </a:xfrm>
          <a:prstGeom prst="rect">
            <a:avLst/>
          </a:prstGeom>
          <a:noFill/>
        </p:spPr>
        <p:txBody>
          <a:bodyPr wrap="square" rtlCol="0">
            <a:spAutoFit/>
          </a:bodyPr>
          <a:lstStyle/>
          <a:p>
            <a:r>
              <a:rPr lang="en-GB" sz="54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“He is no fool who gives up what he cannot keep to gain that which he cannot lose.”</a:t>
            </a:r>
            <a:endParaRPr lang="en-GB" sz="5400"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r"/>
            <a:r>
              <a:rPr lang="en-GB"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Jim Elliott</a:t>
            </a:r>
            <a:endParaRPr lang="en-GB"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3004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323528" y="1143903"/>
            <a:ext cx="8640960" cy="4401205"/>
          </a:xfrm>
          <a:prstGeom prst="rect">
            <a:avLst/>
          </a:prstGeom>
          <a:noFill/>
        </p:spPr>
        <p:txBody>
          <a:bodyPr wrap="square" rtlCol="0">
            <a:spAutoFit/>
          </a:bodyPr>
          <a:lstStyle/>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“God grant me the serenity to accept the things I cannot change;</a:t>
            </a:r>
          </a:p>
          <a:p>
            <a:endPar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courage to change the things I can; </a:t>
            </a:r>
          </a:p>
          <a:p>
            <a:endParaRPr lang="en-GB" sz="3600"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and wisdom to know the difference.”</a:t>
            </a:r>
          </a:p>
          <a:p>
            <a:endPar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r"/>
            <a:r>
              <a:rPr lang="en-GB" sz="2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Reinhold Niebuhr’s Serenity Prayer</a:t>
            </a:r>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3206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755576" y="2249577"/>
            <a:ext cx="8424936" cy="1323439"/>
          </a:xfrm>
          <a:prstGeom prst="rect">
            <a:avLst/>
          </a:prstGeom>
          <a:noFill/>
        </p:spPr>
        <p:txBody>
          <a:bodyPr wrap="square" rtlCol="0">
            <a:spAutoFit/>
          </a:bodyPr>
          <a:lstStyle/>
          <a:p>
            <a:r>
              <a:rPr lang="en-GB" sz="40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en-GB"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Learn to detect the false 	by knowing the true</a:t>
            </a:r>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41801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467544" y="1253659"/>
            <a:ext cx="8208912" cy="2031325"/>
          </a:xfrm>
          <a:prstGeom prst="rect">
            <a:avLst/>
          </a:prstGeom>
          <a:noFill/>
        </p:spPr>
        <p:txBody>
          <a:bodyPr wrap="square" rtlCol="0">
            <a:spAutoFit/>
          </a:bodyPr>
          <a:lstStyle/>
          <a:p>
            <a:r>
              <a:rPr lang="en-GB" sz="54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“There is no God”</a:t>
            </a:r>
          </a:p>
          <a:p>
            <a:pPr algn="r"/>
            <a:endParaRPr lang="en-GB" sz="3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GB" sz="36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Psalm 14:1 (NIV)</a:t>
            </a:r>
            <a:endParaRPr lang="en-GB" sz="4400"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9344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467544" y="1253659"/>
            <a:ext cx="8208912" cy="3693319"/>
          </a:xfrm>
          <a:prstGeom prst="rect">
            <a:avLst/>
          </a:prstGeom>
          <a:noFill/>
        </p:spPr>
        <p:txBody>
          <a:bodyPr wrap="square" rtlCol="0">
            <a:spAutoFit/>
          </a:bodyPr>
          <a:lstStyle/>
          <a:p>
            <a:r>
              <a:rPr lang="en-GB" sz="54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“The fool says in his heart ‘There is no God’”</a:t>
            </a:r>
          </a:p>
          <a:p>
            <a:pPr algn="r"/>
            <a:endParaRPr lang="en-GB" sz="3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GB" sz="36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Psalm 14:1 (NIV)</a:t>
            </a:r>
            <a:endParaRPr lang="en-GB" sz="4400"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10079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467544" y="1253659"/>
            <a:ext cx="8208912" cy="4893647"/>
          </a:xfrm>
          <a:prstGeom prst="rect">
            <a:avLst/>
          </a:prstGeom>
          <a:noFill/>
        </p:spPr>
        <p:txBody>
          <a:bodyPr wrap="square" rtlCol="0">
            <a:spAutoFit/>
          </a:bodyPr>
          <a:lstStyle/>
          <a:p>
            <a:r>
              <a:rPr lang="en-GB" sz="48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“The fool says in his heart ‘There is no God’.</a:t>
            </a:r>
            <a:br>
              <a:rPr lang="en-GB" sz="48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br>
            <a:r>
              <a:rPr lang="en-GB" sz="48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They are corrupt, their deeds are vile; there is no-one who does good.”</a:t>
            </a:r>
          </a:p>
          <a:p>
            <a:pPr algn="r"/>
            <a:endParaRPr lang="en-GB" sz="3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GB" sz="36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Psalm 14:1 (NIV)</a:t>
            </a:r>
            <a:endParaRPr lang="en-GB" sz="4400"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29979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323528" y="460985"/>
            <a:ext cx="8424936" cy="6001643"/>
          </a:xfrm>
          <a:prstGeom prst="rect">
            <a:avLst/>
          </a:prstGeom>
          <a:noFill/>
        </p:spPr>
        <p:txBody>
          <a:bodyPr wrap="square" rtlCol="0">
            <a:spAutoFit/>
          </a:bodyPr>
          <a:lstStyle/>
          <a:p>
            <a:r>
              <a:rPr lang="en-GB" sz="24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Here are two practical tests for us to apply to all teaching. The first is the test of faith: does it come from God, being in agreement with apostolic doctrine (so that it may be received by faith), or is it the product of fertile human imagination? The second is the test of love: does it promote unity in the body of Christ, or if not (since truth itself can divide), is it irresponsibly divisive? ‘Faith’ means that we receive it from God; ‘love’ means that it builds up the church. “He judges doctrine by fruit” [John Calvin]. The ultimate criteria by which to judge any teaching are whether it promotes the glory of God and the good of the church.”</a:t>
            </a:r>
          </a:p>
          <a:p>
            <a:pPr algn="r"/>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John Stott</a:t>
            </a:r>
          </a:p>
          <a:p>
            <a:pPr algn="r"/>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“1 Timothy and Titus (BST)”</a:t>
            </a:r>
          </a:p>
          <a:p>
            <a:pPr algn="r"/>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IVP, 1996, p 46</a:t>
            </a:r>
            <a:endParaRPr lang="en-GB" sz="3200"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502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467544" y="404664"/>
            <a:ext cx="8208912" cy="2862322"/>
          </a:xfrm>
          <a:prstGeom prst="rect">
            <a:avLst/>
          </a:prstGeom>
          <a:noFill/>
        </p:spPr>
        <p:txBody>
          <a:bodyPr wrap="square" rtlCol="0">
            <a:spAutoFit/>
          </a:bodyPr>
          <a:lstStyle/>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“The goal of this command is love, which comes from a pure heart and a good conscience and a sincere faith.”</a:t>
            </a:r>
            <a:endParaRPr lang="en-GB" sz="3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GB"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Timothy 1:5 (NIV)</a:t>
            </a:r>
            <a:endParaRPr lang="en-GB" sz="4000"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467544" y="3717032"/>
            <a:ext cx="8208912" cy="2862322"/>
          </a:xfrm>
          <a:prstGeom prst="rect">
            <a:avLst/>
          </a:prstGeom>
          <a:noFill/>
        </p:spPr>
        <p:txBody>
          <a:bodyPr wrap="square" rtlCol="0">
            <a:spAutoFit/>
          </a:bodyPr>
          <a:lstStyle/>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“The whole point of what we’re urging is simply love—love uncontaminated by self-interest and counterfeit faith, a life open to God.” 			</a:t>
            </a:r>
            <a:r>
              <a:rPr lang="en-GB"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Timothy 1:5 (MSG)</a:t>
            </a:r>
            <a:endParaRPr lang="en-GB" sz="4000"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6048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755576" y="2249577"/>
            <a:ext cx="8424936" cy="707886"/>
          </a:xfrm>
          <a:prstGeom prst="rect">
            <a:avLst/>
          </a:prstGeom>
          <a:noFill/>
        </p:spPr>
        <p:txBody>
          <a:bodyPr wrap="square" rtlCol="0">
            <a:spAutoFit/>
          </a:bodyPr>
          <a:lstStyle/>
          <a:p>
            <a:r>
              <a:rPr lang="en-GB"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 	It’s all about love</a:t>
            </a:r>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92745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467544" y="1052736"/>
            <a:ext cx="8208912" cy="3908762"/>
          </a:xfrm>
          <a:prstGeom prst="rect">
            <a:avLst/>
          </a:prstGeom>
          <a:noFill/>
        </p:spPr>
        <p:txBody>
          <a:bodyPr wrap="square" rtlCol="0">
            <a:spAutoFit/>
          </a:bodyPr>
          <a:lstStyle/>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“...I give you this instruction…</a:t>
            </a:r>
          </a:p>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so that … you may fight the good fight, holding on to faith and a good conscience. Some have rejected these and so have shipwrecked their faith.” </a:t>
            </a:r>
          </a:p>
          <a:p>
            <a:r>
              <a:rPr lang="en-GB"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1 Timothy 1:18,19 (NIV)</a:t>
            </a:r>
            <a:endParaRPr lang="en-GB" sz="4000"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912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323529" y="332656"/>
            <a:ext cx="8424936" cy="6309420"/>
          </a:xfrm>
          <a:prstGeom prst="rect">
            <a:avLst/>
          </a:prstGeom>
          <a:noFill/>
        </p:spPr>
        <p:txBody>
          <a:bodyPr wrap="square" rtlCol="0">
            <a:spAutoFit/>
          </a:bodyPr>
          <a:lstStyle/>
          <a:p>
            <a:r>
              <a:rPr lang="en-GB" sz="32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“He came to </a:t>
            </a:r>
            <a:r>
              <a:rPr lang="en-GB" sz="3200"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Derbe</a:t>
            </a:r>
            <a:r>
              <a:rPr lang="en-GB" sz="32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and then to </a:t>
            </a:r>
            <a:r>
              <a:rPr lang="en-GB" sz="3200"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Lystra</a:t>
            </a:r>
            <a:r>
              <a:rPr lang="en-GB" sz="32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where a disciple named Timothy lived, whose mother was a Jewess and a believer, but whose father was a Greek. The brothers at </a:t>
            </a:r>
            <a:r>
              <a:rPr lang="en-GB" sz="3200"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Lystra</a:t>
            </a:r>
            <a:r>
              <a:rPr lang="en-GB" sz="32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and </a:t>
            </a:r>
            <a:r>
              <a:rPr lang="en-GB" sz="3200"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Iconium</a:t>
            </a:r>
            <a:r>
              <a:rPr lang="en-GB" sz="32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spoke well of him. Paul wanted to take him along on the journey, so he circumcised him because of the Jews who lived in that area, for they all knew that his father was a Greek.”</a:t>
            </a:r>
          </a:p>
          <a:p>
            <a:endParaRPr lang="en-GB" sz="2800"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r"/>
            <a:r>
              <a:rPr lang="en-GB" sz="2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Acts 16:1-3 (NIV)</a:t>
            </a:r>
          </a:p>
          <a:p>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44425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323528" y="332656"/>
            <a:ext cx="8352928" cy="6737229"/>
          </a:xfrm>
          <a:prstGeom prst="rect">
            <a:avLst/>
          </a:prstGeom>
          <a:noFill/>
        </p:spPr>
        <p:txBody>
          <a:bodyPr wrap="square" rtlCol="0">
            <a:spAutoFit/>
          </a:bodyPr>
          <a:lstStyle/>
          <a:p>
            <a:r>
              <a:rPr lang="en-GB" sz="36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Hypocrite</a:t>
            </a:r>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(n.):</a:t>
            </a:r>
          </a:p>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p>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en-GB" sz="3600" dirty="0">
                <a:solidFill>
                  <a:srgbClr val="FFFF00"/>
                </a:solidFill>
                <a:latin typeface="Verdana" panose="020B0604030504040204" pitchFamily="34" charset="0"/>
                <a:ea typeface="Verdana" panose="020B0604030504040204" pitchFamily="34" charset="0"/>
                <a:cs typeface="Verdana" panose="020B0604030504040204" pitchFamily="34" charset="0"/>
              </a:rPr>
              <a:t>a person who puts on a false appearance of virtue or religion” </a:t>
            </a:r>
            <a:endPar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endParaRPr lang="en-GB" sz="2800"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en-GB" sz="2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or </a:t>
            </a:r>
          </a:p>
          <a:p>
            <a:endParaRPr lang="en-GB" sz="2800"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t>
            </a:r>
            <a:r>
              <a:rPr lang="en-GB" sz="3600" dirty="0">
                <a:solidFill>
                  <a:srgbClr val="FFFF00"/>
                </a:solidFill>
                <a:latin typeface="Verdana" panose="020B0604030504040204" pitchFamily="34" charset="0"/>
                <a:ea typeface="Verdana" panose="020B0604030504040204" pitchFamily="34" charset="0"/>
                <a:cs typeface="Verdana" panose="020B0604030504040204" pitchFamily="34" charset="0"/>
              </a:rPr>
              <a:t>a person who acts in contradiction to his or her stated beliefs or feelings”</a:t>
            </a:r>
            <a:r>
              <a:rPr lang="en-GB"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en-GB"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GB"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GB" sz="2400" i="1" dirty="0">
                <a:solidFill>
                  <a:schemeClr val="bg1"/>
                </a:solidFill>
                <a:latin typeface="Verdana" panose="020B0604030504040204" pitchFamily="34" charset="0"/>
                <a:ea typeface="Verdana" panose="020B0604030504040204" pitchFamily="34" charset="0"/>
                <a:cs typeface="Verdana" panose="020B0604030504040204" pitchFamily="34" charset="0"/>
              </a:rPr>
              <a:t>www.merriam-webster.com/dictionary/hypocrite</a:t>
            </a:r>
            <a:endParaRPr lang="en-GB" sz="24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796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467544" y="1052736"/>
            <a:ext cx="8208912" cy="4955203"/>
          </a:xfrm>
          <a:prstGeom prst="rect">
            <a:avLst/>
          </a:prstGeom>
          <a:noFill/>
        </p:spPr>
        <p:txBody>
          <a:bodyPr wrap="square" rtlCol="0">
            <a:spAutoFit/>
          </a:bodyPr>
          <a:lstStyle/>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“Cleanse me with hyssop and I shall be clean; wash me and I shall be whiter than snow… Create in me a pure heart, O God, and renew a steadfast spirit in me… Save me from bloodguilt, O God, the God who saves me...” </a:t>
            </a:r>
            <a:r>
              <a:rPr lang="en-GB"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endParaRPr lang="en-GB" sz="32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GB"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Psalm 51:7,10,14a (NIV)</a:t>
            </a:r>
            <a:endParaRPr lang="en-GB" sz="4000"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40686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467544" y="1052736"/>
            <a:ext cx="8208912" cy="3293209"/>
          </a:xfrm>
          <a:prstGeom prst="rect">
            <a:avLst/>
          </a:prstGeom>
          <a:noFill/>
        </p:spPr>
        <p:txBody>
          <a:bodyPr wrap="square" rtlCol="0">
            <a:spAutoFit/>
          </a:bodyPr>
          <a:lstStyle/>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“If we confess our sins, he is faithful and just and will forgive us our sins and purify us from all unrighteousness.” </a:t>
            </a:r>
            <a:r>
              <a:rPr lang="en-GB"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endParaRPr lang="en-GB" sz="32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GB"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1 John 1:9 (NIV)</a:t>
            </a:r>
            <a:endParaRPr lang="en-GB" sz="4000"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8319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467544" y="1052736"/>
            <a:ext cx="8208912" cy="4401205"/>
          </a:xfrm>
          <a:prstGeom prst="rect">
            <a:avLst/>
          </a:prstGeom>
          <a:noFill/>
        </p:spPr>
        <p:txBody>
          <a:bodyPr wrap="square" rtlCol="0">
            <a:spAutoFit/>
          </a:bodyPr>
          <a:lstStyle/>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“If we say we have no sin, we deceive ourselves and the truth is not in us. If we confess our sins, he is faithful and just and will forgive us our sins and purify us from all unrighteousness.” </a:t>
            </a:r>
            <a:r>
              <a:rPr lang="en-GB"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endParaRPr lang="en-GB" sz="32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GB"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1 John 1:8-9 (NIV)</a:t>
            </a:r>
            <a:endParaRPr lang="en-GB" sz="4000"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14877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539552" y="1124744"/>
            <a:ext cx="8424936" cy="4401205"/>
          </a:xfrm>
          <a:prstGeom prst="rect">
            <a:avLst/>
          </a:prstGeom>
          <a:noFill/>
        </p:spPr>
        <p:txBody>
          <a:bodyPr wrap="square" rtlCol="0">
            <a:spAutoFit/>
          </a:bodyPr>
          <a:lstStyle/>
          <a:p>
            <a:r>
              <a:rPr lang="en-GB"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Sometimes you have to 	stick at a tough job</a:t>
            </a:r>
            <a:endParaRPr lang="en-GB" sz="2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GB"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 	Learn to detect the false 	by knowing the true</a:t>
            </a:r>
            <a:endParaRPr lang="en-GB" sz="28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GB"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 	It’s all about love</a:t>
            </a:r>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847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323529" y="188640"/>
            <a:ext cx="8424936" cy="3170099"/>
          </a:xfrm>
          <a:prstGeom prst="rect">
            <a:avLst/>
          </a:prstGeom>
          <a:noFill/>
        </p:spPr>
        <p:txBody>
          <a:bodyPr wrap="square" rtlCol="0">
            <a:spAutoFit/>
          </a:bodyPr>
          <a:lstStyle/>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we sent Timothy, our brother and God's co-worker in the gospel of Christ, to establish and exhort you in your faith”</a:t>
            </a:r>
          </a:p>
          <a:p>
            <a:pPr algn="r"/>
            <a:r>
              <a:rPr lang="en-GB" sz="2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Thessalonians 3:2 (NIV)</a:t>
            </a:r>
          </a:p>
          <a:p>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323529" y="3432289"/>
            <a:ext cx="8424936" cy="3724096"/>
          </a:xfrm>
          <a:prstGeom prst="rect">
            <a:avLst/>
          </a:prstGeom>
          <a:noFill/>
        </p:spPr>
        <p:txBody>
          <a:bodyPr wrap="square" rtlCol="0">
            <a:spAutoFit/>
          </a:bodyPr>
          <a:lstStyle/>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“That is why I sent you Timothy, my beloved and faithful child in the Lord, to remind you of my ways in Christ, as I teach them everywhere in every church.”</a:t>
            </a:r>
          </a:p>
          <a:p>
            <a:pPr algn="r"/>
            <a:r>
              <a:rPr lang="en-GB" sz="2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Corinthians 4:17 (NIV)</a:t>
            </a:r>
          </a:p>
          <a:p>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5202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https://lh4.googleusercontent.com/XtyULPwLmAiYlnOn3dBNUQm_dYPOaFxOoETFF2ikHi1_w2OMs7e-GzpVtqY4axt2Jixc33kcRK2Muptx_jdPVvgzWVCOr3JLvrhr3O0A6LyNYEK8uvfbIf5xJVQbnHb4Mm0NmzgF"/>
          <p:cNvPicPr/>
          <p:nvPr/>
        </p:nvPicPr>
        <p:blipFill>
          <a:blip r:embed="rId2">
            <a:extLst>
              <a:ext uri="{28A0092B-C50C-407E-A947-70E740481C1C}">
                <a14:useLocalDpi xmlns:a14="http://schemas.microsoft.com/office/drawing/2010/main" val="0"/>
              </a:ext>
            </a:extLst>
          </a:blip>
          <a:srcRect/>
          <a:stretch>
            <a:fillRect/>
          </a:stretch>
        </p:blipFill>
        <p:spPr bwMode="auto">
          <a:xfrm>
            <a:off x="224663" y="586055"/>
            <a:ext cx="8720775" cy="5579249"/>
          </a:xfrm>
          <a:prstGeom prst="rect">
            <a:avLst/>
          </a:prstGeom>
          <a:noFill/>
          <a:ln>
            <a:noFill/>
          </a:ln>
        </p:spPr>
      </p:pic>
    </p:spTree>
    <p:extLst>
      <p:ext uri="{BB962C8B-B14F-4D97-AF65-F5344CB8AC3E}">
        <p14:creationId xmlns:p14="http://schemas.microsoft.com/office/powerpoint/2010/main" val="386804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323528" y="901164"/>
            <a:ext cx="8424936" cy="4832092"/>
          </a:xfrm>
          <a:prstGeom prst="rect">
            <a:avLst/>
          </a:prstGeom>
          <a:noFill/>
        </p:spPr>
        <p:txBody>
          <a:bodyPr wrap="square" rtlCol="0">
            <a:spAutoFit/>
          </a:bodyPr>
          <a:lstStyle/>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“As I urged you when I went into Macedonia, stay there in Ephesus so that you may command certain people not to teach false doctrines any longer or to devote themselves to myths and endless genealogies.” </a:t>
            </a:r>
          </a:p>
          <a:p>
            <a:endPar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r"/>
            <a:r>
              <a:rPr lang="en-GB" sz="2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Timothy 1:3-4a (NIV)</a:t>
            </a:r>
          </a:p>
          <a:p>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6001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323528" y="380851"/>
            <a:ext cx="8424936" cy="2062103"/>
          </a:xfrm>
          <a:prstGeom prst="rect">
            <a:avLst/>
          </a:prstGeom>
          <a:noFill/>
        </p:spPr>
        <p:txBody>
          <a:bodyPr wrap="square" rtlCol="0">
            <a:spAutoFit/>
          </a:bodyPr>
          <a:lstStyle/>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“Don’t let anyone look down on you because you are young.” </a:t>
            </a:r>
          </a:p>
          <a:p>
            <a:pPr algn="r"/>
            <a:r>
              <a:rPr lang="en-GB" sz="2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Timothy 4:12a (NIV)</a:t>
            </a:r>
          </a:p>
          <a:p>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475928" y="2303001"/>
            <a:ext cx="8424936" cy="2062103"/>
          </a:xfrm>
          <a:prstGeom prst="rect">
            <a:avLst/>
          </a:prstGeom>
          <a:noFill/>
        </p:spPr>
        <p:txBody>
          <a:bodyPr wrap="square" rtlCol="0">
            <a:spAutoFit/>
          </a:bodyPr>
          <a:lstStyle/>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“God did not give us a spirit of timidity…” </a:t>
            </a:r>
          </a:p>
          <a:p>
            <a:pPr algn="r"/>
            <a:r>
              <a:rPr lang="en-GB" sz="2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 Timothy 1:7a (NIV)</a:t>
            </a:r>
          </a:p>
          <a:p>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359532" y="4365104"/>
            <a:ext cx="8541332" cy="2616101"/>
          </a:xfrm>
          <a:prstGeom prst="rect">
            <a:avLst/>
          </a:prstGeom>
          <a:noFill/>
        </p:spPr>
        <p:txBody>
          <a:bodyPr wrap="square" rtlCol="0">
            <a:spAutoFit/>
          </a:bodyPr>
          <a:lstStyle/>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“Stop drinking only water and use a little wine because of your stomach and your frequent illnesses”</a:t>
            </a:r>
          </a:p>
          <a:p>
            <a:pPr algn="r"/>
            <a:r>
              <a:rPr lang="en-GB" sz="2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Timothy 5:23 (NIV)</a:t>
            </a:r>
          </a:p>
          <a:p>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78375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323528" y="460985"/>
            <a:ext cx="8424936" cy="6124754"/>
          </a:xfrm>
          <a:prstGeom prst="rect">
            <a:avLst/>
          </a:prstGeom>
          <a:noFill/>
        </p:spPr>
        <p:txBody>
          <a:bodyPr wrap="square" rtlCol="0">
            <a:spAutoFit/>
          </a:bodyPr>
          <a:lstStyle/>
          <a:p>
            <a:r>
              <a:rPr lang="en-GB" sz="36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the gospel is not good advice, but good news. It is not a code of laws, nor is it merely a system of ethics, but the proclamation of the redeeming work of God, our Saviour. It is a message of the infinite grace offered in Christ who is “our hope.” </a:t>
            </a:r>
          </a:p>
          <a:p>
            <a:endParaRPr lang="en-GB" sz="3200"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r"/>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Charles R. Erdman, </a:t>
            </a:r>
            <a:b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Pastoral Epistles of Paul”, </a:t>
            </a:r>
            <a:b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GB"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Westminster Press, Philadelphia (no date given)</a:t>
            </a:r>
            <a:endParaRPr lang="en-GB" sz="3200"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8242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467544" y="521960"/>
            <a:ext cx="8208912" cy="5355312"/>
          </a:xfrm>
          <a:prstGeom prst="rect">
            <a:avLst/>
          </a:prstGeom>
          <a:noFill/>
        </p:spPr>
        <p:txBody>
          <a:bodyPr wrap="square" rtlCol="0">
            <a:spAutoFit/>
          </a:bodyPr>
          <a:lstStyle/>
          <a:p>
            <a:r>
              <a:rPr lang="en-GB" sz="54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“I am the way and the truth and the life. No one comes to the Father except through me.”</a:t>
            </a:r>
          </a:p>
          <a:p>
            <a:pPr algn="r"/>
            <a:endParaRPr lang="en-GB" sz="3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GB" sz="36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John 14:6 (NIV)</a:t>
            </a:r>
            <a:endParaRPr lang="en-GB" sz="4400"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3495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TextBox 6"/>
          <p:cNvSpPr txBox="1"/>
          <p:nvPr/>
        </p:nvSpPr>
        <p:spPr>
          <a:xfrm>
            <a:off x="755576" y="2249577"/>
            <a:ext cx="8424936" cy="1323439"/>
          </a:xfrm>
          <a:prstGeom prst="rect">
            <a:avLst/>
          </a:prstGeom>
          <a:noFill/>
        </p:spPr>
        <p:txBody>
          <a:bodyPr wrap="square" rtlCol="0">
            <a:spAutoFit/>
          </a:bodyPr>
          <a:lstStyle/>
          <a:p>
            <a:r>
              <a:rPr lang="en-GB"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Sometimes you have to 	stick at a tough job</a:t>
            </a:r>
            <a:endParaRPr lang="en-GB"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9555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985</Words>
  <Application>Microsoft Office PowerPoint</Application>
  <PresentationFormat>On-screen Show (4:3)</PresentationFormat>
  <Paragraphs>78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office@penrallt.org</dc:creator>
  <cp:lastModifiedBy>office@penrallt.org</cp:lastModifiedBy>
  <cp:revision>14</cp:revision>
  <dcterms:created xsi:type="dcterms:W3CDTF">2018-01-28T16:37:52Z</dcterms:created>
  <dcterms:modified xsi:type="dcterms:W3CDTF">2018-01-30T15:12:02Z</dcterms:modified>
</cp:coreProperties>
</file>