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7" r:id="rId4"/>
    <p:sldId id="258" r:id="rId5"/>
    <p:sldId id="259" r:id="rId6"/>
    <p:sldId id="260" r:id="rId7"/>
    <p:sldId id="261" r:id="rId8"/>
    <p:sldId id="262" r:id="rId9"/>
    <p:sldId id="264" r:id="rId10"/>
    <p:sldId id="263"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FEC95916-F5AF-4883-A0F2-E7DA9AB2B314}" type="datetimeFigureOut">
              <a:rPr lang="en-GB"/>
              <a:pPr>
                <a:defRPr/>
              </a:pPr>
              <a:t>09/01/2018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4050622-DA94-487C-9587-0C20A9F164BA}" type="slidenum">
              <a:rPr lang="en-GB" altLang="en-US"/>
              <a:pPr>
                <a:defRPr/>
              </a:pPr>
              <a:t>‹#›</a:t>
            </a:fld>
            <a:endParaRPr lang="en-GB" altLang="en-US"/>
          </a:p>
        </p:txBody>
      </p:sp>
    </p:spTree>
    <p:extLst>
      <p:ext uri="{BB962C8B-B14F-4D97-AF65-F5344CB8AC3E}">
        <p14:creationId xmlns:p14="http://schemas.microsoft.com/office/powerpoint/2010/main" val="1374964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5D869B1-847E-43C2-9337-AB2851735176}" type="datetimeFigureOut">
              <a:rPr lang="en-GB"/>
              <a:pPr>
                <a:defRPr/>
              </a:pPr>
              <a:t>09/01/2018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4269E45-1764-4F1F-9F0F-316C4BAD597F}" type="slidenum">
              <a:rPr lang="en-GB" altLang="en-US"/>
              <a:pPr>
                <a:defRPr/>
              </a:pPr>
              <a:t>‹#›</a:t>
            </a:fld>
            <a:endParaRPr lang="en-GB" altLang="en-US"/>
          </a:p>
        </p:txBody>
      </p:sp>
    </p:spTree>
    <p:extLst>
      <p:ext uri="{BB962C8B-B14F-4D97-AF65-F5344CB8AC3E}">
        <p14:creationId xmlns:p14="http://schemas.microsoft.com/office/powerpoint/2010/main" val="3642541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2688952-DC8C-4B4F-A325-54E84DD49AE9}" type="datetimeFigureOut">
              <a:rPr lang="en-GB"/>
              <a:pPr>
                <a:defRPr/>
              </a:pPr>
              <a:t>09/01/2018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AB612A2-6D08-4174-AF52-7C601AF43413}" type="slidenum">
              <a:rPr lang="en-GB" altLang="en-US"/>
              <a:pPr>
                <a:defRPr/>
              </a:pPr>
              <a:t>‹#›</a:t>
            </a:fld>
            <a:endParaRPr lang="en-GB" altLang="en-US"/>
          </a:p>
        </p:txBody>
      </p:sp>
    </p:spTree>
    <p:extLst>
      <p:ext uri="{BB962C8B-B14F-4D97-AF65-F5344CB8AC3E}">
        <p14:creationId xmlns:p14="http://schemas.microsoft.com/office/powerpoint/2010/main" val="3338037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AA39878-A57E-4CCA-A163-3ED26562A718}" type="datetimeFigureOut">
              <a:rPr lang="en-GB"/>
              <a:pPr>
                <a:defRPr/>
              </a:pPr>
              <a:t>09/01/2018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D1E5FFE-B866-4D3E-B5D1-452AC4384C72}" type="slidenum">
              <a:rPr lang="en-GB" altLang="en-US"/>
              <a:pPr>
                <a:defRPr/>
              </a:pPr>
              <a:t>‹#›</a:t>
            </a:fld>
            <a:endParaRPr lang="en-GB" altLang="en-US"/>
          </a:p>
        </p:txBody>
      </p:sp>
    </p:spTree>
    <p:extLst>
      <p:ext uri="{BB962C8B-B14F-4D97-AF65-F5344CB8AC3E}">
        <p14:creationId xmlns:p14="http://schemas.microsoft.com/office/powerpoint/2010/main" val="3918228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971ACBA-74EE-4022-8742-634980F14227}" type="datetimeFigureOut">
              <a:rPr lang="en-GB"/>
              <a:pPr>
                <a:defRPr/>
              </a:pPr>
              <a:t>09/01/2018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15CA533-23CC-4CD3-81C9-AE88E7AEE606}" type="slidenum">
              <a:rPr lang="en-GB" altLang="en-US"/>
              <a:pPr>
                <a:defRPr/>
              </a:pPr>
              <a:t>‹#›</a:t>
            </a:fld>
            <a:endParaRPr lang="en-GB" altLang="en-US"/>
          </a:p>
        </p:txBody>
      </p:sp>
    </p:spTree>
    <p:extLst>
      <p:ext uri="{BB962C8B-B14F-4D97-AF65-F5344CB8AC3E}">
        <p14:creationId xmlns:p14="http://schemas.microsoft.com/office/powerpoint/2010/main" val="754926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C56450F5-5E13-457A-ABDA-93BC268A1DF1}" type="datetimeFigureOut">
              <a:rPr lang="en-GB"/>
              <a:pPr>
                <a:defRPr/>
              </a:pPr>
              <a:t>09/01/2018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FA3D92B-755A-445E-904C-9C1E538FB269}" type="slidenum">
              <a:rPr lang="en-GB" altLang="en-US"/>
              <a:pPr>
                <a:defRPr/>
              </a:pPr>
              <a:t>‹#›</a:t>
            </a:fld>
            <a:endParaRPr lang="en-GB" altLang="en-US"/>
          </a:p>
        </p:txBody>
      </p:sp>
    </p:spTree>
    <p:extLst>
      <p:ext uri="{BB962C8B-B14F-4D97-AF65-F5344CB8AC3E}">
        <p14:creationId xmlns:p14="http://schemas.microsoft.com/office/powerpoint/2010/main" val="3828351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28D2F516-9D23-4926-919E-6A092887F4C6}" type="datetimeFigureOut">
              <a:rPr lang="en-GB"/>
              <a:pPr>
                <a:defRPr/>
              </a:pPr>
              <a:t>09/01/2018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49AEBB88-0720-4C94-A718-B852623E5D3A}" type="slidenum">
              <a:rPr lang="en-GB" altLang="en-US"/>
              <a:pPr>
                <a:defRPr/>
              </a:pPr>
              <a:t>‹#›</a:t>
            </a:fld>
            <a:endParaRPr lang="en-GB" altLang="en-US"/>
          </a:p>
        </p:txBody>
      </p:sp>
    </p:spTree>
    <p:extLst>
      <p:ext uri="{BB962C8B-B14F-4D97-AF65-F5344CB8AC3E}">
        <p14:creationId xmlns:p14="http://schemas.microsoft.com/office/powerpoint/2010/main" val="1754632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F62E3596-4A9A-46DA-A26D-FF9630F554FE}" type="datetimeFigureOut">
              <a:rPr lang="en-GB"/>
              <a:pPr>
                <a:defRPr/>
              </a:pPr>
              <a:t>09/01/2018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8B9CCC95-3307-4FB2-AE7F-A4880CE00AC3}" type="slidenum">
              <a:rPr lang="en-GB" altLang="en-US"/>
              <a:pPr>
                <a:defRPr/>
              </a:pPr>
              <a:t>‹#›</a:t>
            </a:fld>
            <a:endParaRPr lang="en-GB" altLang="en-US"/>
          </a:p>
        </p:txBody>
      </p:sp>
    </p:spTree>
    <p:extLst>
      <p:ext uri="{BB962C8B-B14F-4D97-AF65-F5344CB8AC3E}">
        <p14:creationId xmlns:p14="http://schemas.microsoft.com/office/powerpoint/2010/main" val="1499087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93A1E38-F586-4DA7-AD3C-6CA56176246B}" type="datetimeFigureOut">
              <a:rPr lang="en-GB"/>
              <a:pPr>
                <a:defRPr/>
              </a:pPr>
              <a:t>09/01/2018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9269607E-F31A-4A84-8166-8985130A016D}" type="slidenum">
              <a:rPr lang="en-GB" altLang="en-US"/>
              <a:pPr>
                <a:defRPr/>
              </a:pPr>
              <a:t>‹#›</a:t>
            </a:fld>
            <a:endParaRPr lang="en-GB" altLang="en-US"/>
          </a:p>
        </p:txBody>
      </p:sp>
    </p:spTree>
    <p:extLst>
      <p:ext uri="{BB962C8B-B14F-4D97-AF65-F5344CB8AC3E}">
        <p14:creationId xmlns:p14="http://schemas.microsoft.com/office/powerpoint/2010/main" val="1206819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9D3FEC1-84A1-4733-B431-60CAF45C397A}" type="datetimeFigureOut">
              <a:rPr lang="en-GB"/>
              <a:pPr>
                <a:defRPr/>
              </a:pPr>
              <a:t>09/01/2018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79C3788-E81B-44DF-9622-986D56F19059}" type="slidenum">
              <a:rPr lang="en-GB" altLang="en-US"/>
              <a:pPr>
                <a:defRPr/>
              </a:pPr>
              <a:t>‹#›</a:t>
            </a:fld>
            <a:endParaRPr lang="en-GB" altLang="en-US"/>
          </a:p>
        </p:txBody>
      </p:sp>
    </p:spTree>
    <p:extLst>
      <p:ext uri="{BB962C8B-B14F-4D97-AF65-F5344CB8AC3E}">
        <p14:creationId xmlns:p14="http://schemas.microsoft.com/office/powerpoint/2010/main" val="950311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1B103DC-F0B1-4690-93FD-2726A758602E}" type="datetimeFigureOut">
              <a:rPr lang="en-GB"/>
              <a:pPr>
                <a:defRPr/>
              </a:pPr>
              <a:t>09/01/2018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C0E2A89-F794-4391-B077-F3F53B5F1087}" type="slidenum">
              <a:rPr lang="en-GB" altLang="en-US"/>
              <a:pPr>
                <a:defRPr/>
              </a:pPr>
              <a:t>‹#›</a:t>
            </a:fld>
            <a:endParaRPr lang="en-GB" altLang="en-US"/>
          </a:p>
        </p:txBody>
      </p:sp>
    </p:spTree>
    <p:extLst>
      <p:ext uri="{BB962C8B-B14F-4D97-AF65-F5344CB8AC3E}">
        <p14:creationId xmlns:p14="http://schemas.microsoft.com/office/powerpoint/2010/main" val="677375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62A46D3F-B2CE-4444-8590-3FD028E85925}" type="datetimeFigureOut">
              <a:rPr lang="en-GB"/>
              <a:pPr>
                <a:defRPr/>
              </a:pPr>
              <a:t>09/01/2018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CFAA6065-08D7-4896-83CB-91EA923E985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1095375"/>
            <a:ext cx="3505200" cy="466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76263" y="5503863"/>
            <a:ext cx="10201275" cy="1076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Now that I, your </a:t>
            </a:r>
            <a:r>
              <a:rPr lang="en-GB" altLang="en-US" sz="3200" b="1">
                <a:solidFill>
                  <a:srgbClr val="FF0000"/>
                </a:solidFill>
                <a:latin typeface="Times New Roman" pitchFamily="18" charset="0"/>
                <a:cs typeface="Times New Roman" pitchFamily="18" charset="0"/>
              </a:rPr>
              <a:t>Lord and Teacher, </a:t>
            </a:r>
            <a:r>
              <a:rPr lang="en-GB" altLang="en-US" sz="3200">
                <a:latin typeface="Times New Roman" pitchFamily="18" charset="0"/>
                <a:cs typeface="Times New Roman" pitchFamily="18" charset="0"/>
              </a:rPr>
              <a:t>have washed your feet, you also should wash one another’s feet. </a:t>
            </a:r>
            <a:r>
              <a:rPr lang="en-GB" altLang="en-US" sz="3200" b="1" i="1">
                <a:latin typeface="Times New Roman" pitchFamily="18" charset="0"/>
                <a:cs typeface="Times New Roman" pitchFamily="18" charset="0"/>
              </a:rPr>
              <a:t>John 13:14 (NIV)</a:t>
            </a:r>
            <a:endParaRPr lang="en-GB" altLang="en-US" sz="3200" b="1" i="1"/>
          </a:p>
        </p:txBody>
      </p:sp>
      <p:sp>
        <p:nvSpPr>
          <p:cNvPr id="6" name="Rectangle 5"/>
          <p:cNvSpPr>
            <a:spLocks noChangeArrowheads="1"/>
          </p:cNvSpPr>
          <p:nvPr/>
        </p:nvSpPr>
        <p:spPr bwMode="auto">
          <a:xfrm>
            <a:off x="395288" y="1119188"/>
            <a:ext cx="1119235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 Love is based on </a:t>
            </a:r>
            <a:r>
              <a:rPr lang="en-GB" altLang="en-US" sz="3600" b="1" dirty="0" smtClean="0">
                <a:solidFill>
                  <a:srgbClr val="FFFF00"/>
                </a:solidFill>
                <a:latin typeface="Times New Roman" pitchFamily="18" charset="0"/>
                <a:cs typeface="Times New Roman" pitchFamily="18" charset="0"/>
              </a:rPr>
              <a:t>power and authority, </a:t>
            </a:r>
            <a:r>
              <a:rPr lang="en-GB" altLang="en-US" sz="3600" b="1" dirty="0">
                <a:solidFill>
                  <a:srgbClr val="FFFF00"/>
                </a:solidFill>
                <a:latin typeface="Times New Roman" pitchFamily="18" charset="0"/>
                <a:cs typeface="Times New Roman" pitchFamily="18" charset="0"/>
              </a:rPr>
              <a:t>not on </a:t>
            </a:r>
            <a:r>
              <a:rPr lang="en-GB" altLang="en-US" sz="3600" b="1" dirty="0" smtClean="0">
                <a:solidFill>
                  <a:srgbClr val="FFFF00"/>
                </a:solidFill>
                <a:latin typeface="Times New Roman" pitchFamily="18" charset="0"/>
                <a:cs typeface="Times New Roman" pitchFamily="18" charset="0"/>
              </a:rPr>
              <a:t>feelings</a:t>
            </a:r>
            <a:endParaRPr lang="en-GB" altLang="en-US" sz="3600" dirty="0">
              <a:solidFill>
                <a:srgbClr val="FFFF00"/>
              </a:solidFill>
            </a:endParaRPr>
          </a:p>
        </p:txBody>
      </p:sp>
      <p:sp>
        <p:nvSpPr>
          <p:cNvPr id="7" name="Rectangle 6"/>
          <p:cNvSpPr>
            <a:spLocks noChangeArrowheads="1"/>
          </p:cNvSpPr>
          <p:nvPr/>
        </p:nvSpPr>
        <p:spPr bwMode="auto">
          <a:xfrm>
            <a:off x="395288" y="2012950"/>
            <a:ext cx="9336087"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II. Love is not reserved for people just like us! </a:t>
            </a:r>
          </a:p>
          <a:p>
            <a:pP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     Love is for everyone</a:t>
            </a:r>
          </a:p>
        </p:txBody>
      </p:sp>
      <p:sp>
        <p:nvSpPr>
          <p:cNvPr id="8" name="Rectangle 7"/>
          <p:cNvSpPr>
            <a:spLocks noChangeArrowheads="1"/>
          </p:cNvSpPr>
          <p:nvPr/>
        </p:nvSpPr>
        <p:spPr bwMode="auto">
          <a:xfrm>
            <a:off x="395288" y="3462338"/>
            <a:ext cx="840486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III. Being </a:t>
            </a:r>
            <a:r>
              <a:rPr lang="en-GB" altLang="en-US" sz="3600" b="1" dirty="0" smtClean="0">
                <a:solidFill>
                  <a:srgbClr val="FFFF00"/>
                </a:solidFill>
                <a:latin typeface="Times New Roman" pitchFamily="18" charset="0"/>
                <a:cs typeface="Times New Roman" pitchFamily="18" charset="0"/>
              </a:rPr>
              <a:t>loved </a:t>
            </a:r>
            <a:r>
              <a:rPr lang="en-GB" altLang="en-US" sz="3600" b="1" dirty="0">
                <a:solidFill>
                  <a:srgbClr val="FFFF00"/>
                </a:solidFill>
                <a:latin typeface="Times New Roman" pitchFamily="18" charset="0"/>
                <a:cs typeface="Times New Roman" pitchFamily="18" charset="0"/>
              </a:rPr>
              <a:t>leads us to </a:t>
            </a:r>
            <a:r>
              <a:rPr lang="en-GB" altLang="en-US" sz="3600" b="1" dirty="0" smtClean="0">
                <a:solidFill>
                  <a:srgbClr val="FFFF00"/>
                </a:solidFill>
                <a:latin typeface="Times New Roman" pitchFamily="18" charset="0"/>
                <a:cs typeface="Times New Roman" pitchFamily="18" charset="0"/>
              </a:rPr>
              <a:t>love </a:t>
            </a:r>
            <a:r>
              <a:rPr lang="en-GB" altLang="en-US" sz="3600" b="1" dirty="0">
                <a:solidFill>
                  <a:srgbClr val="FFFF00"/>
                </a:solidFill>
                <a:latin typeface="Times New Roman" pitchFamily="18" charset="0"/>
                <a:cs typeface="Times New Roman" pitchFamily="18" charset="0"/>
              </a:rPr>
              <a:t>and </a:t>
            </a:r>
            <a:r>
              <a:rPr lang="en-GB" altLang="en-US" sz="3600" b="1" dirty="0" smtClean="0">
                <a:solidFill>
                  <a:srgbClr val="FFFF00"/>
                </a:solidFill>
                <a:latin typeface="Times New Roman" pitchFamily="18" charset="0"/>
                <a:cs typeface="Times New Roman" pitchFamily="18" charset="0"/>
              </a:rPr>
              <a:t>serve</a:t>
            </a:r>
            <a:endParaRPr lang="en-GB" altLang="en-US" sz="3600" b="1" dirty="0">
              <a:solidFill>
                <a:srgbClr val="FFFF00"/>
              </a:solidFill>
              <a:latin typeface="Times New Roman" pitchFamily="18" charset="0"/>
              <a:cs typeface="Times New Roman" pitchFamily="18" charset="0"/>
            </a:endParaRPr>
          </a:p>
        </p:txBody>
      </p:sp>
      <p:sp>
        <p:nvSpPr>
          <p:cNvPr id="9" name="Rectangle 8"/>
          <p:cNvSpPr>
            <a:spLocks noChangeArrowheads="1"/>
          </p:cNvSpPr>
          <p:nvPr/>
        </p:nvSpPr>
        <p:spPr bwMode="auto">
          <a:xfrm>
            <a:off x="395288" y="4483100"/>
            <a:ext cx="90757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IV. Love always demands action - </a:t>
            </a:r>
            <a:r>
              <a:rPr lang="en-GB" altLang="en-US" sz="3600" b="1" dirty="0" smtClean="0">
                <a:solidFill>
                  <a:srgbClr val="FFFF00"/>
                </a:solidFill>
                <a:latin typeface="Times New Roman" pitchFamily="18" charset="0"/>
                <a:cs typeface="Times New Roman" pitchFamily="18" charset="0"/>
              </a:rPr>
              <a:t>obedience</a:t>
            </a:r>
            <a:r>
              <a:rPr lang="en-GB" altLang="en-US" sz="3600" dirty="0" smtClean="0">
                <a:solidFill>
                  <a:srgbClr val="FFFF00"/>
                </a:solidFill>
                <a:latin typeface="Times New Roman" pitchFamily="18" charset="0"/>
                <a:cs typeface="Times New Roman" pitchFamily="18" charset="0"/>
              </a:rPr>
              <a:t> </a:t>
            </a:r>
            <a:endParaRPr lang="en-GB" altLang="en-US" sz="3600" b="1" dirty="0">
              <a:solidFill>
                <a:srgbClr val="FFFF00"/>
              </a:solidFill>
              <a:latin typeface="Times New Roman" pitchFamily="18" charset="0"/>
              <a:cs typeface="Times New Roman" pitchFamily="18" charset="0"/>
            </a:endParaRPr>
          </a:p>
        </p:txBody>
      </p:sp>
      <p:sp>
        <p:nvSpPr>
          <p:cNvPr id="10" name="Rectangle 9"/>
          <p:cNvSpPr>
            <a:spLocks noChangeArrowheads="1"/>
          </p:cNvSpPr>
          <p:nvPr/>
        </p:nvSpPr>
        <p:spPr bwMode="auto">
          <a:xfrm>
            <a:off x="4202113" y="22225"/>
            <a:ext cx="2949575" cy="8318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800" b="1">
                <a:solidFill>
                  <a:schemeClr val="bg1"/>
                </a:solidFill>
                <a:latin typeface="Times New Roman" pitchFamily="18" charset="0"/>
                <a:cs typeface="Times New Roman" pitchFamily="18" charset="0"/>
              </a:rPr>
              <a:t>God’s love</a:t>
            </a:r>
            <a:endParaRPr lang="en-GB" altLang="en-US" sz="48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fade">
                                      <p:cBhvr>
                                        <p:cTn id="40" dur="1000"/>
                                        <p:tgtEl>
                                          <p:spTgt spid="4"/>
                                        </p:tgtEl>
                                      </p:cBhvr>
                                    </p:animEffect>
                                    <p:anim calcmode="lin" valueType="num">
                                      <p:cBhvr>
                                        <p:cTn id="41" dur="1000" fill="hold"/>
                                        <p:tgtEl>
                                          <p:spTgt spid="4"/>
                                        </p:tgtEl>
                                        <p:attrNameLst>
                                          <p:attrName>ppt_x</p:attrName>
                                        </p:attrNameLst>
                                      </p:cBhvr>
                                      <p:tavLst>
                                        <p:tav tm="0">
                                          <p:val>
                                            <p:strVal val="#ppt_x"/>
                                          </p:val>
                                        </p:tav>
                                        <p:tav tm="100000">
                                          <p:val>
                                            <p:strVal val="#ppt_x"/>
                                          </p:val>
                                        </p:tav>
                                      </p:tavLst>
                                    </p:anim>
                                    <p:anim calcmode="lin" valueType="num">
                                      <p:cBhvr>
                                        <p:cTn id="4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P spid="8" grpId="0"/>
      <p:bldP spid="9" grpId="0"/>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713" y="12700"/>
            <a:ext cx="8128000" cy="542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9061450" y="1662113"/>
            <a:ext cx="16668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latin typeface="Times New Roman" pitchFamily="18" charset="0"/>
                <a:cs typeface="Times New Roman" pitchFamily="18" charset="0"/>
              </a:rPr>
              <a:t>Health</a:t>
            </a:r>
            <a:endParaRPr lang="en-GB" altLang="en-US" sz="4000" b="1"/>
          </a:p>
        </p:txBody>
      </p:sp>
      <p:sp>
        <p:nvSpPr>
          <p:cNvPr id="6" name="Rectangle 5"/>
          <p:cNvSpPr>
            <a:spLocks noChangeArrowheads="1"/>
          </p:cNvSpPr>
          <p:nvPr/>
        </p:nvSpPr>
        <p:spPr bwMode="auto">
          <a:xfrm>
            <a:off x="9002713" y="2767013"/>
            <a:ext cx="31527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002060"/>
                </a:solidFill>
                <a:latin typeface="Times New Roman" pitchFamily="18" charset="0"/>
                <a:cs typeface="Times New Roman" pitchFamily="18" charset="0"/>
              </a:rPr>
              <a:t>Relationships</a:t>
            </a:r>
            <a:endParaRPr lang="en-GB" altLang="en-US" sz="4000" b="1">
              <a:solidFill>
                <a:srgbClr val="002060"/>
              </a:solidFill>
            </a:endParaRPr>
          </a:p>
        </p:txBody>
      </p:sp>
      <p:sp>
        <p:nvSpPr>
          <p:cNvPr id="7" name="Rectangle 6"/>
          <p:cNvSpPr>
            <a:spLocks noChangeArrowheads="1"/>
          </p:cNvSpPr>
          <p:nvPr/>
        </p:nvSpPr>
        <p:spPr bwMode="auto">
          <a:xfrm>
            <a:off x="9061450" y="3948113"/>
            <a:ext cx="223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latin typeface="Times New Roman" pitchFamily="18" charset="0"/>
                <a:cs typeface="Times New Roman" pitchFamily="18" charset="0"/>
              </a:rPr>
              <a:t>Finances</a:t>
            </a:r>
            <a:r>
              <a:rPr lang="en-GB" altLang="en-US" sz="3600">
                <a:latin typeface="Times New Roman" pitchFamily="18" charset="0"/>
                <a:cs typeface="Times New Roman" pitchFamily="18" charset="0"/>
              </a:rPr>
              <a:t>.</a:t>
            </a:r>
          </a:p>
        </p:txBody>
      </p:sp>
      <p:sp>
        <p:nvSpPr>
          <p:cNvPr id="8" name="Rectangle 7"/>
          <p:cNvSpPr>
            <a:spLocks noChangeArrowheads="1"/>
          </p:cNvSpPr>
          <p:nvPr/>
        </p:nvSpPr>
        <p:spPr bwMode="auto">
          <a:xfrm>
            <a:off x="8751888" y="190500"/>
            <a:ext cx="2949575" cy="8318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800" b="1">
                <a:solidFill>
                  <a:schemeClr val="bg1"/>
                </a:solidFill>
                <a:latin typeface="Times New Roman" pitchFamily="18" charset="0"/>
                <a:cs typeface="Times New Roman" pitchFamily="18" charset="0"/>
              </a:rPr>
              <a:t>God’s love</a:t>
            </a:r>
            <a:endParaRPr lang="en-GB" altLang="en-US" sz="4800">
              <a:solidFill>
                <a:schemeClr val="bg1"/>
              </a:solidFill>
              <a:latin typeface="Times New Roman" pitchFamily="18" charset="0"/>
              <a:cs typeface="Times New Roman" pitchFamily="18" charset="0"/>
            </a:endParaRPr>
          </a:p>
        </p:txBody>
      </p:sp>
      <p:sp>
        <p:nvSpPr>
          <p:cNvPr id="2" name="Rectangle 1"/>
          <p:cNvSpPr>
            <a:spLocks noChangeArrowheads="1"/>
          </p:cNvSpPr>
          <p:nvPr/>
        </p:nvSpPr>
        <p:spPr bwMode="auto">
          <a:xfrm>
            <a:off x="1347788" y="5832475"/>
            <a:ext cx="9526587"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0000"/>
                </a:solidFill>
                <a:latin typeface="Times New Roman" pitchFamily="18" charset="0"/>
                <a:cs typeface="Times New Roman" pitchFamily="18" charset="0"/>
              </a:rPr>
              <a:t>"The challenge of sharing God's love".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arn(inVertical)">
                                      <p:cBhvr>
                                        <p:cTn id="30" dur="500"/>
                                        <p:tgtEl>
                                          <p:spTgt spid="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circle(in)">
                                      <p:cBhvr>
                                        <p:cTn id="3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animBg="1"/>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57188" y="473075"/>
            <a:ext cx="1119235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 Love is based on </a:t>
            </a:r>
            <a:r>
              <a:rPr lang="en-GB" altLang="en-US" sz="3600" b="1" dirty="0" smtClean="0">
                <a:solidFill>
                  <a:srgbClr val="FFFF00"/>
                </a:solidFill>
                <a:latin typeface="Times New Roman" pitchFamily="18" charset="0"/>
                <a:cs typeface="Times New Roman" pitchFamily="18" charset="0"/>
              </a:rPr>
              <a:t>power and authority, </a:t>
            </a:r>
            <a:r>
              <a:rPr lang="en-GB" altLang="en-US" sz="3600" b="1" dirty="0">
                <a:solidFill>
                  <a:srgbClr val="FFFF00"/>
                </a:solidFill>
                <a:latin typeface="Times New Roman" pitchFamily="18" charset="0"/>
                <a:cs typeface="Times New Roman" pitchFamily="18" charset="0"/>
              </a:rPr>
              <a:t>not on </a:t>
            </a:r>
            <a:r>
              <a:rPr lang="en-GB" altLang="en-US" sz="3600" b="1" dirty="0" smtClean="0">
                <a:solidFill>
                  <a:srgbClr val="FFFF00"/>
                </a:solidFill>
                <a:latin typeface="Times New Roman" pitchFamily="18" charset="0"/>
                <a:cs typeface="Times New Roman" pitchFamily="18" charset="0"/>
              </a:rPr>
              <a:t>feelings</a:t>
            </a:r>
            <a:endParaRPr lang="en-GB" altLang="en-US" sz="3600" dirty="0">
              <a:solidFill>
                <a:srgbClr val="FFFF00"/>
              </a:solidFill>
            </a:endParaRPr>
          </a:p>
        </p:txBody>
      </p:sp>
      <p:sp>
        <p:nvSpPr>
          <p:cNvPr id="6" name="Rectangle 5"/>
          <p:cNvSpPr>
            <a:spLocks noChangeArrowheads="1"/>
          </p:cNvSpPr>
          <p:nvPr/>
        </p:nvSpPr>
        <p:spPr bwMode="auto">
          <a:xfrm>
            <a:off x="1473200" y="1487488"/>
            <a:ext cx="9640888" cy="35385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a:latin typeface="Times New Roman" pitchFamily="18" charset="0"/>
                <a:cs typeface="Times New Roman" pitchFamily="18" charset="0"/>
              </a:rPr>
              <a:t>It was just before the Passover Festival. Jesus knew that the hour had come for him to leave this world and go to the Father. Having loved his own who were in the world, he loved them to the end. </a:t>
            </a:r>
            <a:r>
              <a:rPr lang="en-GB" altLang="en-US" baseline="30000">
                <a:latin typeface="Times New Roman" pitchFamily="18" charset="0"/>
                <a:cs typeface="Times New Roman" pitchFamily="18" charset="0"/>
              </a:rPr>
              <a:t>2 </a:t>
            </a:r>
            <a:r>
              <a:rPr lang="en-GB" altLang="en-US">
                <a:latin typeface="Times New Roman" pitchFamily="18" charset="0"/>
                <a:cs typeface="Times New Roman" pitchFamily="18" charset="0"/>
              </a:rPr>
              <a:t>The evening meal was in progress, and the devil had already prompted Judas, the son of Simon Iscariot, to betray Jesus. </a:t>
            </a:r>
            <a:r>
              <a:rPr lang="en-GB" altLang="en-US" baseline="30000">
                <a:latin typeface="Times New Roman" pitchFamily="18" charset="0"/>
                <a:cs typeface="Times New Roman" pitchFamily="18" charset="0"/>
              </a:rPr>
              <a:t>3 </a:t>
            </a:r>
            <a:r>
              <a:rPr lang="en-GB" altLang="en-US">
                <a:latin typeface="Times New Roman" pitchFamily="18" charset="0"/>
                <a:cs typeface="Times New Roman" pitchFamily="18" charset="0"/>
              </a:rPr>
              <a:t>Jesus knew that </a:t>
            </a:r>
            <a:r>
              <a:rPr lang="en-GB" altLang="en-US" b="1">
                <a:solidFill>
                  <a:srgbClr val="FF0000"/>
                </a:solidFill>
                <a:latin typeface="Times New Roman" pitchFamily="18" charset="0"/>
                <a:cs typeface="Times New Roman" pitchFamily="18" charset="0"/>
              </a:rPr>
              <a:t>the Father had put all things under his power</a:t>
            </a:r>
            <a:r>
              <a:rPr lang="en-GB" altLang="en-US">
                <a:latin typeface="Times New Roman" pitchFamily="18" charset="0"/>
                <a:cs typeface="Times New Roman" pitchFamily="18" charset="0"/>
              </a:rPr>
              <a:t>, and that he had come from God and was returning to God; </a:t>
            </a:r>
          </a:p>
          <a:p>
            <a:pPr algn="just" eaLnBrk="1" hangingPunct="1">
              <a:lnSpc>
                <a:spcPct val="100000"/>
              </a:lnSpc>
              <a:spcBef>
                <a:spcPct val="0"/>
              </a:spcBef>
              <a:buFontTx/>
              <a:buNone/>
            </a:pPr>
            <a:r>
              <a:rPr lang="en-GB" altLang="en-US" b="1" i="1">
                <a:latin typeface="Times New Roman" pitchFamily="18" charset="0"/>
                <a:cs typeface="Times New Roman" pitchFamily="18" charset="0"/>
              </a:rPr>
              <a:t>John 13:1-3 (NIV)</a:t>
            </a:r>
          </a:p>
        </p:txBody>
      </p:sp>
      <p:sp>
        <p:nvSpPr>
          <p:cNvPr id="7" name="Rectangle 6"/>
          <p:cNvSpPr>
            <a:spLocks noChangeArrowheads="1"/>
          </p:cNvSpPr>
          <p:nvPr/>
        </p:nvSpPr>
        <p:spPr bwMode="auto">
          <a:xfrm>
            <a:off x="1435100" y="5360988"/>
            <a:ext cx="9909175"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To Love like Jesus loved we need to take notice of who we are, not what we feel.</a:t>
            </a:r>
            <a:endParaRPr lang="en-GB" altLang="en-US" sz="36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arn(inVertical)">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25463" y="0"/>
            <a:ext cx="93376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II. Love is not reserved for people just like us! </a:t>
            </a:r>
          </a:p>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     Love is for everyone</a:t>
            </a:r>
          </a:p>
        </p:txBody>
      </p:sp>
      <p:sp>
        <p:nvSpPr>
          <p:cNvPr id="6" name="Rectangle 5"/>
          <p:cNvSpPr>
            <a:spLocks noChangeArrowheads="1"/>
          </p:cNvSpPr>
          <p:nvPr/>
        </p:nvSpPr>
        <p:spPr bwMode="auto">
          <a:xfrm>
            <a:off x="895350" y="1585913"/>
            <a:ext cx="10387013" cy="1384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a:latin typeface="Times New Roman" pitchFamily="18" charset="0"/>
                <a:cs typeface="Times New Roman" pitchFamily="18" charset="0"/>
              </a:rPr>
              <a:t>The evening meal was in progress, and the devil had already prompted Judas, the son of Simon Iscariot, to betray Jesus</a:t>
            </a:r>
          </a:p>
          <a:p>
            <a:pPr algn="just" eaLnBrk="1" hangingPunct="1">
              <a:lnSpc>
                <a:spcPct val="100000"/>
              </a:lnSpc>
              <a:spcBef>
                <a:spcPct val="0"/>
              </a:spcBef>
              <a:buFontTx/>
              <a:buNone/>
            </a:pPr>
            <a:r>
              <a:rPr lang="en-GB" altLang="en-US" b="1" i="1">
                <a:latin typeface="Times New Roman" pitchFamily="18" charset="0"/>
                <a:cs typeface="Times New Roman" pitchFamily="18" charset="0"/>
              </a:rPr>
              <a:t>John 13:2 (NIV)</a:t>
            </a:r>
          </a:p>
        </p:txBody>
      </p:sp>
      <p:sp>
        <p:nvSpPr>
          <p:cNvPr id="7" name="Rectangle 6"/>
          <p:cNvSpPr>
            <a:spLocks noChangeArrowheads="1"/>
          </p:cNvSpPr>
          <p:nvPr/>
        </p:nvSpPr>
        <p:spPr bwMode="auto">
          <a:xfrm>
            <a:off x="1133475" y="5845175"/>
            <a:ext cx="99107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True love is loving the unlovable</a:t>
            </a:r>
          </a:p>
        </p:txBody>
      </p:sp>
      <p:sp>
        <p:nvSpPr>
          <p:cNvPr id="3" name="Rectangle 2"/>
          <p:cNvSpPr/>
          <p:nvPr/>
        </p:nvSpPr>
        <p:spPr>
          <a:xfrm>
            <a:off x="854075" y="3355975"/>
            <a:ext cx="10807700" cy="2062163"/>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algn="just" eaLnBrk="1" fontAlgn="auto" hangingPunct="1">
              <a:spcBef>
                <a:spcPts val="0"/>
              </a:spcBef>
              <a:spcAft>
                <a:spcPts val="0"/>
              </a:spcAft>
              <a:defRPr/>
            </a:pPr>
            <a:r>
              <a:rPr lang="en-GB" sz="3200" dirty="0">
                <a:latin typeface="Times New Roman" panose="02020603050405020304" pitchFamily="18" charset="0"/>
                <a:cs typeface="Times New Roman" panose="02020603050405020304" pitchFamily="18" charset="0"/>
              </a:rPr>
              <a:t>“You have heard that it was said, ‘Love your neighbour</a:t>
            </a:r>
            <a:r>
              <a:rPr lang="en-GB" sz="3200" baseline="30000" dirty="0">
                <a:latin typeface="Times New Roman" panose="02020603050405020304" pitchFamily="18" charset="0"/>
                <a:cs typeface="Times New Roman" panose="02020603050405020304" pitchFamily="18" charset="0"/>
              </a:rPr>
              <a:t> </a:t>
            </a:r>
            <a:r>
              <a:rPr lang="en-GB" sz="3200" dirty="0">
                <a:latin typeface="Times New Roman" panose="02020603050405020304" pitchFamily="18" charset="0"/>
                <a:cs typeface="Times New Roman" panose="02020603050405020304" pitchFamily="18" charset="0"/>
              </a:rPr>
              <a:t>and hate your enemy.’ </a:t>
            </a:r>
            <a:r>
              <a:rPr lang="en-GB" sz="3200" baseline="30000" dirty="0">
                <a:latin typeface="Times New Roman" panose="02020603050405020304" pitchFamily="18" charset="0"/>
                <a:cs typeface="Times New Roman" panose="02020603050405020304" pitchFamily="18" charset="0"/>
              </a:rPr>
              <a:t>44 </a:t>
            </a:r>
            <a:r>
              <a:rPr lang="en-GB" sz="3200" dirty="0">
                <a:latin typeface="Times New Roman" panose="02020603050405020304" pitchFamily="18" charset="0"/>
                <a:cs typeface="Times New Roman" panose="02020603050405020304" pitchFamily="18" charset="0"/>
              </a:rPr>
              <a:t>But I tell you, love your enemies and pray for those who persecute you,</a:t>
            </a:r>
          </a:p>
          <a:p>
            <a:pPr algn="just" eaLnBrk="1" fontAlgn="auto" hangingPunct="1">
              <a:spcBef>
                <a:spcPts val="0"/>
              </a:spcBef>
              <a:spcAft>
                <a:spcPts val="0"/>
              </a:spcAft>
              <a:defRPr/>
            </a:pPr>
            <a:r>
              <a:rPr lang="en-GB" sz="3200" b="1" i="1" dirty="0">
                <a:latin typeface="Times New Roman" panose="02020603050405020304" pitchFamily="18" charset="0"/>
                <a:cs typeface="Times New Roman" panose="02020603050405020304" pitchFamily="18" charset="0"/>
              </a:rPr>
              <a:t>Matthew 5:43-44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barn(inVertical)">
                                      <p:cBhvr>
                                        <p:cTn id="20" dur="500"/>
                                        <p:tgtEl>
                                          <p:spTgt spid="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12763" y="227013"/>
            <a:ext cx="840486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III. Being </a:t>
            </a:r>
            <a:r>
              <a:rPr lang="en-GB" altLang="en-US" sz="3600" b="1" dirty="0" smtClean="0">
                <a:solidFill>
                  <a:srgbClr val="FFFF00"/>
                </a:solidFill>
                <a:latin typeface="Times New Roman" pitchFamily="18" charset="0"/>
                <a:cs typeface="Times New Roman" pitchFamily="18" charset="0"/>
              </a:rPr>
              <a:t>loved </a:t>
            </a:r>
            <a:r>
              <a:rPr lang="en-GB" altLang="en-US" sz="3600" b="1" dirty="0">
                <a:solidFill>
                  <a:srgbClr val="FFFF00"/>
                </a:solidFill>
                <a:latin typeface="Times New Roman" pitchFamily="18" charset="0"/>
                <a:cs typeface="Times New Roman" pitchFamily="18" charset="0"/>
              </a:rPr>
              <a:t>leads us to </a:t>
            </a:r>
            <a:r>
              <a:rPr lang="en-GB" altLang="en-US" sz="3600" b="1" dirty="0" smtClean="0">
                <a:solidFill>
                  <a:srgbClr val="FFFF00"/>
                </a:solidFill>
                <a:latin typeface="Times New Roman" pitchFamily="18" charset="0"/>
                <a:cs typeface="Times New Roman" pitchFamily="18" charset="0"/>
              </a:rPr>
              <a:t>love </a:t>
            </a:r>
            <a:r>
              <a:rPr lang="en-GB" altLang="en-US" sz="3600" b="1" dirty="0">
                <a:solidFill>
                  <a:srgbClr val="FFFF00"/>
                </a:solidFill>
                <a:latin typeface="Times New Roman" pitchFamily="18" charset="0"/>
                <a:cs typeface="Times New Roman" pitchFamily="18" charset="0"/>
              </a:rPr>
              <a:t>and </a:t>
            </a:r>
            <a:r>
              <a:rPr lang="en-GB" altLang="en-US" sz="3600" b="1" dirty="0" smtClean="0">
                <a:solidFill>
                  <a:srgbClr val="FFFF00"/>
                </a:solidFill>
                <a:latin typeface="Times New Roman" pitchFamily="18" charset="0"/>
                <a:cs typeface="Times New Roman" pitchFamily="18" charset="0"/>
              </a:rPr>
              <a:t>serve</a:t>
            </a:r>
            <a:endParaRPr lang="en-GB" altLang="en-US" sz="3600" b="1" dirty="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360363" y="1663700"/>
            <a:ext cx="6378575" cy="35385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baseline="30000">
                <a:latin typeface="Times New Roman" pitchFamily="18" charset="0"/>
                <a:cs typeface="Times New Roman" pitchFamily="18" charset="0"/>
              </a:rPr>
              <a:t>6 </a:t>
            </a:r>
            <a:r>
              <a:rPr lang="en-GB" altLang="en-US">
                <a:latin typeface="Times New Roman" pitchFamily="18" charset="0"/>
                <a:cs typeface="Times New Roman" pitchFamily="18" charset="0"/>
              </a:rPr>
              <a:t>He came to Simon Peter, who said to him, </a:t>
            </a:r>
          </a:p>
          <a:p>
            <a:pPr eaLnBrk="1" hangingPunct="1">
              <a:lnSpc>
                <a:spcPct val="100000"/>
              </a:lnSpc>
              <a:spcBef>
                <a:spcPct val="0"/>
              </a:spcBef>
              <a:buFontTx/>
              <a:buNone/>
            </a:pPr>
            <a:r>
              <a:rPr lang="en-GB" altLang="en-US">
                <a:latin typeface="Times New Roman" pitchFamily="18" charset="0"/>
                <a:cs typeface="Times New Roman" pitchFamily="18" charset="0"/>
              </a:rPr>
              <a:t>“Lord, are you going to wash my feet?”</a:t>
            </a:r>
          </a:p>
          <a:p>
            <a:pPr eaLnBrk="1" hangingPunct="1">
              <a:lnSpc>
                <a:spcPct val="100000"/>
              </a:lnSpc>
              <a:spcBef>
                <a:spcPct val="0"/>
              </a:spcBef>
              <a:buFontTx/>
              <a:buNone/>
            </a:pPr>
            <a:r>
              <a:rPr lang="en-GB" altLang="en-US" baseline="30000">
                <a:latin typeface="Times New Roman" pitchFamily="18" charset="0"/>
                <a:cs typeface="Times New Roman" pitchFamily="18" charset="0"/>
              </a:rPr>
              <a:t>7 </a:t>
            </a:r>
            <a:r>
              <a:rPr lang="en-GB" altLang="en-US">
                <a:latin typeface="Times New Roman" pitchFamily="18" charset="0"/>
                <a:cs typeface="Times New Roman" pitchFamily="18" charset="0"/>
              </a:rPr>
              <a:t>Jesus replied, “You do not realize </a:t>
            </a:r>
          </a:p>
          <a:p>
            <a:pPr eaLnBrk="1" hangingPunct="1">
              <a:lnSpc>
                <a:spcPct val="100000"/>
              </a:lnSpc>
              <a:spcBef>
                <a:spcPct val="0"/>
              </a:spcBef>
              <a:buFontTx/>
              <a:buNone/>
            </a:pPr>
            <a:r>
              <a:rPr lang="en-GB" altLang="en-US">
                <a:latin typeface="Times New Roman" pitchFamily="18" charset="0"/>
                <a:cs typeface="Times New Roman" pitchFamily="18" charset="0"/>
              </a:rPr>
              <a:t>now what I am doing, but </a:t>
            </a:r>
          </a:p>
          <a:p>
            <a:pPr eaLnBrk="1" hangingPunct="1">
              <a:lnSpc>
                <a:spcPct val="100000"/>
              </a:lnSpc>
              <a:spcBef>
                <a:spcPct val="0"/>
              </a:spcBef>
              <a:buFontTx/>
              <a:buNone/>
            </a:pPr>
            <a:r>
              <a:rPr lang="en-GB" altLang="en-US">
                <a:latin typeface="Times New Roman" pitchFamily="18" charset="0"/>
                <a:cs typeface="Times New Roman" pitchFamily="18" charset="0"/>
              </a:rPr>
              <a:t>later you will understand.”</a:t>
            </a:r>
          </a:p>
          <a:p>
            <a:pPr eaLnBrk="1" hangingPunct="1">
              <a:lnSpc>
                <a:spcPct val="100000"/>
              </a:lnSpc>
              <a:spcBef>
                <a:spcPct val="0"/>
              </a:spcBef>
              <a:buFontTx/>
              <a:buNone/>
            </a:pPr>
            <a:r>
              <a:rPr lang="en-GB" altLang="en-US" baseline="30000">
                <a:latin typeface="Times New Roman" pitchFamily="18" charset="0"/>
                <a:cs typeface="Times New Roman" pitchFamily="18" charset="0"/>
              </a:rPr>
              <a:t>8 </a:t>
            </a:r>
            <a:r>
              <a:rPr lang="en-GB" altLang="en-US">
                <a:latin typeface="Times New Roman" pitchFamily="18" charset="0"/>
                <a:cs typeface="Times New Roman" pitchFamily="18" charset="0"/>
              </a:rPr>
              <a:t>“No,” said Peter, “</a:t>
            </a:r>
          </a:p>
          <a:p>
            <a:pPr eaLnBrk="1" hangingPunct="1">
              <a:lnSpc>
                <a:spcPct val="100000"/>
              </a:lnSpc>
              <a:spcBef>
                <a:spcPct val="0"/>
              </a:spcBef>
              <a:buFontTx/>
              <a:buNone/>
            </a:pPr>
            <a:r>
              <a:rPr lang="en-GB" altLang="en-US">
                <a:latin typeface="Times New Roman" pitchFamily="18" charset="0"/>
                <a:cs typeface="Times New Roman" pitchFamily="18" charset="0"/>
              </a:rPr>
              <a:t>you shall never wash my feet.”</a:t>
            </a:r>
          </a:p>
          <a:p>
            <a:pPr algn="just" eaLnBrk="1" hangingPunct="1">
              <a:lnSpc>
                <a:spcPct val="100000"/>
              </a:lnSpc>
              <a:spcBef>
                <a:spcPct val="0"/>
              </a:spcBef>
              <a:buFontTx/>
              <a:buNone/>
            </a:pPr>
            <a:r>
              <a:rPr lang="en-GB" altLang="en-US" b="1" i="1">
                <a:latin typeface="Times New Roman" pitchFamily="18" charset="0"/>
                <a:cs typeface="Times New Roman" pitchFamily="18" charset="0"/>
              </a:rPr>
              <a:t>John 13:6-8 (NIV)</a:t>
            </a:r>
          </a:p>
        </p:txBody>
      </p:sp>
      <p:sp>
        <p:nvSpPr>
          <p:cNvPr id="7" name="Rectangle 6"/>
          <p:cNvSpPr>
            <a:spLocks noChangeArrowheads="1"/>
          </p:cNvSpPr>
          <p:nvPr/>
        </p:nvSpPr>
        <p:spPr bwMode="auto">
          <a:xfrm>
            <a:off x="669925" y="6002338"/>
            <a:ext cx="21161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Humility?</a:t>
            </a:r>
            <a:r>
              <a:rPr lang="en-GB" altLang="en-US" sz="3600"/>
              <a:t> </a:t>
            </a:r>
            <a:endParaRPr lang="en-GB" altLang="en-US" sz="3600">
              <a:solidFill>
                <a:schemeClr val="bg1"/>
              </a:solidFill>
              <a:latin typeface="Times New Roman" pitchFamily="18" charset="0"/>
              <a:cs typeface="Times New Roman" pitchFamily="18" charset="0"/>
            </a:endParaRPr>
          </a:p>
        </p:txBody>
      </p:sp>
      <p:sp>
        <p:nvSpPr>
          <p:cNvPr id="8" name="Rectangle 7"/>
          <p:cNvSpPr>
            <a:spLocks noChangeArrowheads="1"/>
          </p:cNvSpPr>
          <p:nvPr/>
        </p:nvSpPr>
        <p:spPr bwMode="auto">
          <a:xfrm>
            <a:off x="3128963" y="6011863"/>
            <a:ext cx="12176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NO!</a:t>
            </a:r>
            <a:r>
              <a:rPr lang="en-GB" altLang="en-US" sz="3600"/>
              <a:t> </a:t>
            </a:r>
            <a:endParaRPr lang="en-GB" altLang="en-US" sz="3600">
              <a:solidFill>
                <a:schemeClr val="bg1"/>
              </a:solidFill>
              <a:latin typeface="Times New Roman" pitchFamily="18" charset="0"/>
              <a:cs typeface="Times New Roman" pitchFamily="18" charset="0"/>
            </a:endParaRPr>
          </a:p>
        </p:txBody>
      </p:sp>
      <p:sp>
        <p:nvSpPr>
          <p:cNvPr id="9" name="Rectangle 8"/>
          <p:cNvSpPr>
            <a:spLocks noChangeArrowheads="1"/>
          </p:cNvSpPr>
          <p:nvPr/>
        </p:nvSpPr>
        <p:spPr bwMode="auto">
          <a:xfrm>
            <a:off x="4346575" y="6011863"/>
            <a:ext cx="12033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rgbClr val="FFFF00"/>
                </a:solidFill>
                <a:latin typeface="Times New Roman" pitchFamily="18" charset="0"/>
                <a:cs typeface="Times New Roman" pitchFamily="18" charset="0"/>
              </a:rPr>
              <a:t>Pride</a:t>
            </a:r>
            <a:r>
              <a:rPr lang="en-GB" altLang="en-US" sz="3600">
                <a:solidFill>
                  <a:srgbClr val="FFFF00"/>
                </a:solidFill>
              </a:rPr>
              <a:t> </a:t>
            </a:r>
            <a:endParaRPr lang="en-GB" altLang="en-US" sz="3600">
              <a:solidFill>
                <a:srgbClr val="FFFF00"/>
              </a:solidFill>
              <a:latin typeface="Times New Roman" pitchFamily="18" charset="0"/>
              <a:cs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61200" y="1663700"/>
            <a:ext cx="4943475" cy="370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arn(inVertical)">
                                      <p:cBhvr>
                                        <p:cTn id="30" dur="500"/>
                                        <p:tgtEl>
                                          <p:spTgt spid="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barn(inVertical)">
                                      <p:cBhvr>
                                        <p:cTn id="3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25463" y="241300"/>
            <a:ext cx="90773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IV. Love always demands action - </a:t>
            </a:r>
            <a:r>
              <a:rPr lang="en-GB" altLang="en-US" sz="3600" b="1" dirty="0" smtClean="0">
                <a:solidFill>
                  <a:srgbClr val="FFFF00"/>
                </a:solidFill>
                <a:latin typeface="Times New Roman" pitchFamily="18" charset="0"/>
                <a:cs typeface="Times New Roman" pitchFamily="18" charset="0"/>
              </a:rPr>
              <a:t>obedience</a:t>
            </a:r>
            <a:r>
              <a:rPr lang="en-GB" altLang="en-US" sz="3600" dirty="0" smtClean="0">
                <a:solidFill>
                  <a:srgbClr val="FFFF00"/>
                </a:solidFill>
                <a:latin typeface="Times New Roman" pitchFamily="18" charset="0"/>
                <a:cs typeface="Times New Roman" pitchFamily="18" charset="0"/>
              </a:rPr>
              <a:t> </a:t>
            </a:r>
            <a:endParaRPr lang="en-GB" altLang="en-US" sz="3600" b="1" dirty="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403225" y="1365250"/>
            <a:ext cx="10766425" cy="1076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“Christianity is a </a:t>
            </a:r>
            <a:r>
              <a:rPr lang="en-GB" altLang="en-US" sz="3200" b="1">
                <a:latin typeface="Times New Roman" pitchFamily="18" charset="0"/>
                <a:cs typeface="Times New Roman" pitchFamily="18" charset="0"/>
              </a:rPr>
              <a:t>system</a:t>
            </a:r>
            <a:r>
              <a:rPr lang="en-GB" altLang="en-US" sz="3200">
                <a:latin typeface="Times New Roman" pitchFamily="18" charset="0"/>
                <a:cs typeface="Times New Roman" pitchFamily="18" charset="0"/>
              </a:rPr>
              <a:t> of thought to be learned – the knowing of which will heal people of their moral and spiritual ailments”.</a:t>
            </a:r>
          </a:p>
        </p:txBody>
      </p:sp>
      <p:sp>
        <p:nvSpPr>
          <p:cNvPr id="7" name="Rectangle 6"/>
          <p:cNvSpPr>
            <a:spLocks noChangeArrowheads="1"/>
          </p:cNvSpPr>
          <p:nvPr/>
        </p:nvSpPr>
        <p:spPr bwMode="auto">
          <a:xfrm>
            <a:off x="950913" y="5788025"/>
            <a:ext cx="38179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Which comes first?</a:t>
            </a:r>
          </a:p>
        </p:txBody>
      </p:sp>
      <p:sp>
        <p:nvSpPr>
          <p:cNvPr id="3" name="Rectangle 2"/>
          <p:cNvSpPr/>
          <p:nvPr/>
        </p:nvSpPr>
        <p:spPr>
          <a:xfrm>
            <a:off x="525463" y="2919413"/>
            <a:ext cx="10809287" cy="107791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algn="just" eaLnBrk="1" fontAlgn="auto" hangingPunct="1">
              <a:spcBef>
                <a:spcPts val="0"/>
              </a:spcBef>
              <a:spcAft>
                <a:spcPts val="0"/>
              </a:spcAft>
              <a:defRPr/>
            </a:pPr>
            <a:r>
              <a:rPr lang="en-GB" sz="3200" dirty="0">
                <a:latin typeface="+mn-lt"/>
              </a:rPr>
              <a:t>“You call me </a:t>
            </a:r>
            <a:r>
              <a:rPr lang="en-GB" sz="3200" dirty="0">
                <a:solidFill>
                  <a:srgbClr val="FF0000"/>
                </a:solidFill>
                <a:latin typeface="+mn-lt"/>
              </a:rPr>
              <a:t>‘Teacher’ and ‘Lord,’ </a:t>
            </a:r>
            <a:r>
              <a:rPr lang="en-GB" sz="3200" dirty="0">
                <a:latin typeface="+mn-lt"/>
              </a:rPr>
              <a:t>and rightly so, for that is what I am. </a:t>
            </a:r>
            <a:r>
              <a:rPr lang="en-GB" sz="3200" b="1" i="1" dirty="0">
                <a:latin typeface="Times New Roman" panose="02020603050405020304" pitchFamily="18" charset="0"/>
                <a:cs typeface="Times New Roman" panose="02020603050405020304" pitchFamily="18" charset="0"/>
              </a:rPr>
              <a:t>John 13:13 (NIV) </a:t>
            </a:r>
          </a:p>
        </p:txBody>
      </p:sp>
      <p:sp>
        <p:nvSpPr>
          <p:cNvPr id="4" name="Rectangle 3"/>
          <p:cNvSpPr>
            <a:spLocks noChangeArrowheads="1"/>
          </p:cNvSpPr>
          <p:nvPr/>
        </p:nvSpPr>
        <p:spPr bwMode="auto">
          <a:xfrm>
            <a:off x="830263" y="4303713"/>
            <a:ext cx="10201275" cy="10779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Now that I, your </a:t>
            </a:r>
            <a:r>
              <a:rPr lang="en-GB" altLang="en-US" sz="3200" b="1">
                <a:solidFill>
                  <a:srgbClr val="FF0000"/>
                </a:solidFill>
                <a:latin typeface="Times New Roman" pitchFamily="18" charset="0"/>
                <a:cs typeface="Times New Roman" pitchFamily="18" charset="0"/>
              </a:rPr>
              <a:t>Lord and Teacher, </a:t>
            </a:r>
            <a:r>
              <a:rPr lang="en-GB" altLang="en-US" sz="3200">
                <a:latin typeface="Times New Roman" pitchFamily="18" charset="0"/>
                <a:cs typeface="Times New Roman" pitchFamily="18" charset="0"/>
              </a:rPr>
              <a:t>have washed your feet, you also should wash one another’s feet. </a:t>
            </a:r>
            <a:r>
              <a:rPr lang="en-GB" altLang="en-US" sz="3200" b="1" i="1">
                <a:latin typeface="Times New Roman" pitchFamily="18" charset="0"/>
                <a:cs typeface="Times New Roman" pitchFamily="18" charset="0"/>
              </a:rPr>
              <a:t>John 13:14 (NIV)</a:t>
            </a:r>
            <a:endParaRPr lang="en-GB" altLang="en-US" sz="3200" b="1" i="1"/>
          </a:p>
        </p:txBody>
      </p:sp>
      <p:sp>
        <p:nvSpPr>
          <p:cNvPr id="8" name="Rectangle 7"/>
          <p:cNvSpPr>
            <a:spLocks noChangeArrowheads="1"/>
          </p:cNvSpPr>
          <p:nvPr/>
        </p:nvSpPr>
        <p:spPr bwMode="auto">
          <a:xfrm>
            <a:off x="6142038" y="5788025"/>
            <a:ext cx="22145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Lordship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barn(inVertical)">
                                      <p:cBhvr>
                                        <p:cTn id="20" dur="500"/>
                                        <p:tgtEl>
                                          <p:spTgt spid="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anim calcmode="lin" valueType="num">
                                      <p:cBhvr>
                                        <p:cTn id="26" dur="1000" fill="hold"/>
                                        <p:tgtEl>
                                          <p:spTgt spid="4"/>
                                        </p:tgtEl>
                                        <p:attrNameLst>
                                          <p:attrName>ppt_x</p:attrName>
                                        </p:attrNameLst>
                                      </p:cBhvr>
                                      <p:tavLst>
                                        <p:tav tm="0">
                                          <p:val>
                                            <p:strVal val="#ppt_x"/>
                                          </p:val>
                                        </p:tav>
                                        <p:tav tm="100000">
                                          <p:val>
                                            <p:strVal val="#ppt_x"/>
                                          </p:val>
                                        </p:tav>
                                      </p:tavLst>
                                    </p:anim>
                                    <p:anim calcmode="lin" valueType="num">
                                      <p:cBhvr>
                                        <p:cTn id="2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arn(inVertical)">
                                      <p:cBhvr>
                                        <p:cTn id="32" dur="500"/>
                                        <p:tgtEl>
                                          <p:spTgt spid="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arn(inVertical)">
                                      <p:cBhvr>
                                        <p:cTn id="3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p:bldP spid="3" grpId="0" animBg="1"/>
      <p:bldP spid="4" grpId="0" animBg="1"/>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25463" y="241300"/>
            <a:ext cx="90773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IV. Love always demands action - </a:t>
            </a:r>
            <a:r>
              <a:rPr lang="en-GB" altLang="en-US" sz="3600" b="1" dirty="0" smtClean="0">
                <a:solidFill>
                  <a:srgbClr val="FFFF00"/>
                </a:solidFill>
                <a:latin typeface="Times New Roman" pitchFamily="18" charset="0"/>
                <a:cs typeface="Times New Roman" pitchFamily="18" charset="0"/>
              </a:rPr>
              <a:t>obedience</a:t>
            </a:r>
            <a:r>
              <a:rPr lang="en-GB" altLang="en-US" sz="3600" dirty="0" smtClean="0">
                <a:solidFill>
                  <a:srgbClr val="FFFF00"/>
                </a:solidFill>
                <a:latin typeface="Times New Roman" pitchFamily="18" charset="0"/>
                <a:cs typeface="Times New Roman" pitchFamily="18" charset="0"/>
              </a:rPr>
              <a:t> </a:t>
            </a:r>
            <a:endParaRPr lang="en-GB" altLang="en-US" sz="3600" b="1" dirty="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182563" y="887413"/>
            <a:ext cx="11872912" cy="52625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b="1">
                <a:solidFill>
                  <a:srgbClr val="222222"/>
                </a:solidFill>
                <a:latin typeface="Times New Roman" pitchFamily="18" charset="0"/>
                <a:cs typeface="Times New Roman" pitchFamily="18" charset="0"/>
              </a:rPr>
              <a:t>Mark 10:17-22 (NIV)</a:t>
            </a:r>
            <a:endParaRPr lang="en-GB" altLang="en-US">
              <a:latin typeface="Times New Roman" pitchFamily="18" charset="0"/>
              <a:cs typeface="Times New Roman" pitchFamily="18" charset="0"/>
            </a:endParaRPr>
          </a:p>
          <a:p>
            <a:pPr eaLnBrk="1" hangingPunct="1">
              <a:lnSpc>
                <a:spcPct val="100000"/>
              </a:lnSpc>
              <a:spcBef>
                <a:spcPct val="0"/>
              </a:spcBef>
              <a:buFontTx/>
              <a:buNone/>
            </a:pPr>
            <a:r>
              <a:rPr lang="en-GB" altLang="en-US">
                <a:latin typeface="Times New Roman" pitchFamily="18" charset="0"/>
                <a:cs typeface="Times New Roman" pitchFamily="18" charset="0"/>
              </a:rPr>
              <a:t> </a:t>
            </a:r>
            <a:r>
              <a:rPr lang="en-GB" altLang="en-US" baseline="30000">
                <a:latin typeface="Times New Roman" pitchFamily="18" charset="0"/>
                <a:cs typeface="Times New Roman" pitchFamily="18" charset="0"/>
              </a:rPr>
              <a:t>17 </a:t>
            </a:r>
            <a:r>
              <a:rPr lang="en-GB" altLang="en-US">
                <a:latin typeface="Times New Roman" pitchFamily="18" charset="0"/>
                <a:cs typeface="Times New Roman" pitchFamily="18" charset="0"/>
              </a:rPr>
              <a:t>As Jesus started on his way, a man ran up to him and fell on his knees before him. “Good teacher,” he asked, “what must I do to inherit eternal life?”</a:t>
            </a:r>
          </a:p>
          <a:p>
            <a:pPr algn="just" eaLnBrk="1" hangingPunct="1">
              <a:lnSpc>
                <a:spcPct val="100000"/>
              </a:lnSpc>
              <a:spcBef>
                <a:spcPct val="0"/>
              </a:spcBef>
              <a:buFontTx/>
              <a:buNone/>
            </a:pPr>
            <a:r>
              <a:rPr lang="en-GB" altLang="en-US" baseline="30000">
                <a:latin typeface="Times New Roman" pitchFamily="18" charset="0"/>
                <a:cs typeface="Times New Roman" pitchFamily="18" charset="0"/>
              </a:rPr>
              <a:t>18 </a:t>
            </a:r>
            <a:r>
              <a:rPr lang="en-GB" altLang="en-US">
                <a:latin typeface="Times New Roman" pitchFamily="18" charset="0"/>
                <a:cs typeface="Times New Roman" pitchFamily="18" charset="0"/>
              </a:rPr>
              <a:t>“Why do you call me good?” Jesus answered. “No one is good—except God alone. </a:t>
            </a:r>
            <a:r>
              <a:rPr lang="en-GB" altLang="en-US" baseline="30000">
                <a:latin typeface="Times New Roman" pitchFamily="18" charset="0"/>
                <a:cs typeface="Times New Roman" pitchFamily="18" charset="0"/>
              </a:rPr>
              <a:t>19 </a:t>
            </a:r>
            <a:r>
              <a:rPr lang="en-GB" altLang="en-US">
                <a:latin typeface="Times New Roman" pitchFamily="18" charset="0"/>
                <a:cs typeface="Times New Roman" pitchFamily="18" charset="0"/>
              </a:rPr>
              <a:t>You know the commandments: ‘You shall not murder, you shall not commit adultery, you shall not steal, you shall not give false testimony, you shall not defraud, honour your father and mother.’”</a:t>
            </a:r>
          </a:p>
          <a:p>
            <a:pPr eaLnBrk="1" hangingPunct="1">
              <a:lnSpc>
                <a:spcPct val="100000"/>
              </a:lnSpc>
              <a:spcBef>
                <a:spcPct val="0"/>
              </a:spcBef>
              <a:buFontTx/>
              <a:buNone/>
            </a:pPr>
            <a:r>
              <a:rPr lang="en-GB" altLang="en-US" baseline="30000">
                <a:latin typeface="Times New Roman" pitchFamily="18" charset="0"/>
                <a:cs typeface="Times New Roman" pitchFamily="18" charset="0"/>
              </a:rPr>
              <a:t>20 </a:t>
            </a:r>
            <a:r>
              <a:rPr lang="en-GB" altLang="en-US">
                <a:latin typeface="Times New Roman" pitchFamily="18" charset="0"/>
                <a:cs typeface="Times New Roman" pitchFamily="18" charset="0"/>
              </a:rPr>
              <a:t>“Teacher,” he declared, “all these I have kept since I was a boy.”</a:t>
            </a:r>
          </a:p>
          <a:p>
            <a:pPr eaLnBrk="1" hangingPunct="1">
              <a:lnSpc>
                <a:spcPct val="100000"/>
              </a:lnSpc>
              <a:spcBef>
                <a:spcPct val="0"/>
              </a:spcBef>
              <a:buFontTx/>
              <a:buNone/>
            </a:pPr>
            <a:r>
              <a:rPr lang="en-GB" altLang="en-US" baseline="30000">
                <a:latin typeface="Times New Roman" pitchFamily="18" charset="0"/>
                <a:cs typeface="Times New Roman" pitchFamily="18" charset="0"/>
              </a:rPr>
              <a:t>21 </a:t>
            </a:r>
            <a:r>
              <a:rPr lang="en-GB" altLang="en-US">
                <a:latin typeface="Times New Roman" pitchFamily="18" charset="0"/>
                <a:cs typeface="Times New Roman" pitchFamily="18" charset="0"/>
              </a:rPr>
              <a:t>Jesus looked at him and </a:t>
            </a:r>
            <a:r>
              <a:rPr lang="en-GB" altLang="en-US" b="1">
                <a:solidFill>
                  <a:srgbClr val="FF0000"/>
                </a:solidFill>
                <a:latin typeface="Times New Roman" pitchFamily="18" charset="0"/>
                <a:cs typeface="Times New Roman" pitchFamily="18" charset="0"/>
              </a:rPr>
              <a:t>loved him. </a:t>
            </a:r>
            <a:r>
              <a:rPr lang="en-GB" altLang="en-US">
                <a:latin typeface="Times New Roman" pitchFamily="18" charset="0"/>
                <a:cs typeface="Times New Roman" pitchFamily="18" charset="0"/>
              </a:rPr>
              <a:t>“One thing you lack,” he said. “</a:t>
            </a:r>
            <a:r>
              <a:rPr lang="en-GB" altLang="en-US" b="1">
                <a:solidFill>
                  <a:srgbClr val="FF0000"/>
                </a:solidFill>
                <a:latin typeface="Times New Roman" pitchFamily="18" charset="0"/>
                <a:cs typeface="Times New Roman" pitchFamily="18" charset="0"/>
              </a:rPr>
              <a:t>Go</a:t>
            </a:r>
            <a:r>
              <a:rPr lang="en-GB" altLang="en-US">
                <a:latin typeface="Times New Roman" pitchFamily="18" charset="0"/>
                <a:cs typeface="Times New Roman" pitchFamily="18" charset="0"/>
              </a:rPr>
              <a:t>, sell everything you have and give to the poor, and you will have treasure in heaven. Then come, follow me.”</a:t>
            </a:r>
          </a:p>
          <a:p>
            <a:pPr eaLnBrk="1" hangingPunct="1">
              <a:lnSpc>
                <a:spcPct val="100000"/>
              </a:lnSpc>
              <a:spcBef>
                <a:spcPct val="0"/>
              </a:spcBef>
              <a:buFontTx/>
              <a:buNone/>
            </a:pPr>
            <a:r>
              <a:rPr lang="en-GB" altLang="en-US" baseline="30000">
                <a:latin typeface="Times New Roman" pitchFamily="18" charset="0"/>
                <a:cs typeface="Times New Roman" pitchFamily="18" charset="0"/>
              </a:rPr>
              <a:t>22 </a:t>
            </a:r>
            <a:r>
              <a:rPr lang="en-GB" altLang="en-US">
                <a:latin typeface="Times New Roman" pitchFamily="18" charset="0"/>
                <a:cs typeface="Times New Roman" pitchFamily="18" charset="0"/>
              </a:rPr>
              <a:t>At this the man’s face fell. He went away sad, because he had great wealth.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2588" y="0"/>
            <a:ext cx="6981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7878763" y="1260475"/>
            <a:ext cx="332422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latin typeface="Times New Roman" pitchFamily="18" charset="0"/>
                <a:cs typeface="Times New Roman" pitchFamily="18" charset="0"/>
              </a:rPr>
              <a:t>First to surrender</a:t>
            </a:r>
            <a:endParaRPr lang="en-GB" altLang="en-US" sz="3200" b="1"/>
          </a:p>
        </p:txBody>
      </p:sp>
      <p:sp>
        <p:nvSpPr>
          <p:cNvPr id="4" name="Rectangle 3"/>
          <p:cNvSpPr>
            <a:spLocks noChangeArrowheads="1"/>
          </p:cNvSpPr>
          <p:nvPr/>
        </p:nvSpPr>
        <p:spPr bwMode="auto">
          <a:xfrm>
            <a:off x="7878763" y="2576513"/>
            <a:ext cx="39370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b="1">
                <a:latin typeface="Times New Roman" pitchFamily="18" charset="0"/>
                <a:cs typeface="Times New Roman" pitchFamily="18" charset="0"/>
              </a:rPr>
              <a:t>Then to gain knowledge </a:t>
            </a:r>
          </a:p>
          <a:p>
            <a:pPr eaLnBrk="1" hangingPunct="1">
              <a:lnSpc>
                <a:spcPct val="100000"/>
              </a:lnSpc>
              <a:spcBef>
                <a:spcPct val="0"/>
              </a:spcBef>
              <a:buFontTx/>
              <a:buNone/>
            </a:pPr>
            <a:r>
              <a:rPr lang="en-GB" altLang="en-US" b="1">
                <a:latin typeface="Times New Roman" pitchFamily="18" charset="0"/>
                <a:cs typeface="Times New Roman" pitchFamily="18" charset="0"/>
              </a:rPr>
              <a:t>to serve.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8377238" y="1136650"/>
            <a:ext cx="19653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800" b="1">
                <a:latin typeface="Times New Roman" pitchFamily="18" charset="0"/>
                <a:cs typeface="Times New Roman" pitchFamily="18" charset="0"/>
              </a:rPr>
              <a:t>Health</a:t>
            </a:r>
            <a:endParaRPr lang="en-GB" altLang="en-US" sz="4800" b="1"/>
          </a:p>
        </p:txBody>
      </p:sp>
      <p:sp>
        <p:nvSpPr>
          <p:cNvPr id="6" name="Rectangle 5"/>
          <p:cNvSpPr>
            <a:spLocks noChangeArrowheads="1"/>
          </p:cNvSpPr>
          <p:nvPr/>
        </p:nvSpPr>
        <p:spPr bwMode="auto">
          <a:xfrm>
            <a:off x="8469313" y="2397125"/>
            <a:ext cx="37433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800" b="1">
                <a:solidFill>
                  <a:srgbClr val="002060"/>
                </a:solidFill>
                <a:latin typeface="Times New Roman" pitchFamily="18" charset="0"/>
                <a:cs typeface="Times New Roman" pitchFamily="18" charset="0"/>
              </a:rPr>
              <a:t>Relationships</a:t>
            </a:r>
            <a:endParaRPr lang="en-GB" altLang="en-US" sz="4800" b="1">
              <a:solidFill>
                <a:srgbClr val="002060"/>
              </a:solidFill>
            </a:endParaRPr>
          </a:p>
        </p:txBody>
      </p:sp>
      <p:sp>
        <p:nvSpPr>
          <p:cNvPr id="7" name="Rectangle 6"/>
          <p:cNvSpPr>
            <a:spLocks noChangeArrowheads="1"/>
          </p:cNvSpPr>
          <p:nvPr/>
        </p:nvSpPr>
        <p:spPr bwMode="auto">
          <a:xfrm>
            <a:off x="8469313" y="3948113"/>
            <a:ext cx="26257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800" b="1">
                <a:latin typeface="Times New Roman" pitchFamily="18" charset="0"/>
                <a:cs typeface="Times New Roman" pitchFamily="18" charset="0"/>
              </a:rPr>
              <a:t>Finances</a:t>
            </a:r>
            <a:r>
              <a:rPr lang="en-GB" altLang="en-US" sz="3600">
                <a:latin typeface="Times New Roman" pitchFamily="18" charset="0"/>
                <a:cs typeface="Times New Roman" pitchFamily="18" charset="0"/>
              </a:rPr>
              <a:t>.</a:t>
            </a:r>
          </a:p>
        </p:txBody>
      </p:sp>
      <p:sp>
        <p:nvSpPr>
          <p:cNvPr id="8" name="Rectangle 7"/>
          <p:cNvSpPr>
            <a:spLocks noChangeArrowheads="1"/>
          </p:cNvSpPr>
          <p:nvPr/>
        </p:nvSpPr>
        <p:spPr bwMode="auto">
          <a:xfrm>
            <a:off x="4083050" y="5499100"/>
            <a:ext cx="3629025" cy="10160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6000" b="1">
                <a:solidFill>
                  <a:schemeClr val="bg1"/>
                </a:solidFill>
                <a:latin typeface="Times New Roman" pitchFamily="18" charset="0"/>
                <a:cs typeface="Times New Roman" pitchFamily="18" charset="0"/>
              </a:rPr>
              <a:t>God’s love</a:t>
            </a:r>
            <a:endParaRPr lang="en-GB" altLang="en-US" sz="6000">
              <a:solidFill>
                <a:schemeClr val="bg1"/>
              </a:solidFill>
              <a:latin typeface="Times New Roman" pitchFamily="18" charset="0"/>
              <a:cs typeface="Times New Roman" pitchFamily="18" charset="0"/>
            </a:endParaRPr>
          </a:p>
        </p:txBody>
      </p:sp>
      <p:pic>
        <p:nvPicPr>
          <p:cNvPr id="10246"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46175" y="488950"/>
            <a:ext cx="452437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down)">
                                      <p:cBhvr>
                                        <p:cTn id="18" dur="500"/>
                                        <p:tgtEl>
                                          <p:spTgt spid="7"/>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1465</TotalTime>
  <Words>377</Words>
  <Application>Microsoft Office PowerPoint</Application>
  <PresentationFormat>Custom</PresentationFormat>
  <Paragraphs>55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16</cp:revision>
  <dcterms:created xsi:type="dcterms:W3CDTF">2016-01-02T09:45:25Z</dcterms:created>
  <dcterms:modified xsi:type="dcterms:W3CDTF">2018-01-09T15:06:18Z</dcterms:modified>
</cp:coreProperties>
</file>