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8" d="100"/>
          <a:sy n="78" d="100"/>
        </p:scale>
        <p:origin x="-114"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89B853D-27E5-4201-B3B4-A171C42A6AE7}" type="datetimeFigureOut">
              <a:rPr lang="en-GB"/>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F71C650-5176-4A21-8524-1F694BB65BD2}" type="slidenum">
              <a:rPr lang="en-GB" altLang="en-US"/>
              <a:pPr/>
              <a:t>‹#›</a:t>
            </a:fld>
            <a:endParaRPr lang="en-GB" altLang="en-US"/>
          </a:p>
        </p:txBody>
      </p:sp>
    </p:spTree>
    <p:extLst>
      <p:ext uri="{BB962C8B-B14F-4D97-AF65-F5344CB8AC3E}">
        <p14:creationId xmlns:p14="http://schemas.microsoft.com/office/powerpoint/2010/main" val="3486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5CFBBF1-3BEC-4703-9C78-91FB4AF391D2}" type="datetimeFigureOut">
              <a:rPr lang="en-GB"/>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772125A-4EE7-422C-99CB-0FAEE532A7BE}" type="slidenum">
              <a:rPr lang="en-GB" altLang="en-US"/>
              <a:pPr/>
              <a:t>‹#›</a:t>
            </a:fld>
            <a:endParaRPr lang="en-GB" altLang="en-US"/>
          </a:p>
        </p:txBody>
      </p:sp>
    </p:spTree>
    <p:extLst>
      <p:ext uri="{BB962C8B-B14F-4D97-AF65-F5344CB8AC3E}">
        <p14:creationId xmlns:p14="http://schemas.microsoft.com/office/powerpoint/2010/main" val="61392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8F97D67-0C7B-477F-8C80-0B3F50E2A179}" type="datetimeFigureOut">
              <a:rPr lang="en-GB"/>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B6F46F-A349-4798-BB67-BCFEAC2691BC}" type="slidenum">
              <a:rPr lang="en-GB" altLang="en-US"/>
              <a:pPr/>
              <a:t>‹#›</a:t>
            </a:fld>
            <a:endParaRPr lang="en-GB" altLang="en-US"/>
          </a:p>
        </p:txBody>
      </p:sp>
    </p:spTree>
    <p:extLst>
      <p:ext uri="{BB962C8B-B14F-4D97-AF65-F5344CB8AC3E}">
        <p14:creationId xmlns:p14="http://schemas.microsoft.com/office/powerpoint/2010/main" val="255564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6B4CBCC-093D-4AD1-8E3D-817222A12F19}" type="datetimeFigureOut">
              <a:rPr lang="en-GB"/>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B3BA8BA-4B3A-44FD-8416-63F76E8E1CB2}" type="slidenum">
              <a:rPr lang="en-GB" altLang="en-US"/>
              <a:pPr/>
              <a:t>‹#›</a:t>
            </a:fld>
            <a:endParaRPr lang="en-GB" altLang="en-US"/>
          </a:p>
        </p:txBody>
      </p:sp>
    </p:spTree>
    <p:extLst>
      <p:ext uri="{BB962C8B-B14F-4D97-AF65-F5344CB8AC3E}">
        <p14:creationId xmlns:p14="http://schemas.microsoft.com/office/powerpoint/2010/main" val="201151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0F8EFA-C06B-4DAE-A23D-704EFDB2CAA3}" type="datetimeFigureOut">
              <a:rPr lang="en-GB"/>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C494C02-BF16-4312-AAE1-E9D79EB364DF}" type="slidenum">
              <a:rPr lang="en-GB" altLang="en-US"/>
              <a:pPr/>
              <a:t>‹#›</a:t>
            </a:fld>
            <a:endParaRPr lang="en-GB" altLang="en-US"/>
          </a:p>
        </p:txBody>
      </p:sp>
    </p:spTree>
    <p:extLst>
      <p:ext uri="{BB962C8B-B14F-4D97-AF65-F5344CB8AC3E}">
        <p14:creationId xmlns:p14="http://schemas.microsoft.com/office/powerpoint/2010/main" val="192653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67DB7B8-F4AF-4CD0-9F71-BDC26F15BD04}" type="datetimeFigureOut">
              <a:rPr lang="en-GB"/>
              <a:pPr>
                <a:defRPr/>
              </a:pPr>
              <a:t>04/01/2018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55CAC7D-F20B-4C04-941D-AC56ACE74267}" type="slidenum">
              <a:rPr lang="en-GB" altLang="en-US"/>
              <a:pPr/>
              <a:t>‹#›</a:t>
            </a:fld>
            <a:endParaRPr lang="en-GB" altLang="en-US"/>
          </a:p>
        </p:txBody>
      </p:sp>
    </p:spTree>
    <p:extLst>
      <p:ext uri="{BB962C8B-B14F-4D97-AF65-F5344CB8AC3E}">
        <p14:creationId xmlns:p14="http://schemas.microsoft.com/office/powerpoint/2010/main" val="209619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9E56D0E-86E4-4CAA-8FBE-6189A3681B16}" type="datetimeFigureOut">
              <a:rPr lang="en-GB"/>
              <a:pPr>
                <a:defRPr/>
              </a:pPr>
              <a:t>04/01/2018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7D51749E-7DDA-4031-9BF0-6CC17BBD70F1}" type="slidenum">
              <a:rPr lang="en-GB" altLang="en-US"/>
              <a:pPr/>
              <a:t>‹#›</a:t>
            </a:fld>
            <a:endParaRPr lang="en-GB" altLang="en-US"/>
          </a:p>
        </p:txBody>
      </p:sp>
    </p:spTree>
    <p:extLst>
      <p:ext uri="{BB962C8B-B14F-4D97-AF65-F5344CB8AC3E}">
        <p14:creationId xmlns:p14="http://schemas.microsoft.com/office/powerpoint/2010/main" val="331933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C9D2F50-F912-495B-B892-C56F931F82C2}" type="datetimeFigureOut">
              <a:rPr lang="en-GB"/>
              <a:pPr>
                <a:defRPr/>
              </a:pPr>
              <a:t>04/01/2018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A7CC22F-DBEF-4162-BAF9-163F8DCE67E0}" type="slidenum">
              <a:rPr lang="en-GB" altLang="en-US"/>
              <a:pPr/>
              <a:t>‹#›</a:t>
            </a:fld>
            <a:endParaRPr lang="en-GB" altLang="en-US"/>
          </a:p>
        </p:txBody>
      </p:sp>
    </p:spTree>
    <p:extLst>
      <p:ext uri="{BB962C8B-B14F-4D97-AF65-F5344CB8AC3E}">
        <p14:creationId xmlns:p14="http://schemas.microsoft.com/office/powerpoint/2010/main" val="322855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7A18F0-52BB-4739-8CD4-7715BDDFE96D}" type="datetimeFigureOut">
              <a:rPr lang="en-GB"/>
              <a:pPr>
                <a:defRPr/>
              </a:pPr>
              <a:t>04/01/2018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D6E980F-0C5C-4F33-990D-FD56CC46BFBB}" type="slidenum">
              <a:rPr lang="en-GB" altLang="en-US"/>
              <a:pPr/>
              <a:t>‹#›</a:t>
            </a:fld>
            <a:endParaRPr lang="en-GB" altLang="en-US"/>
          </a:p>
        </p:txBody>
      </p:sp>
    </p:spTree>
    <p:extLst>
      <p:ext uri="{BB962C8B-B14F-4D97-AF65-F5344CB8AC3E}">
        <p14:creationId xmlns:p14="http://schemas.microsoft.com/office/powerpoint/2010/main" val="268484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C01426-6D82-40BB-99A5-8FB2EBEF0F67}" type="datetimeFigureOut">
              <a:rPr lang="en-GB"/>
              <a:pPr>
                <a:defRPr/>
              </a:pPr>
              <a:t>04/01/2018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4213076-8634-4942-95DC-3A1B41220C26}" type="slidenum">
              <a:rPr lang="en-GB" altLang="en-US"/>
              <a:pPr/>
              <a:t>‹#›</a:t>
            </a:fld>
            <a:endParaRPr lang="en-GB" altLang="en-US"/>
          </a:p>
        </p:txBody>
      </p:sp>
    </p:spTree>
    <p:extLst>
      <p:ext uri="{BB962C8B-B14F-4D97-AF65-F5344CB8AC3E}">
        <p14:creationId xmlns:p14="http://schemas.microsoft.com/office/powerpoint/2010/main" val="119512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660ECF-154D-4986-8046-5A7FE3A450FB}" type="datetimeFigureOut">
              <a:rPr lang="en-GB"/>
              <a:pPr>
                <a:defRPr/>
              </a:pPr>
              <a:t>04/01/2018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029DFC4-48D6-4562-A1B5-0C17842976D0}" type="slidenum">
              <a:rPr lang="en-GB" altLang="en-US"/>
              <a:pPr/>
              <a:t>‹#›</a:t>
            </a:fld>
            <a:endParaRPr lang="en-GB" altLang="en-US"/>
          </a:p>
        </p:txBody>
      </p:sp>
    </p:spTree>
    <p:extLst>
      <p:ext uri="{BB962C8B-B14F-4D97-AF65-F5344CB8AC3E}">
        <p14:creationId xmlns:p14="http://schemas.microsoft.com/office/powerpoint/2010/main" val="178824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959ECC0-8747-41BD-8E59-878E68486618}" type="datetimeFigureOut">
              <a:rPr lang="en-GB"/>
              <a:pPr>
                <a:defRPr/>
              </a:pPr>
              <a:t>04/01/2018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474055B-A900-4FEA-8995-44B202F16BA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23825"/>
            <a:ext cx="1197292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3700" y="592138"/>
            <a:ext cx="11310938" cy="4154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baseline="30000">
                <a:latin typeface="Times New Roman" pitchFamily="18" charset="0"/>
                <a:cs typeface="Times New Roman" pitchFamily="18" charset="0"/>
              </a:rPr>
              <a:t>6 </a:t>
            </a:r>
            <a:r>
              <a:rPr lang="en-GB" altLang="en-US" sz="4400">
                <a:latin typeface="Times New Roman" pitchFamily="18" charset="0"/>
                <a:cs typeface="Times New Roman" pitchFamily="18" charset="0"/>
              </a:rPr>
              <a:t>let your ear be attentive and your eyes open to hear the prayer your servant is praying before you </a:t>
            </a:r>
            <a:r>
              <a:rPr lang="en-GB" altLang="en-US" sz="4400" i="1">
                <a:solidFill>
                  <a:srgbClr val="FF0000"/>
                </a:solidFill>
                <a:latin typeface="Times New Roman" pitchFamily="18" charset="0"/>
                <a:cs typeface="Times New Roman" pitchFamily="18" charset="0"/>
              </a:rPr>
              <a:t>day and night </a:t>
            </a:r>
            <a:r>
              <a:rPr lang="en-GB" altLang="en-US" sz="4400">
                <a:latin typeface="Times New Roman" pitchFamily="18" charset="0"/>
                <a:cs typeface="Times New Roman" pitchFamily="18" charset="0"/>
              </a:rPr>
              <a:t>for your servants, the people of Israel. </a:t>
            </a:r>
            <a:r>
              <a:rPr lang="en-GB" altLang="en-US" sz="4400" b="1">
                <a:solidFill>
                  <a:srgbClr val="FF0000"/>
                </a:solidFill>
                <a:latin typeface="Times New Roman" pitchFamily="18" charset="0"/>
                <a:cs typeface="Times New Roman" pitchFamily="18" charset="0"/>
              </a:rPr>
              <a:t>I confess </a:t>
            </a:r>
            <a:r>
              <a:rPr lang="en-GB" altLang="en-US" sz="4400">
                <a:latin typeface="Times New Roman" pitchFamily="18" charset="0"/>
                <a:cs typeface="Times New Roman" pitchFamily="18" charset="0"/>
              </a:rPr>
              <a:t>the sins we Israelites, including myself and my father’s family, have committed against you.</a:t>
            </a:r>
          </a:p>
        </p:txBody>
      </p:sp>
      <p:sp>
        <p:nvSpPr>
          <p:cNvPr id="3" name="Rectangle 2"/>
          <p:cNvSpPr>
            <a:spLocks noChangeArrowheads="1"/>
          </p:cNvSpPr>
          <p:nvPr/>
        </p:nvSpPr>
        <p:spPr bwMode="auto">
          <a:xfrm>
            <a:off x="2211388" y="5073650"/>
            <a:ext cx="78946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a:solidFill>
                  <a:schemeClr val="bg1"/>
                </a:solidFill>
                <a:latin typeface="Times New Roman" pitchFamily="18" charset="0"/>
                <a:cs typeface="Calibri" pitchFamily="34" charset="0"/>
              </a:rPr>
              <a:t>Nehemiah said;</a:t>
            </a:r>
          </a:p>
          <a:p>
            <a:pPr>
              <a:lnSpc>
                <a:spcPct val="100000"/>
              </a:lnSpc>
              <a:spcBef>
                <a:spcPct val="0"/>
              </a:spcBef>
              <a:buFontTx/>
              <a:buNone/>
            </a:pPr>
            <a:r>
              <a:rPr lang="en-GB" altLang="en-US" sz="4000">
                <a:solidFill>
                  <a:schemeClr val="bg1"/>
                </a:solidFill>
                <a:latin typeface="Times New Roman" pitchFamily="18" charset="0"/>
                <a:cs typeface="Calibri" pitchFamily="34" charset="0"/>
              </a:rPr>
              <a:t> it is our fault, he goes to repentance. </a:t>
            </a:r>
            <a:endParaRPr lang="en-GB" altLang="en-US" sz="4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3700" y="212725"/>
            <a:ext cx="11310938"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aseline="30000">
                <a:latin typeface="Times New Roman" pitchFamily="18" charset="0"/>
                <a:cs typeface="Times New Roman" pitchFamily="18" charset="0"/>
              </a:rPr>
              <a:t>7 </a:t>
            </a:r>
            <a:r>
              <a:rPr lang="en-GB" altLang="en-US" sz="4000">
                <a:latin typeface="Times New Roman" pitchFamily="18" charset="0"/>
                <a:cs typeface="Times New Roman" pitchFamily="18" charset="0"/>
              </a:rPr>
              <a:t>We have acted very wickedly toward you. We have not obeyed the commands, decrees and laws you gave your servant Moses.</a:t>
            </a:r>
          </a:p>
        </p:txBody>
      </p:sp>
      <p:sp>
        <p:nvSpPr>
          <p:cNvPr id="4" name="Rectangle 3"/>
          <p:cNvSpPr>
            <a:spLocks noChangeArrowheads="1"/>
          </p:cNvSpPr>
          <p:nvPr/>
        </p:nvSpPr>
        <p:spPr bwMode="auto">
          <a:xfrm>
            <a:off x="266700" y="2273300"/>
            <a:ext cx="11798300" cy="4402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aseline="30000">
                <a:latin typeface="Times New Roman" pitchFamily="18" charset="0"/>
                <a:cs typeface="Times New Roman" pitchFamily="18" charset="0"/>
              </a:rPr>
              <a:t>8 </a:t>
            </a:r>
            <a:r>
              <a:rPr lang="en-GB" altLang="en-US" sz="4000">
                <a:latin typeface="Times New Roman" pitchFamily="18" charset="0"/>
                <a:cs typeface="Times New Roman" pitchFamily="18" charset="0"/>
              </a:rPr>
              <a:t>“</a:t>
            </a:r>
            <a:r>
              <a:rPr lang="en-GB" altLang="en-US" sz="4000" b="1">
                <a:solidFill>
                  <a:srgbClr val="FF0000"/>
                </a:solidFill>
                <a:latin typeface="Times New Roman" pitchFamily="18" charset="0"/>
                <a:cs typeface="Times New Roman" pitchFamily="18" charset="0"/>
              </a:rPr>
              <a:t>Remember</a:t>
            </a:r>
            <a:r>
              <a:rPr lang="en-GB" altLang="en-US" sz="4000">
                <a:latin typeface="Times New Roman" pitchFamily="18" charset="0"/>
                <a:cs typeface="Times New Roman" pitchFamily="18" charset="0"/>
              </a:rPr>
              <a:t> the instruction you gave your servant Moses, saying, ‘If you are unfaithful, I will scatter you among the nations, </a:t>
            </a:r>
            <a:r>
              <a:rPr lang="en-GB" altLang="en-US" sz="4000" baseline="30000">
                <a:latin typeface="Times New Roman" pitchFamily="18" charset="0"/>
                <a:cs typeface="Times New Roman" pitchFamily="18" charset="0"/>
              </a:rPr>
              <a:t>9 </a:t>
            </a:r>
            <a:r>
              <a:rPr lang="en-GB" altLang="en-US" sz="4000">
                <a:latin typeface="Times New Roman" pitchFamily="18" charset="0"/>
                <a:cs typeface="Times New Roman" pitchFamily="18" charset="0"/>
              </a:rPr>
              <a:t>but if you return to me and obey my commands, then even if your exiled people are at the farthest horizon, I will gather them from there and bring them to the place I have chosen as a dwelling for my 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11138" y="727075"/>
            <a:ext cx="11798300"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aseline="30000">
                <a:latin typeface="Times New Roman" pitchFamily="18" charset="0"/>
                <a:cs typeface="Times New Roman" pitchFamily="18" charset="0"/>
              </a:rPr>
              <a:t>10 </a:t>
            </a:r>
            <a:r>
              <a:rPr lang="en-GB" altLang="en-US" sz="4000">
                <a:latin typeface="Times New Roman" pitchFamily="18" charset="0"/>
                <a:cs typeface="Times New Roman" pitchFamily="18" charset="0"/>
              </a:rPr>
              <a:t>“They are your servants and your people, whom you redeemed by your great strength and your mighty hand. </a:t>
            </a:r>
            <a:r>
              <a:rPr lang="en-GB" altLang="en-US" sz="4000" baseline="30000">
                <a:latin typeface="Times New Roman" pitchFamily="18" charset="0"/>
                <a:cs typeface="Times New Roman" pitchFamily="18" charset="0"/>
              </a:rPr>
              <a:t>11 </a:t>
            </a:r>
            <a:r>
              <a:rPr lang="en-GB" altLang="en-US" sz="4000">
                <a:latin typeface="Times New Roman" pitchFamily="18" charset="0"/>
                <a:cs typeface="Times New Roman" pitchFamily="18" charset="0"/>
              </a:rPr>
              <a:t>Lord, let your ear be attentive to the prayer of this your servant and to the prayer of your servants who delight in revering your name. Give your servant success today by granting him favour in the presence of this man.”</a:t>
            </a:r>
          </a:p>
          <a:p>
            <a:pPr>
              <a:lnSpc>
                <a:spcPct val="100000"/>
              </a:lnSpc>
              <a:spcBef>
                <a:spcPct val="0"/>
              </a:spcBef>
              <a:buFontTx/>
              <a:buNone/>
            </a:pPr>
            <a:r>
              <a:rPr lang="en-GB" altLang="en-US" sz="4000">
                <a:latin typeface="Times New Roman" pitchFamily="18" charset="0"/>
                <a:cs typeface="Times New Roman" pitchFamily="18" charset="0"/>
              </a:rPr>
              <a:t>I was cupbearer to the 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11138" y="727075"/>
            <a:ext cx="11798300"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a:latin typeface="Times New Roman" pitchFamily="18" charset="0"/>
                <a:cs typeface="Times New Roman" pitchFamily="18" charset="0"/>
              </a:rPr>
              <a:t>Nehemiah hears the news in the month of Kislev, which is November (1:1).</a:t>
            </a:r>
          </a:p>
        </p:txBody>
      </p:sp>
      <p:sp>
        <p:nvSpPr>
          <p:cNvPr id="2" name="Rectangle 1"/>
          <p:cNvSpPr>
            <a:spLocks noChangeArrowheads="1"/>
          </p:cNvSpPr>
          <p:nvPr/>
        </p:nvSpPr>
        <p:spPr bwMode="auto">
          <a:xfrm>
            <a:off x="1181100" y="3375025"/>
            <a:ext cx="89058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7000"/>
              </a:lnSpc>
              <a:spcBef>
                <a:spcPct val="0"/>
              </a:spcBef>
              <a:buFontTx/>
              <a:buNone/>
            </a:pPr>
            <a:r>
              <a:rPr lang="en-GB" altLang="en-US" sz="4400">
                <a:solidFill>
                  <a:srgbClr val="FFC000"/>
                </a:solidFill>
                <a:latin typeface="Times New Roman" pitchFamily="18" charset="0"/>
                <a:cs typeface="Times New Roman" pitchFamily="18" charset="0"/>
              </a:rPr>
              <a:t>He doesn’t approach the king with his request until four months later in the month of Nisan, which is March (2:1).</a:t>
            </a:r>
            <a:endParaRPr lang="en-GB" altLang="en-US" sz="4400">
              <a:solidFill>
                <a:srgbClr val="FFC000"/>
              </a:solidFill>
              <a:latin typeface="Times New Roman" pitchFamily="18" charset="0"/>
              <a:ea typeface="Calibri" pitchFamily="34" charset="0"/>
              <a:cs typeface="Times New Roman" pitchFamily="18" charset="0"/>
            </a:endParaRPr>
          </a:p>
          <a:p>
            <a:pPr>
              <a:lnSpc>
                <a:spcPct val="107000"/>
              </a:lnSpc>
              <a:spcBef>
                <a:spcPct val="0"/>
              </a:spcBef>
              <a:buFontTx/>
              <a:buNone/>
            </a:pPr>
            <a:r>
              <a:rPr lang="en-GB" altLang="en-US" sz="1800">
                <a:latin typeface="Times New Roman" pitchFamily="18" charset="0"/>
                <a:cs typeface="Times New Roman" pitchFamily="18" charset="0"/>
              </a:rPr>
              <a:t> </a:t>
            </a:r>
            <a:endParaRPr lang="en-GB" altLang="en-US" sz="140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77838" y="1244600"/>
            <a:ext cx="10748962"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800">
                <a:latin typeface="Times New Roman" pitchFamily="18" charset="0"/>
                <a:cs typeface="Times New Roman" pitchFamily="18" charset="0"/>
              </a:rPr>
              <a:t>This was all about God’s timing.</a:t>
            </a:r>
          </a:p>
        </p:txBody>
      </p:sp>
      <p:sp>
        <p:nvSpPr>
          <p:cNvPr id="6" name="Rectangle 5"/>
          <p:cNvSpPr>
            <a:spLocks noChangeArrowheads="1"/>
          </p:cNvSpPr>
          <p:nvPr/>
        </p:nvSpPr>
        <p:spPr bwMode="auto">
          <a:xfrm>
            <a:off x="477838" y="246063"/>
            <a:ext cx="7045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Berlin Sans FB Demi" pitchFamily="34" charset="0"/>
              </a:rPr>
              <a:t>III. Nehemiah waited.</a:t>
            </a:r>
            <a:r>
              <a:rPr lang="en-GB" altLang="en-US" sz="5400">
                <a:solidFill>
                  <a:srgbClr val="FFFF00"/>
                </a:solidFill>
                <a:latin typeface="Berlin Sans FB Demi" pitchFamily="34" charset="0"/>
              </a:rPr>
              <a:t> </a:t>
            </a:r>
          </a:p>
        </p:txBody>
      </p:sp>
      <p:sp>
        <p:nvSpPr>
          <p:cNvPr id="2" name="Rectangle 1"/>
          <p:cNvSpPr>
            <a:spLocks noChangeArrowheads="1"/>
          </p:cNvSpPr>
          <p:nvPr/>
        </p:nvSpPr>
        <p:spPr bwMode="auto">
          <a:xfrm>
            <a:off x="266700" y="2501900"/>
            <a:ext cx="11479213" cy="4032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200">
                <a:latin typeface="Times New Roman" pitchFamily="18" charset="0"/>
                <a:cs typeface="Times New Roman" pitchFamily="18" charset="0"/>
              </a:rPr>
              <a:t>I was very much afraid, </a:t>
            </a:r>
            <a:r>
              <a:rPr lang="en-GB" altLang="en-US" sz="3200" baseline="30000">
                <a:latin typeface="Times New Roman" pitchFamily="18" charset="0"/>
                <a:cs typeface="Times New Roman" pitchFamily="18" charset="0"/>
              </a:rPr>
              <a:t>3 </a:t>
            </a:r>
            <a:r>
              <a:rPr lang="en-GB" altLang="en-US" sz="3200">
                <a:latin typeface="Times New Roman" pitchFamily="18" charset="0"/>
                <a:cs typeface="Times New Roman" pitchFamily="18" charset="0"/>
              </a:rPr>
              <a:t>but I said to the king, “May the king live forever! Why should my face not look sad when the city where my ancestors are buried lies in ruins, and its gates have been destroyed by fire?” </a:t>
            </a:r>
            <a:r>
              <a:rPr lang="en-GB" altLang="en-US" sz="3200" baseline="30000">
                <a:latin typeface="Times New Roman" pitchFamily="18" charset="0"/>
                <a:cs typeface="Times New Roman" pitchFamily="18" charset="0"/>
              </a:rPr>
              <a:t>4 </a:t>
            </a:r>
            <a:r>
              <a:rPr lang="en-GB" altLang="en-US" sz="3200">
                <a:latin typeface="Times New Roman" pitchFamily="18" charset="0"/>
                <a:cs typeface="Times New Roman" pitchFamily="18" charset="0"/>
              </a:rPr>
              <a:t>The king said to me, “What is it you want?”</a:t>
            </a:r>
          </a:p>
          <a:p>
            <a:pPr algn="just">
              <a:lnSpc>
                <a:spcPct val="100000"/>
              </a:lnSpc>
              <a:spcBef>
                <a:spcPct val="0"/>
              </a:spcBef>
              <a:buFontTx/>
              <a:buNone/>
            </a:pPr>
            <a:r>
              <a:rPr lang="en-GB" altLang="en-US" sz="3200">
                <a:latin typeface="Times New Roman" pitchFamily="18" charset="0"/>
                <a:cs typeface="Times New Roman" pitchFamily="18" charset="0"/>
              </a:rPr>
              <a:t>Then I prayed to the God of heaven, </a:t>
            </a:r>
            <a:r>
              <a:rPr lang="en-GB" altLang="en-US" sz="3200" baseline="30000">
                <a:latin typeface="Times New Roman" pitchFamily="18" charset="0"/>
                <a:cs typeface="Times New Roman" pitchFamily="18" charset="0"/>
              </a:rPr>
              <a:t>5 </a:t>
            </a:r>
            <a:r>
              <a:rPr lang="en-GB" altLang="en-US" sz="3200">
                <a:latin typeface="Times New Roman" pitchFamily="18" charset="0"/>
                <a:cs typeface="Times New Roman" pitchFamily="18" charset="0"/>
              </a:rPr>
              <a:t>and I answered the king, “If it pleases the king and if your servant has found favour in his sight, let him send me to the city in Judah where my ancestors are buried so that I can rebuild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963" y="184150"/>
            <a:ext cx="4240212"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28663" y="2854325"/>
            <a:ext cx="105632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7000"/>
              </a:lnSpc>
              <a:spcBef>
                <a:spcPct val="0"/>
              </a:spcBef>
              <a:spcAft>
                <a:spcPts val="800"/>
              </a:spcAft>
              <a:buFontTx/>
              <a:buNone/>
            </a:pPr>
            <a:r>
              <a:rPr lang="en-GB" altLang="en-US" sz="3600" b="1">
                <a:solidFill>
                  <a:schemeClr val="bg1"/>
                </a:solidFill>
                <a:latin typeface="Times New Roman" pitchFamily="18" charset="0"/>
                <a:ea typeface="Calibri" pitchFamily="34" charset="0"/>
                <a:cs typeface="Times New Roman" pitchFamily="18" charset="0"/>
              </a:rPr>
              <a:t>He identified with the prosperity of the work of God.</a:t>
            </a:r>
            <a:endParaRPr lang="en-GB" altLang="en-US" sz="3600" b="1">
              <a:solidFill>
                <a:schemeClr val="bg1"/>
              </a:solidFill>
              <a:ea typeface="Calibri" pitchFamily="34" charset="0"/>
              <a:cs typeface="Times New Roman" pitchFamily="18" charset="0"/>
            </a:endParaRPr>
          </a:p>
        </p:txBody>
      </p:sp>
      <p:sp>
        <p:nvSpPr>
          <p:cNvPr id="7" name="Rectangle 6"/>
          <p:cNvSpPr>
            <a:spLocks noChangeArrowheads="1"/>
          </p:cNvSpPr>
          <p:nvPr/>
        </p:nvSpPr>
        <p:spPr bwMode="auto">
          <a:xfrm>
            <a:off x="2613025" y="4248150"/>
            <a:ext cx="67945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7000"/>
              </a:lnSpc>
              <a:spcBef>
                <a:spcPct val="0"/>
              </a:spcBef>
              <a:spcAft>
                <a:spcPts val="800"/>
              </a:spcAft>
              <a:buFontTx/>
              <a:buNone/>
            </a:pPr>
            <a:r>
              <a:rPr lang="en-GB" altLang="en-US" sz="4800">
                <a:solidFill>
                  <a:srgbClr val="FFFF00"/>
                </a:solidFill>
                <a:latin typeface="Times New Roman" pitchFamily="18" charset="0"/>
                <a:ea typeface="Calibri" pitchFamily="34" charset="0"/>
                <a:cs typeface="Times New Roman" pitchFamily="18" charset="0"/>
              </a:rPr>
              <a:t>He was ready to be used…</a:t>
            </a:r>
            <a:endParaRPr lang="en-GB" altLang="en-US" sz="4800">
              <a:solidFill>
                <a:srgbClr val="FFFF00"/>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6925" y="1228725"/>
            <a:ext cx="10682288" cy="3786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dirty="0" smtClean="0">
                <a:latin typeface="Times New Roman" pitchFamily="18" charset="0"/>
                <a:ea typeface="Calibri" pitchFamily="34" charset="0"/>
                <a:cs typeface="Times New Roman" pitchFamily="18" charset="0"/>
              </a:rPr>
              <a:t>“He </a:t>
            </a:r>
            <a:r>
              <a:rPr lang="en-GB" altLang="en-US" sz="4000" dirty="0">
                <a:latin typeface="Times New Roman" pitchFamily="18" charset="0"/>
                <a:ea typeface="Calibri" pitchFamily="34" charset="0"/>
                <a:cs typeface="Times New Roman" pitchFamily="18" charset="0"/>
              </a:rPr>
              <a:t>leads us on by paths we did not know;</a:t>
            </a:r>
            <a:br>
              <a:rPr lang="en-GB" altLang="en-US" sz="4000" dirty="0">
                <a:latin typeface="Times New Roman" pitchFamily="18" charset="0"/>
                <a:ea typeface="Calibri" pitchFamily="34" charset="0"/>
                <a:cs typeface="Times New Roman" pitchFamily="18" charset="0"/>
              </a:rPr>
            </a:br>
            <a:r>
              <a:rPr lang="en-GB" altLang="en-US" sz="4000" dirty="0">
                <a:latin typeface="Times New Roman" pitchFamily="18" charset="0"/>
                <a:ea typeface="Calibri" pitchFamily="34" charset="0"/>
                <a:cs typeface="Times New Roman" pitchFamily="18" charset="0"/>
              </a:rPr>
              <a:t>Upward He leads us, though our steps be slow,</a:t>
            </a:r>
            <a:br>
              <a:rPr lang="en-GB" altLang="en-US" sz="4000" dirty="0">
                <a:latin typeface="Times New Roman" pitchFamily="18" charset="0"/>
                <a:ea typeface="Calibri" pitchFamily="34" charset="0"/>
                <a:cs typeface="Times New Roman" pitchFamily="18" charset="0"/>
              </a:rPr>
            </a:br>
            <a:r>
              <a:rPr lang="en-GB" altLang="en-US" sz="4000" dirty="0">
                <a:latin typeface="Times New Roman" pitchFamily="18" charset="0"/>
                <a:ea typeface="Calibri" pitchFamily="34" charset="0"/>
                <a:cs typeface="Times New Roman" pitchFamily="18" charset="0"/>
              </a:rPr>
              <a:t>Though often we faint and falter on the way,</a:t>
            </a:r>
            <a:br>
              <a:rPr lang="en-GB" altLang="en-US" sz="4000" dirty="0">
                <a:latin typeface="Times New Roman" pitchFamily="18" charset="0"/>
                <a:ea typeface="Calibri" pitchFamily="34" charset="0"/>
                <a:cs typeface="Times New Roman" pitchFamily="18" charset="0"/>
              </a:rPr>
            </a:br>
            <a:r>
              <a:rPr lang="en-GB" altLang="en-US" sz="4000" dirty="0">
                <a:latin typeface="Times New Roman" pitchFamily="18" charset="0"/>
                <a:ea typeface="Calibri" pitchFamily="34" charset="0"/>
                <a:cs typeface="Times New Roman" pitchFamily="18" charset="0"/>
              </a:rPr>
              <a:t>Though storms and darkness often obscure the day;</a:t>
            </a:r>
            <a:br>
              <a:rPr lang="en-GB" altLang="en-US" sz="4000" dirty="0">
                <a:latin typeface="Times New Roman" pitchFamily="18" charset="0"/>
                <a:ea typeface="Calibri" pitchFamily="34" charset="0"/>
                <a:cs typeface="Times New Roman" pitchFamily="18" charset="0"/>
              </a:rPr>
            </a:br>
            <a:r>
              <a:rPr lang="en-GB" altLang="en-US" sz="4000" dirty="0">
                <a:latin typeface="Times New Roman" pitchFamily="18" charset="0"/>
                <a:ea typeface="Calibri" pitchFamily="34" charset="0"/>
                <a:cs typeface="Times New Roman" pitchFamily="18" charset="0"/>
              </a:rPr>
              <a:t>Yet when the clouds are gone,</a:t>
            </a:r>
            <a:br>
              <a:rPr lang="en-GB" altLang="en-US" sz="4000" dirty="0">
                <a:latin typeface="Times New Roman" pitchFamily="18" charset="0"/>
                <a:ea typeface="Calibri" pitchFamily="34" charset="0"/>
                <a:cs typeface="Times New Roman" pitchFamily="18" charset="0"/>
              </a:rPr>
            </a:br>
            <a:r>
              <a:rPr lang="en-GB" altLang="en-US" sz="4000" dirty="0">
                <a:latin typeface="Times New Roman" pitchFamily="18" charset="0"/>
                <a:ea typeface="Calibri" pitchFamily="34" charset="0"/>
                <a:cs typeface="Times New Roman" pitchFamily="18" charset="0"/>
              </a:rPr>
              <a:t>We know He leads us on</a:t>
            </a:r>
            <a:r>
              <a:rPr lang="en-GB" altLang="en-US" sz="4000" dirty="0" smtClean="0">
                <a:latin typeface="Times New Roman" pitchFamily="18" charset="0"/>
                <a:ea typeface="Calibri" pitchFamily="34" charset="0"/>
                <a:cs typeface="Times New Roman" pitchFamily="18" charset="0"/>
              </a:rPr>
              <a:t>.”</a:t>
            </a:r>
            <a:endParaRPr lang="en-GB" altLang="en-US" sz="4000" dirty="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6925" y="1228725"/>
            <a:ext cx="10682288" cy="4710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dirty="0" smtClean="0">
                <a:latin typeface="Times New Roman" pitchFamily="18" charset="0"/>
                <a:cs typeface="Times New Roman" pitchFamily="18" charset="0"/>
              </a:rPr>
              <a:t>“He </a:t>
            </a:r>
            <a:r>
              <a:rPr lang="en-GB" altLang="en-US" sz="4000" dirty="0">
                <a:latin typeface="Times New Roman" pitchFamily="18" charset="0"/>
                <a:cs typeface="Times New Roman" pitchFamily="18" charset="0"/>
              </a:rPr>
              <a:t>leads us on through all the unquiet years;</a:t>
            </a:r>
            <a:br>
              <a:rPr lang="en-GB" altLang="en-US" sz="4000" dirty="0">
                <a:latin typeface="Times New Roman" pitchFamily="18" charset="0"/>
                <a:cs typeface="Times New Roman" pitchFamily="18" charset="0"/>
              </a:rPr>
            </a:br>
            <a:r>
              <a:rPr lang="en-GB" altLang="en-US" sz="4000" dirty="0">
                <a:latin typeface="Times New Roman" pitchFamily="18" charset="0"/>
                <a:cs typeface="Times New Roman" pitchFamily="18" charset="0"/>
              </a:rPr>
              <a:t>Past all our dreamland hopes, and doubts and fears,</a:t>
            </a:r>
            <a:br>
              <a:rPr lang="en-GB" altLang="en-US" sz="4000" dirty="0">
                <a:latin typeface="Times New Roman" pitchFamily="18" charset="0"/>
                <a:cs typeface="Times New Roman" pitchFamily="18" charset="0"/>
              </a:rPr>
            </a:br>
            <a:r>
              <a:rPr lang="en-GB" altLang="en-US" sz="4000" dirty="0">
                <a:latin typeface="Times New Roman" pitchFamily="18" charset="0"/>
                <a:cs typeface="Times New Roman" pitchFamily="18" charset="0"/>
              </a:rPr>
              <a:t>He guides our steps, through all the tangled maze</a:t>
            </a:r>
            <a:br>
              <a:rPr lang="en-GB" altLang="en-US" sz="4000" dirty="0">
                <a:latin typeface="Times New Roman" pitchFamily="18" charset="0"/>
                <a:cs typeface="Times New Roman" pitchFamily="18" charset="0"/>
              </a:rPr>
            </a:br>
            <a:r>
              <a:rPr lang="en-GB" altLang="en-US" sz="4000" dirty="0">
                <a:latin typeface="Times New Roman" pitchFamily="18" charset="0"/>
                <a:cs typeface="Times New Roman" pitchFamily="18" charset="0"/>
              </a:rPr>
              <a:t>Of losses, sorrows, and over clouded days;</a:t>
            </a:r>
            <a:br>
              <a:rPr lang="en-GB" altLang="en-US" sz="4000" dirty="0">
                <a:latin typeface="Times New Roman" pitchFamily="18" charset="0"/>
                <a:cs typeface="Times New Roman" pitchFamily="18" charset="0"/>
              </a:rPr>
            </a:br>
            <a:r>
              <a:rPr lang="en-GB" altLang="en-US" sz="4000" dirty="0">
                <a:latin typeface="Times New Roman" pitchFamily="18" charset="0"/>
                <a:cs typeface="Times New Roman" pitchFamily="18" charset="0"/>
              </a:rPr>
              <a:t>We know His will is done;</a:t>
            </a:r>
            <a:br>
              <a:rPr lang="en-GB" altLang="en-US" sz="4000" dirty="0">
                <a:latin typeface="Times New Roman" pitchFamily="18" charset="0"/>
                <a:cs typeface="Times New Roman" pitchFamily="18" charset="0"/>
              </a:rPr>
            </a:br>
            <a:r>
              <a:rPr lang="en-GB" altLang="en-US" sz="4000" dirty="0">
                <a:latin typeface="Times New Roman" pitchFamily="18" charset="0"/>
                <a:cs typeface="Times New Roman" pitchFamily="18" charset="0"/>
              </a:rPr>
              <a:t>And still He leads us on.”</a:t>
            </a:r>
          </a:p>
          <a:p>
            <a:pPr>
              <a:lnSpc>
                <a:spcPct val="100000"/>
              </a:lnSpc>
              <a:spcBef>
                <a:spcPct val="0"/>
              </a:spcBef>
              <a:buFontTx/>
              <a:buNone/>
            </a:pPr>
            <a:endParaRPr lang="en-GB" altLang="en-US" sz="4000" dirty="0">
              <a:latin typeface="Times New Roman" pitchFamily="18" charset="0"/>
              <a:cs typeface="Times New Roman" pitchFamily="18" charset="0"/>
            </a:endParaRPr>
          </a:p>
          <a:p>
            <a:pPr>
              <a:lnSpc>
                <a:spcPct val="100000"/>
              </a:lnSpc>
              <a:spcBef>
                <a:spcPct val="0"/>
              </a:spcBef>
              <a:buFontTx/>
              <a:buNone/>
            </a:pPr>
            <a:r>
              <a:rPr lang="en-GB" altLang="en-US" sz="2000" b="1" dirty="0">
                <a:solidFill>
                  <a:srgbClr val="000099"/>
                </a:solidFill>
                <a:latin typeface="Times New Roman" pitchFamily="18" charset="0"/>
                <a:cs typeface="Times New Roman" pitchFamily="18" charset="0"/>
              </a:rPr>
              <a:t>Nicolaus L. von Zinzendorf, 1700-1760 </a:t>
            </a:r>
            <a:endParaRPr lang="en-GB" alt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74650" y="1089025"/>
            <a:ext cx="11437938"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dirty="0">
                <a:latin typeface="Times New Roman" pitchFamily="18" charset="0"/>
                <a:cs typeface="Times New Roman" pitchFamily="18" charset="0"/>
              </a:rPr>
              <a:t>Jesus said in John 14:15,</a:t>
            </a:r>
          </a:p>
          <a:p>
            <a:pPr>
              <a:lnSpc>
                <a:spcPct val="100000"/>
              </a:lnSpc>
              <a:spcBef>
                <a:spcPct val="0"/>
              </a:spcBef>
              <a:buFontTx/>
              <a:buNone/>
            </a:pPr>
            <a:r>
              <a:rPr lang="en-GB" altLang="en-US" sz="4400" b="1" dirty="0" smtClean="0">
                <a:solidFill>
                  <a:srgbClr val="FF0000"/>
                </a:solidFill>
                <a:latin typeface="Times New Roman" pitchFamily="18" charset="0"/>
                <a:cs typeface="Times New Roman" pitchFamily="18" charset="0"/>
              </a:rPr>
              <a:t>“If </a:t>
            </a:r>
            <a:r>
              <a:rPr lang="en-GB" altLang="en-US" sz="4400" b="1" dirty="0">
                <a:solidFill>
                  <a:srgbClr val="FF0000"/>
                </a:solidFill>
                <a:latin typeface="Times New Roman" pitchFamily="18" charset="0"/>
                <a:cs typeface="Times New Roman" pitchFamily="18" charset="0"/>
              </a:rPr>
              <a:t>you love me you will obey my commands</a:t>
            </a:r>
            <a:r>
              <a:rPr lang="en-GB" altLang="en-US" sz="4400" b="1" dirty="0" smtClean="0">
                <a:solidFill>
                  <a:srgbClr val="FF0000"/>
                </a:solidFill>
                <a:latin typeface="Times New Roman" pitchFamily="18" charset="0"/>
                <a:cs typeface="Times New Roman" pitchFamily="18" charset="0"/>
              </a:rPr>
              <a:t>.”</a:t>
            </a:r>
            <a:endParaRPr lang="en-GB" altLang="en-US" sz="4400" b="1" dirty="0">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900113" y="4019550"/>
            <a:ext cx="9777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400" b="1">
                <a:solidFill>
                  <a:schemeClr val="bg1"/>
                </a:solidFill>
                <a:latin typeface="Times New Roman" pitchFamily="18" charset="0"/>
                <a:ea typeface="Calibri" pitchFamily="34" charset="0"/>
                <a:cs typeface="Times New Roman" pitchFamily="18" charset="0"/>
              </a:rPr>
              <a:t>Love for God means obedience to God.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p:nvPr/>
        </p:nvSpPr>
        <p:spPr>
          <a:xfrm>
            <a:off x="365125" y="1674813"/>
            <a:ext cx="11310938" cy="3478212"/>
          </a:xfrm>
          <a:prstGeom prst="rect">
            <a:avLst/>
          </a:prstGeom>
          <a:solidFill>
            <a:schemeClr val="bg1"/>
          </a:solidFill>
        </p:spPr>
        <p:txBody>
          <a:bodyPr>
            <a:spAutoFit/>
          </a:bodyPr>
          <a:lstStyle/>
          <a:p>
            <a:pPr>
              <a:defRPr/>
            </a:pPr>
            <a:r>
              <a:rPr lang="en-GB" sz="4400" baseline="30000" dirty="0">
                <a:latin typeface="Times New Roman" panose="02020603050405020304" pitchFamily="18" charset="0"/>
                <a:cs typeface="Times New Roman" panose="02020603050405020304" pitchFamily="18" charset="0"/>
              </a:rPr>
              <a:t>5 </a:t>
            </a:r>
            <a:r>
              <a:rPr lang="en-GB" sz="4400" dirty="0">
                <a:latin typeface="Times New Roman" panose="02020603050405020304" pitchFamily="18" charset="0"/>
                <a:cs typeface="Times New Roman" panose="02020603050405020304" pitchFamily="18" charset="0"/>
              </a:rPr>
              <a:t>Then I said:</a:t>
            </a:r>
          </a:p>
          <a:p>
            <a:pPr algn="just">
              <a:defRPr/>
            </a:pPr>
            <a:r>
              <a:rPr lang="en-GB" sz="4400" dirty="0">
                <a:latin typeface="Times New Roman" panose="02020603050405020304" pitchFamily="18" charset="0"/>
                <a:cs typeface="Times New Roman" panose="02020603050405020304" pitchFamily="18" charset="0"/>
              </a:rPr>
              <a:t>“</a:t>
            </a:r>
            <a:r>
              <a:rPr lang="en-GB" sz="4400" cap="small" dirty="0">
                <a:latin typeface="Times New Roman" panose="02020603050405020304" pitchFamily="18" charset="0"/>
                <a:cs typeface="Times New Roman" panose="02020603050405020304" pitchFamily="18" charset="0"/>
              </a:rPr>
              <a:t>Lord</a:t>
            </a:r>
            <a:r>
              <a:rPr lang="en-GB" sz="4400" dirty="0">
                <a:latin typeface="Times New Roman" panose="02020603050405020304" pitchFamily="18" charset="0"/>
                <a:cs typeface="Times New Roman" panose="02020603050405020304" pitchFamily="18" charset="0"/>
              </a:rPr>
              <a:t>, the God of heaven, the great and awesome God, who keeps his covenant of love with those who love him and keep his commandments</a:t>
            </a:r>
            <a:r>
              <a:rPr lang="en-GB" sz="4400" dirty="0" smtClean="0">
                <a:latin typeface="Times New Roman" panose="02020603050405020304" pitchFamily="18" charset="0"/>
                <a:cs typeface="Times New Roman" panose="02020603050405020304" pitchFamily="18" charset="0"/>
              </a:rPr>
              <a:t>,…”</a:t>
            </a:r>
            <a:endParaRPr lang="en-GB" sz="440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892300" y="233363"/>
            <a:ext cx="8002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Times New Roman" pitchFamily="18" charset="0"/>
                <a:cs typeface="Times New Roman" pitchFamily="18" charset="0"/>
              </a:rPr>
              <a:t>A Prayer for the New Year</a:t>
            </a:r>
            <a:endParaRPr lang="en-GB" altLang="en-US" sz="5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p:nvPr/>
        </p:nvSpPr>
        <p:spPr>
          <a:xfrm>
            <a:off x="365125" y="1674813"/>
            <a:ext cx="11310938" cy="3478212"/>
          </a:xfrm>
          <a:prstGeom prst="rect">
            <a:avLst/>
          </a:prstGeom>
          <a:solidFill>
            <a:schemeClr val="bg1"/>
          </a:solidFill>
        </p:spPr>
        <p:txBody>
          <a:bodyPr>
            <a:spAutoFit/>
          </a:bodyPr>
          <a:lstStyle/>
          <a:p>
            <a:pPr>
              <a:defRPr/>
            </a:pPr>
            <a:r>
              <a:rPr lang="en-GB" sz="4400" baseline="30000" dirty="0">
                <a:latin typeface="Times New Roman" panose="02020603050405020304" pitchFamily="18" charset="0"/>
                <a:cs typeface="Times New Roman" panose="02020603050405020304" pitchFamily="18" charset="0"/>
              </a:rPr>
              <a:t>5 </a:t>
            </a:r>
            <a:r>
              <a:rPr lang="en-GB" sz="4400" dirty="0">
                <a:latin typeface="Times New Roman" panose="02020603050405020304" pitchFamily="18" charset="0"/>
                <a:cs typeface="Times New Roman" panose="02020603050405020304" pitchFamily="18" charset="0"/>
              </a:rPr>
              <a:t>Then I said:</a:t>
            </a:r>
          </a:p>
          <a:p>
            <a:pPr algn="just">
              <a:defRPr/>
            </a:pPr>
            <a:r>
              <a:rPr lang="en-GB" sz="4400" dirty="0">
                <a:latin typeface="Times New Roman" panose="02020603050405020304" pitchFamily="18" charset="0"/>
                <a:cs typeface="Times New Roman" panose="02020603050405020304" pitchFamily="18" charset="0"/>
              </a:rPr>
              <a:t>“</a:t>
            </a:r>
            <a:r>
              <a:rPr lang="en-GB" sz="4400" cap="small" dirty="0">
                <a:latin typeface="Times New Roman" panose="02020603050405020304" pitchFamily="18" charset="0"/>
                <a:cs typeface="Times New Roman" panose="02020603050405020304" pitchFamily="18" charset="0"/>
              </a:rPr>
              <a:t>Lord</a:t>
            </a:r>
            <a:r>
              <a:rPr lang="en-GB" sz="4400" dirty="0">
                <a:latin typeface="Times New Roman" panose="02020603050405020304" pitchFamily="18" charset="0"/>
                <a:cs typeface="Times New Roman" panose="02020603050405020304" pitchFamily="18" charset="0"/>
              </a:rPr>
              <a:t>, the God of heaven, the great and awesome God, who keeps his covenant of love with those who love him and keep his commandments</a:t>
            </a:r>
            <a:r>
              <a:rPr lang="en-GB" sz="4400" dirty="0" smtClean="0">
                <a:latin typeface="Times New Roman" panose="02020603050405020304" pitchFamily="18" charset="0"/>
                <a:cs typeface="Times New Roman" panose="02020603050405020304" pitchFamily="18" charset="0"/>
              </a:rPr>
              <a:t>,…”</a:t>
            </a:r>
            <a:endParaRPr lang="en-GB" sz="440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892300" y="233363"/>
            <a:ext cx="8002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Times New Roman" pitchFamily="18" charset="0"/>
                <a:cs typeface="Times New Roman" pitchFamily="18" charset="0"/>
              </a:rPr>
              <a:t>A Prayer for the New Year</a:t>
            </a:r>
            <a:endParaRPr lang="en-GB" altLang="en-US" sz="5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892300" y="233363"/>
            <a:ext cx="3910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chemeClr val="bg1"/>
                </a:solidFill>
                <a:latin typeface="Times New Roman" pitchFamily="18" charset="0"/>
                <a:cs typeface="Times New Roman" pitchFamily="18" charset="0"/>
              </a:rPr>
              <a:t>Let’s pray…</a:t>
            </a:r>
            <a:endParaRPr lang="en-GB" altLang="en-US" sz="5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573088"/>
            <a:ext cx="824071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633413" y="1014413"/>
            <a:ext cx="10747375" cy="378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aseline="30000">
                <a:latin typeface="Times New Roman" pitchFamily="18" charset="0"/>
                <a:cs typeface="Times New Roman" pitchFamily="18" charset="0"/>
              </a:rPr>
              <a:t>3 </a:t>
            </a:r>
            <a:r>
              <a:rPr lang="en-GB" altLang="en-US" sz="4800">
                <a:latin typeface="Times New Roman" pitchFamily="18" charset="0"/>
                <a:cs typeface="Times New Roman" pitchFamily="18" charset="0"/>
              </a:rPr>
              <a:t>They said to me, “Those who survived the exile and are back in the province are in great trouble and disgrace. The wall of Jerusalem is broken down, and its gates have been burned with fire.”</a:t>
            </a:r>
          </a:p>
        </p:txBody>
      </p:sp>
      <p:sp>
        <p:nvSpPr>
          <p:cNvPr id="6" name="Rectangle 5"/>
          <p:cNvSpPr>
            <a:spLocks noChangeArrowheads="1"/>
          </p:cNvSpPr>
          <p:nvPr/>
        </p:nvSpPr>
        <p:spPr bwMode="auto">
          <a:xfrm>
            <a:off x="2817813" y="5580063"/>
            <a:ext cx="6378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Times New Roman" pitchFamily="18" charset="0"/>
                <a:cs typeface="Times New Roman" pitchFamily="18" charset="0"/>
              </a:rPr>
              <a:t>Nehemiah is shocked</a:t>
            </a:r>
            <a:endParaRPr lang="en-GB" altLang="en-US" sz="5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90550" y="1871663"/>
            <a:ext cx="1074737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aseline="30000">
                <a:latin typeface="Times New Roman" pitchFamily="18" charset="0"/>
                <a:cs typeface="Times New Roman" pitchFamily="18" charset="0"/>
              </a:rPr>
              <a:t>4 </a:t>
            </a:r>
            <a:r>
              <a:rPr lang="en-GB" altLang="en-US" sz="4800">
                <a:latin typeface="Times New Roman" pitchFamily="18" charset="0"/>
                <a:cs typeface="Times New Roman" pitchFamily="18" charset="0"/>
              </a:rPr>
              <a:t>When I heard these things, I sat down and wept. For some days I mourned and fasted and prayed before the God of heaven.</a:t>
            </a:r>
          </a:p>
        </p:txBody>
      </p:sp>
      <p:sp>
        <p:nvSpPr>
          <p:cNvPr id="6" name="Rectangle 5"/>
          <p:cNvSpPr>
            <a:spLocks noChangeArrowheads="1"/>
          </p:cNvSpPr>
          <p:nvPr/>
        </p:nvSpPr>
        <p:spPr bwMode="auto">
          <a:xfrm>
            <a:off x="111125" y="315913"/>
            <a:ext cx="1208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Berlin Sans FB Demi" pitchFamily="34" charset="0"/>
              </a:rPr>
              <a:t>I.</a:t>
            </a:r>
            <a:r>
              <a:rPr lang="en-GB" altLang="en-US" sz="5400">
                <a:solidFill>
                  <a:srgbClr val="FFFF00"/>
                </a:solidFill>
                <a:latin typeface="Berlin Sans FB Demi" pitchFamily="34" charset="0"/>
              </a:rPr>
              <a:t> </a:t>
            </a:r>
            <a:r>
              <a:rPr lang="en-GB" altLang="en-US" sz="5400" b="1">
                <a:solidFill>
                  <a:srgbClr val="FFFF00"/>
                </a:solidFill>
                <a:latin typeface="Berlin Sans FB Demi" pitchFamily="34" charset="0"/>
              </a:rPr>
              <a:t>First, Nehemiah saw the great need.</a:t>
            </a:r>
            <a:r>
              <a:rPr lang="en-GB" altLang="en-US" sz="5400">
                <a:solidFill>
                  <a:srgbClr val="FFFF00"/>
                </a:solidFill>
                <a:latin typeface="Berlin Sans FB Demi" pitchFamily="34" charset="0"/>
              </a:rPr>
              <a:t> </a:t>
            </a:r>
          </a:p>
        </p:txBody>
      </p:sp>
      <p:sp>
        <p:nvSpPr>
          <p:cNvPr id="2" name="Rectangle 1"/>
          <p:cNvSpPr>
            <a:spLocks noChangeArrowheads="1"/>
          </p:cNvSpPr>
          <p:nvPr/>
        </p:nvSpPr>
        <p:spPr bwMode="auto">
          <a:xfrm>
            <a:off x="2276475" y="5045075"/>
            <a:ext cx="6927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chemeClr val="bg1"/>
                </a:solidFill>
                <a:latin typeface="Times New Roman" pitchFamily="18" charset="0"/>
                <a:ea typeface="Calibri" pitchFamily="34" charset="0"/>
                <a:cs typeface="Times New Roman" pitchFamily="18" charset="0"/>
              </a:rPr>
              <a:t>Nehemiah </a:t>
            </a:r>
            <a:r>
              <a:rPr lang="en-GB" altLang="en-US" sz="4800" b="1" i="1">
                <a:solidFill>
                  <a:schemeClr val="bg1"/>
                </a:solidFill>
                <a:latin typeface="Times New Roman" pitchFamily="18" charset="0"/>
                <a:ea typeface="Calibri" pitchFamily="34" charset="0"/>
                <a:cs typeface="Times New Roman" pitchFamily="18" charset="0"/>
              </a:rPr>
              <a:t>felt</a:t>
            </a:r>
            <a:r>
              <a:rPr lang="en-GB" altLang="en-US" sz="4800" b="1">
                <a:solidFill>
                  <a:schemeClr val="bg1"/>
                </a:solidFill>
                <a:latin typeface="Times New Roman" pitchFamily="18" charset="0"/>
                <a:ea typeface="Calibri" pitchFamily="34" charset="0"/>
                <a:cs typeface="Times New Roman" pitchFamily="18" charset="0"/>
              </a:rPr>
              <a:t> their need.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90550" y="1665288"/>
            <a:ext cx="10747375"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800">
                <a:latin typeface="Times New Roman" pitchFamily="18" charset="0"/>
                <a:cs typeface="Times New Roman" pitchFamily="18" charset="0"/>
              </a:rPr>
              <a:t>…and I </a:t>
            </a:r>
            <a:r>
              <a:rPr lang="en-GB" altLang="en-US" sz="4800" b="1">
                <a:solidFill>
                  <a:srgbClr val="FF0000"/>
                </a:solidFill>
                <a:latin typeface="Times New Roman" pitchFamily="18" charset="0"/>
                <a:cs typeface="Times New Roman" pitchFamily="18" charset="0"/>
              </a:rPr>
              <a:t>prayed</a:t>
            </a:r>
            <a:r>
              <a:rPr lang="en-GB" altLang="en-US" sz="4800">
                <a:latin typeface="Times New Roman" pitchFamily="18" charset="0"/>
                <a:cs typeface="Times New Roman" pitchFamily="18" charset="0"/>
              </a:rPr>
              <a:t> before the God of heaven.</a:t>
            </a:r>
          </a:p>
        </p:txBody>
      </p:sp>
      <p:sp>
        <p:nvSpPr>
          <p:cNvPr id="6" name="Rectangle 5"/>
          <p:cNvSpPr>
            <a:spLocks noChangeArrowheads="1"/>
          </p:cNvSpPr>
          <p:nvPr/>
        </p:nvSpPr>
        <p:spPr bwMode="auto">
          <a:xfrm>
            <a:off x="590550" y="358775"/>
            <a:ext cx="69167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Berlin Sans FB Demi" pitchFamily="34" charset="0"/>
              </a:rPr>
              <a:t>II. Nehemiah prayed.</a:t>
            </a:r>
            <a:r>
              <a:rPr lang="en-GB" altLang="en-US" sz="5400">
                <a:solidFill>
                  <a:srgbClr val="FFFF00"/>
                </a:solidFill>
                <a:latin typeface="Berlin Sans FB Demi" pitchFamily="34" charset="0"/>
              </a:rPr>
              <a:t> </a:t>
            </a:r>
          </a:p>
        </p:txBody>
      </p:sp>
      <p:sp>
        <p:nvSpPr>
          <p:cNvPr id="3" name="Rectangle 2"/>
          <p:cNvSpPr>
            <a:spLocks noChangeArrowheads="1"/>
          </p:cNvSpPr>
          <p:nvPr/>
        </p:nvSpPr>
        <p:spPr bwMode="auto">
          <a:xfrm>
            <a:off x="590550" y="2652713"/>
            <a:ext cx="1111408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7000"/>
              </a:lnSpc>
              <a:spcBef>
                <a:spcPct val="0"/>
              </a:spcBef>
              <a:spcAft>
                <a:spcPts val="800"/>
              </a:spcAft>
              <a:buFontTx/>
              <a:buNone/>
            </a:pPr>
            <a:r>
              <a:rPr lang="en-GB" altLang="en-US" sz="4000" b="1">
                <a:solidFill>
                  <a:schemeClr val="bg1"/>
                </a:solidFill>
                <a:latin typeface="Times New Roman" pitchFamily="18" charset="0"/>
                <a:cs typeface="Times New Roman" pitchFamily="18" charset="0"/>
              </a:rPr>
              <a:t>Invocation:</a:t>
            </a:r>
          </a:p>
          <a:p>
            <a:pPr>
              <a:lnSpc>
                <a:spcPct val="107000"/>
              </a:lnSpc>
              <a:spcBef>
                <a:spcPct val="0"/>
              </a:spcBef>
              <a:spcAft>
                <a:spcPts val="800"/>
              </a:spcAft>
              <a:buFontTx/>
              <a:buNone/>
            </a:pPr>
            <a:r>
              <a:rPr lang="en-GB" altLang="en-US" sz="3200">
                <a:solidFill>
                  <a:srgbClr val="FFFF00"/>
                </a:solidFill>
                <a:latin typeface="Times New Roman" pitchFamily="18" charset="0"/>
                <a:cs typeface="Times New Roman" pitchFamily="18" charset="0"/>
              </a:rPr>
              <a:t>(Calling upon the name of the Lord) (Focusing in whom He is)</a:t>
            </a:r>
            <a:endParaRPr lang="en-GB" altLang="en-US" sz="32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590550" y="4411663"/>
            <a:ext cx="27098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7000"/>
              </a:lnSpc>
              <a:spcBef>
                <a:spcPct val="0"/>
              </a:spcBef>
              <a:spcAft>
                <a:spcPts val="800"/>
              </a:spcAft>
              <a:buFontTx/>
              <a:buNone/>
            </a:pPr>
            <a:r>
              <a:rPr lang="en-GB" altLang="en-US" sz="4000" b="1" dirty="0">
                <a:solidFill>
                  <a:schemeClr val="bg1"/>
                </a:solidFill>
                <a:latin typeface="Times New Roman" pitchFamily="18" charset="0"/>
                <a:cs typeface="Times New Roman" pitchFamily="18" charset="0"/>
              </a:rPr>
              <a:t>Confession,</a:t>
            </a:r>
            <a:endParaRPr lang="en-GB" altLang="en-US" sz="4000" b="1" dirty="0">
              <a:solidFill>
                <a:schemeClr val="bg1"/>
              </a:solidFill>
              <a:ea typeface="Calibri" pitchFamily="34" charset="0"/>
              <a:cs typeface="Times New Roman" pitchFamily="18" charset="0"/>
            </a:endParaRPr>
          </a:p>
        </p:txBody>
      </p:sp>
      <p:sp>
        <p:nvSpPr>
          <p:cNvPr id="7" name="Rectangle 6"/>
          <p:cNvSpPr>
            <a:spLocks noChangeArrowheads="1"/>
          </p:cNvSpPr>
          <p:nvPr/>
        </p:nvSpPr>
        <p:spPr bwMode="auto">
          <a:xfrm>
            <a:off x="760413" y="5508625"/>
            <a:ext cx="2151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Petition, </a:t>
            </a:r>
            <a:endParaRPr lang="en-GB" altLang="en-US" sz="4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p:nvPr/>
        </p:nvSpPr>
        <p:spPr>
          <a:xfrm>
            <a:off x="365125" y="1281113"/>
            <a:ext cx="11310938" cy="3478212"/>
          </a:xfrm>
          <a:prstGeom prst="rect">
            <a:avLst/>
          </a:prstGeom>
          <a:solidFill>
            <a:schemeClr val="bg1"/>
          </a:solidFill>
        </p:spPr>
        <p:txBody>
          <a:bodyPr>
            <a:spAutoFit/>
          </a:bodyPr>
          <a:lstStyle/>
          <a:p>
            <a:pPr>
              <a:defRPr/>
            </a:pPr>
            <a:r>
              <a:rPr lang="en-GB" sz="4400" baseline="30000" dirty="0">
                <a:latin typeface="Times New Roman" panose="02020603050405020304" pitchFamily="18" charset="0"/>
                <a:cs typeface="Times New Roman" panose="02020603050405020304" pitchFamily="18" charset="0"/>
              </a:rPr>
              <a:t>5 </a:t>
            </a:r>
            <a:r>
              <a:rPr lang="en-GB" sz="4400" dirty="0">
                <a:latin typeface="Times New Roman" panose="02020603050405020304" pitchFamily="18" charset="0"/>
                <a:cs typeface="Times New Roman" panose="02020603050405020304" pitchFamily="18" charset="0"/>
              </a:rPr>
              <a:t>Then I said:</a:t>
            </a:r>
          </a:p>
          <a:p>
            <a:pPr algn="just">
              <a:defRPr/>
            </a:pPr>
            <a:r>
              <a:rPr lang="en-GB" sz="4400" dirty="0">
                <a:latin typeface="Times New Roman" panose="02020603050405020304" pitchFamily="18" charset="0"/>
                <a:cs typeface="Times New Roman" panose="02020603050405020304" pitchFamily="18" charset="0"/>
              </a:rPr>
              <a:t>“</a:t>
            </a:r>
            <a:r>
              <a:rPr lang="en-GB" sz="4400" cap="small" dirty="0">
                <a:latin typeface="Times New Roman" panose="02020603050405020304" pitchFamily="18" charset="0"/>
                <a:cs typeface="Times New Roman" panose="02020603050405020304" pitchFamily="18" charset="0"/>
              </a:rPr>
              <a:t>Lord</a:t>
            </a:r>
            <a:r>
              <a:rPr lang="en-GB" sz="4400" dirty="0">
                <a:latin typeface="Times New Roman" panose="02020603050405020304" pitchFamily="18" charset="0"/>
                <a:cs typeface="Times New Roman" panose="02020603050405020304" pitchFamily="18" charset="0"/>
              </a:rPr>
              <a:t>, the God of heaven, the great and awesome God, who keeps his covenant of love with those who love him and keep his commandments,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218</Words>
  <Application>Microsoft Office PowerPoint</Application>
  <PresentationFormat>Custom</PresentationFormat>
  <Paragraphs>43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Arial</vt:lpstr>
      <vt:lpstr>Calibri Light</vt:lpstr>
      <vt:lpstr>Times New Roman</vt:lpstr>
      <vt:lpstr>Berlin Sans FB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18</cp:revision>
  <dcterms:created xsi:type="dcterms:W3CDTF">2017-12-28T15:28:49Z</dcterms:created>
  <dcterms:modified xsi:type="dcterms:W3CDTF">2018-01-04T15:32:57Z</dcterms:modified>
</cp:coreProperties>
</file>