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3" r:id="rId2"/>
    <p:sldId id="256" r:id="rId3"/>
    <p:sldId id="265" r:id="rId4"/>
    <p:sldId id="266" r:id="rId5"/>
    <p:sldId id="264" r:id="rId6"/>
    <p:sldId id="260" r:id="rId7"/>
    <p:sldId id="267" r:id="rId8"/>
    <p:sldId id="258" r:id="rId9"/>
    <p:sldId id="259"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7" d="100"/>
          <a:sy n="47" d="100"/>
        </p:scale>
        <p:origin x="-86" y="-7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8EFDCC-F288-4E7E-B7DD-65C23FC6CD57}" type="datetimeFigureOut">
              <a:rPr lang="en-US" smtClean="0"/>
              <a:pPr/>
              <a:t>10/24/2017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E9FA02-3F4E-4D61-93E8-1CEBC0E3AF4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5</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6</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9</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0E9FA02-3F4E-4D61-93E8-1CEBC0E3AF4F}" type="slidenum">
              <a:rPr lang="en-GB" smtClean="0"/>
              <a:pPr/>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8592810-A10D-47DE-86C7-35B8A13F22CE}" type="datetimeFigureOut">
              <a:rPr lang="en-US" smtClean="0"/>
              <a:pPr/>
              <a:t>10/24/2017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592810-A10D-47DE-86C7-35B8A13F22CE}" type="datetimeFigureOut">
              <a:rPr lang="en-US" smtClean="0"/>
              <a:pPr/>
              <a:t>10/24/2017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592810-A10D-47DE-86C7-35B8A13F22CE}" type="datetimeFigureOut">
              <a:rPr lang="en-US" smtClean="0"/>
              <a:pPr/>
              <a:t>10/24/2017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8592810-A10D-47DE-86C7-35B8A13F22CE}" type="datetimeFigureOut">
              <a:rPr lang="en-US" smtClean="0"/>
              <a:pPr/>
              <a:t>10/24/2017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592810-A10D-47DE-86C7-35B8A13F22CE}" type="datetimeFigureOut">
              <a:rPr lang="en-US" smtClean="0"/>
              <a:pPr/>
              <a:t>10/24/2017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8592810-A10D-47DE-86C7-35B8A13F22CE}" type="datetimeFigureOut">
              <a:rPr lang="en-US" smtClean="0"/>
              <a:pPr/>
              <a:t>10/24/2017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8592810-A10D-47DE-86C7-35B8A13F22CE}" type="datetimeFigureOut">
              <a:rPr lang="en-US" smtClean="0"/>
              <a:pPr/>
              <a:t>10/24/2017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8592810-A10D-47DE-86C7-35B8A13F22CE}" type="datetimeFigureOut">
              <a:rPr lang="en-US" smtClean="0"/>
              <a:pPr/>
              <a:t>10/24/2017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592810-A10D-47DE-86C7-35B8A13F22CE}" type="datetimeFigureOut">
              <a:rPr lang="en-US" smtClean="0"/>
              <a:pPr/>
              <a:t>10/24/2017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592810-A10D-47DE-86C7-35B8A13F22CE}" type="datetimeFigureOut">
              <a:rPr lang="en-US" smtClean="0"/>
              <a:pPr/>
              <a:t>10/24/2017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592810-A10D-47DE-86C7-35B8A13F22CE}" type="datetimeFigureOut">
              <a:rPr lang="en-US" smtClean="0"/>
              <a:pPr/>
              <a:t>10/24/2017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CE9D5A-5ACF-4EA5-802A-1B23D32416D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592810-A10D-47DE-86C7-35B8A13F22CE}" type="datetimeFigureOut">
              <a:rPr lang="en-US" smtClean="0"/>
              <a:pPr/>
              <a:t>10/24/2017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CE9D5A-5ACF-4EA5-802A-1B23D32416D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pload.wikimedia.org/wikipedia/commons/c/c1/Neo-Babylonian_Empire.png"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pload.wikimedia.org/wikipedia/commons/c/c1/Neo-Babylonian_Empire.png"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le:Neo-Babylonian Empire.png">
            <a:hlinkClick r:id="rId2"/>
          </p:cNvPr>
          <p:cNvPicPr/>
          <p:nvPr/>
        </p:nvPicPr>
        <p:blipFill>
          <a:blip r:embed="rId3" cstate="print"/>
          <a:srcRect/>
          <a:stretch>
            <a:fillRect/>
          </a:stretch>
        </p:blipFill>
        <p:spPr bwMode="auto">
          <a:xfrm>
            <a:off x="611560" y="0"/>
            <a:ext cx="7952178" cy="6858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9144000" cy="7478970"/>
          </a:xfrm>
          <a:prstGeom prst="rect">
            <a:avLst/>
          </a:prstGeom>
          <a:noFill/>
        </p:spPr>
        <p:txBody>
          <a:bodyPr wrap="square" rtlCol="0">
            <a:spAutoFit/>
          </a:bodyPr>
          <a:lstStyle/>
          <a:p>
            <a:r>
              <a:rPr lang="en-GB" sz="4800" b="1" dirty="0" smtClean="0">
                <a:solidFill>
                  <a:srgbClr val="FFC000"/>
                </a:solidFill>
              </a:rPr>
              <a:t>He gives strength to the weary and increases the power of the weak. </a:t>
            </a:r>
          </a:p>
          <a:p>
            <a:r>
              <a:rPr lang="en-GB" sz="4800" b="1" dirty="0" smtClean="0">
                <a:solidFill>
                  <a:srgbClr val="FFC000"/>
                </a:solidFill>
              </a:rPr>
              <a:t>Even youths grow tired and weary, and young men stumble and fall; </a:t>
            </a:r>
          </a:p>
          <a:p>
            <a:r>
              <a:rPr lang="en-GB" sz="4800" b="1" dirty="0" smtClean="0">
                <a:solidFill>
                  <a:srgbClr val="FFC000"/>
                </a:solidFill>
              </a:rPr>
              <a:t>but those who hope in the LORD will renew their strength. They will soar on wings like eagles; they will run and not grow weary, they will walk and not be faint.    </a:t>
            </a:r>
            <a:r>
              <a:rPr lang="en-GB" sz="3600" b="1" dirty="0" smtClean="0">
                <a:solidFill>
                  <a:srgbClr val="FFC000"/>
                </a:solidFill>
              </a:rPr>
              <a:t>(</a:t>
            </a:r>
            <a:r>
              <a:rPr lang="en-GB" sz="3600" b="1" smtClean="0">
                <a:solidFill>
                  <a:srgbClr val="FFC000"/>
                </a:solidFill>
              </a:rPr>
              <a:t>Is.40:29-31)</a:t>
            </a:r>
            <a:endParaRPr lang="en-GB" sz="3600" b="1" dirty="0" smtClean="0">
              <a:solidFill>
                <a:srgbClr val="FFC000"/>
              </a:solidFill>
            </a:endParaRPr>
          </a:p>
          <a:p>
            <a:pPr algn="ctr"/>
            <a:endParaRPr lang="en-GB" sz="4800" b="1" dirty="0">
              <a:solidFill>
                <a:srgbClr val="FFC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269174"/>
            <a:ext cx="8964488"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5400" b="1" i="0" u="none" strike="noStrike" cap="none" normalizeH="0" baseline="0" dirty="0" smtClean="0">
                <a:ln>
                  <a:noFill/>
                </a:ln>
                <a:solidFill>
                  <a:srgbClr val="FFC000"/>
                </a:solidFill>
                <a:effectLst/>
                <a:latin typeface="Arial" pitchFamily="34" charset="0"/>
                <a:ea typeface="MS Mincho" pitchFamily="49" charset="-128"/>
                <a:cs typeface="Arial" pitchFamily="34" charset="0"/>
              </a:rPr>
              <a:t>Jer.29:10 ‘This is what the Lord says: When seventy years are completed for Babylon, I will come to you and fulfil my gracious promise to bring you back to this place.’ </a:t>
            </a:r>
            <a:endParaRPr kumimoji="0" lang="en-GB" sz="5400" b="1" i="0" u="none" strike="noStrike" cap="none" normalizeH="0" baseline="0" dirty="0" smtClean="0">
              <a:ln>
                <a:noFill/>
              </a:ln>
              <a:solidFill>
                <a:srgbClr val="FFC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38962"/>
            <a:ext cx="8964488" cy="76944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GB" sz="4400" b="1" dirty="0" smtClean="0">
                <a:solidFill>
                  <a:srgbClr val="FFC000"/>
                </a:solidFill>
              </a:rPr>
              <a:t>Dan.9:1-3 In the first year of Darius son of Xerxes…, I, Daniel, understood from the Scriptures, according to the word of the Lord given to Jeremiah the prophet, that the desolation of Jerusalem would last seventy years. So I turned to the Lord God and pleaded with him in prayer and petition, in fasting, and in sackcloth and ashes.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5400" b="1" i="0" u="none" strike="noStrike" cap="none" normalizeH="0" baseline="0" dirty="0" smtClean="0">
              <a:ln>
                <a:noFill/>
              </a:ln>
              <a:solidFill>
                <a:srgbClr val="FFC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le:Neo-Babylonian Empire.png">
            <a:hlinkClick r:id="rId2"/>
          </p:cNvPr>
          <p:cNvPicPr/>
          <p:nvPr/>
        </p:nvPicPr>
        <p:blipFill>
          <a:blip r:embed="rId3" cstate="print"/>
          <a:srcRect/>
          <a:stretch>
            <a:fillRect/>
          </a:stretch>
        </p:blipFill>
        <p:spPr bwMode="auto">
          <a:xfrm>
            <a:off x="611560" y="0"/>
            <a:ext cx="7952178" cy="68580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9144000" cy="6001643"/>
          </a:xfrm>
          <a:prstGeom prst="rect">
            <a:avLst/>
          </a:prstGeom>
          <a:noFill/>
        </p:spPr>
        <p:txBody>
          <a:bodyPr wrap="square" rtlCol="0">
            <a:spAutoFit/>
          </a:bodyPr>
          <a:lstStyle/>
          <a:p>
            <a:r>
              <a:rPr lang="en-GB" sz="6000" b="1" dirty="0" smtClean="0">
                <a:solidFill>
                  <a:srgbClr val="FFC000"/>
                </a:solidFill>
              </a:rPr>
              <a:t>Why do you complain, Jacob? Why do you say, Israel, “My way is hidden from the LORD; my cause is disregarded by my God”? </a:t>
            </a:r>
          </a:p>
          <a:p>
            <a:r>
              <a:rPr lang="en-GB" sz="3600" b="1" dirty="0" smtClean="0">
                <a:solidFill>
                  <a:srgbClr val="FFC000"/>
                </a:solidFill>
              </a:rPr>
              <a:t>                                                      (Is.40:27)</a:t>
            </a:r>
          </a:p>
          <a:p>
            <a:pPr algn="ctr"/>
            <a:endParaRPr lang="en-GB" sz="4800" b="1" dirty="0">
              <a:solidFill>
                <a:srgbClr val="FFC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9144000" cy="6647974"/>
          </a:xfrm>
          <a:prstGeom prst="rect">
            <a:avLst/>
          </a:prstGeom>
          <a:noFill/>
        </p:spPr>
        <p:txBody>
          <a:bodyPr wrap="square" rtlCol="0">
            <a:spAutoFit/>
          </a:bodyPr>
          <a:lstStyle/>
          <a:p>
            <a:r>
              <a:rPr lang="en-GB" sz="5400" b="1" dirty="0" smtClean="0">
                <a:solidFill>
                  <a:srgbClr val="FFC000"/>
                </a:solidFill>
              </a:rPr>
              <a:t>Do you not know? Have you not heard? The LORD is the everlasting God, the Creator of the ends of the earth. He will not grow tired or weary, and his understanding no one can fathom.</a:t>
            </a:r>
            <a:r>
              <a:rPr lang="en-GB" sz="4400" b="1" dirty="0" smtClean="0">
                <a:solidFill>
                  <a:srgbClr val="FFC000"/>
                </a:solidFill>
              </a:rPr>
              <a:t>                        </a:t>
            </a:r>
            <a:r>
              <a:rPr lang="en-GB" sz="3600" b="1" dirty="0" smtClean="0">
                <a:solidFill>
                  <a:srgbClr val="FFC000"/>
                </a:solidFill>
              </a:rPr>
              <a:t>(Is.40:28)</a:t>
            </a:r>
          </a:p>
          <a:p>
            <a:pPr algn="ctr"/>
            <a:endParaRPr lang="en-GB" sz="4800" b="1" dirty="0">
              <a:solidFill>
                <a:srgbClr val="FFC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lake garda"/>
          <p:cNvPicPr>
            <a:picLocks noChangeAspect="1" noChangeArrowheads="1"/>
          </p:cNvPicPr>
          <p:nvPr/>
        </p:nvPicPr>
        <p:blipFill>
          <a:blip r:embed="rId2" cstate="print"/>
          <a:srcRect/>
          <a:stretch>
            <a:fillRect/>
          </a:stretch>
        </p:blipFill>
        <p:spPr bwMode="auto">
          <a:xfrm>
            <a:off x="21521" y="1378358"/>
            <a:ext cx="9122479" cy="435489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9144000" cy="7478970"/>
          </a:xfrm>
          <a:prstGeom prst="rect">
            <a:avLst/>
          </a:prstGeom>
          <a:noFill/>
        </p:spPr>
        <p:txBody>
          <a:bodyPr wrap="square" rtlCol="0">
            <a:spAutoFit/>
          </a:bodyPr>
          <a:lstStyle/>
          <a:p>
            <a:r>
              <a:rPr lang="en-GB" sz="4800" b="1" dirty="0" smtClean="0">
                <a:solidFill>
                  <a:srgbClr val="FFC000"/>
                </a:solidFill>
              </a:rPr>
              <a:t>He gives strength to the weary and increases the power of the weak. </a:t>
            </a:r>
          </a:p>
          <a:p>
            <a:r>
              <a:rPr lang="en-GB" sz="4800" b="1" dirty="0" smtClean="0">
                <a:solidFill>
                  <a:srgbClr val="FFC000"/>
                </a:solidFill>
              </a:rPr>
              <a:t>Even youths grow tired and weary, and young men stumble and fall; </a:t>
            </a:r>
          </a:p>
          <a:p>
            <a:r>
              <a:rPr lang="en-GB" sz="4800" b="1" dirty="0" smtClean="0">
                <a:solidFill>
                  <a:srgbClr val="FFC000"/>
                </a:solidFill>
              </a:rPr>
              <a:t>but those who hope in the LORD will renew their strength. They will soar on wings like eagles; they will run and not grow weary, they will walk and not be faint.    </a:t>
            </a:r>
            <a:r>
              <a:rPr lang="en-GB" sz="3600" b="1" dirty="0" smtClean="0">
                <a:solidFill>
                  <a:srgbClr val="FFC000"/>
                </a:solidFill>
              </a:rPr>
              <a:t>(</a:t>
            </a:r>
            <a:r>
              <a:rPr lang="en-GB" sz="3600" b="1" smtClean="0">
                <a:solidFill>
                  <a:srgbClr val="FFC000"/>
                </a:solidFill>
              </a:rPr>
              <a:t>Is.40:29-31)</a:t>
            </a:r>
            <a:endParaRPr lang="en-GB" sz="3600" b="1" dirty="0" smtClean="0">
              <a:solidFill>
                <a:srgbClr val="FFC000"/>
              </a:solidFill>
            </a:endParaRPr>
          </a:p>
          <a:p>
            <a:pPr algn="ctr"/>
            <a:endParaRPr lang="en-GB" sz="4800" b="1" dirty="0">
              <a:solidFill>
                <a:srgbClr val="FFC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1196752"/>
            <a:ext cx="9144000" cy="4524315"/>
          </a:xfrm>
          <a:prstGeom prst="rect">
            <a:avLst/>
          </a:prstGeom>
          <a:noFill/>
        </p:spPr>
        <p:txBody>
          <a:bodyPr wrap="square" rtlCol="0">
            <a:spAutoFit/>
          </a:bodyPr>
          <a:lstStyle/>
          <a:p>
            <a:r>
              <a:rPr lang="en-GB" sz="4000" b="1" dirty="0" smtClean="0">
                <a:solidFill>
                  <a:srgbClr val="FFC000"/>
                </a:solidFill>
              </a:rPr>
              <a:t>What can we hope for in the coming year?</a:t>
            </a:r>
          </a:p>
          <a:p>
            <a:r>
              <a:rPr lang="en-GB" sz="4000" b="1" dirty="0" smtClean="0">
                <a:solidFill>
                  <a:srgbClr val="FFC000"/>
                </a:solidFill>
              </a:rPr>
              <a:t> </a:t>
            </a:r>
          </a:p>
          <a:p>
            <a:pPr marL="914400" indent="-914400"/>
            <a:r>
              <a:rPr lang="en-GB" sz="4000" b="1" dirty="0" smtClean="0">
                <a:solidFill>
                  <a:srgbClr val="FFC000"/>
                </a:solidFill>
              </a:rPr>
              <a:t>1. More people becoming Christians</a:t>
            </a:r>
          </a:p>
          <a:p>
            <a:r>
              <a:rPr lang="en-GB" sz="4000" b="1" dirty="0" smtClean="0">
                <a:solidFill>
                  <a:srgbClr val="FFC000"/>
                </a:solidFill>
              </a:rPr>
              <a:t>2. All of us growing in our faith </a:t>
            </a:r>
          </a:p>
          <a:p>
            <a:r>
              <a:rPr lang="en-GB" sz="4000" b="1" dirty="0" smtClean="0">
                <a:solidFill>
                  <a:srgbClr val="FFC000"/>
                </a:solidFill>
              </a:rPr>
              <a:t>3. in our understanding of God’s word </a:t>
            </a:r>
          </a:p>
          <a:p>
            <a:r>
              <a:rPr lang="en-GB" sz="4000" b="1" dirty="0" smtClean="0">
                <a:solidFill>
                  <a:srgbClr val="FFC000"/>
                </a:solidFill>
              </a:rPr>
              <a:t>4. and in our usefulness in His service </a:t>
            </a:r>
          </a:p>
          <a:p>
            <a:endParaRPr lang="en-GB" sz="4800" b="1" dirty="0">
              <a:solidFill>
                <a:srgbClr val="FFC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482</TotalTime>
  <Words>254</Words>
  <Application>Microsoft Office PowerPoint</Application>
  <PresentationFormat>On-screen Show (4:3)</PresentationFormat>
  <Paragraphs>24</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Roger Borlace</cp:lastModifiedBy>
  <cp:revision>55</cp:revision>
  <dcterms:created xsi:type="dcterms:W3CDTF">2008-11-08T17:31:58Z</dcterms:created>
  <dcterms:modified xsi:type="dcterms:W3CDTF">2017-10-24T15:09:47Z</dcterms:modified>
</cp:coreProperties>
</file>