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0" r:id="rId4"/>
    <p:sldId id="261" r:id="rId5"/>
    <p:sldId id="264" r:id="rId6"/>
    <p:sldId id="285" r:id="rId7"/>
    <p:sldId id="265" r:id="rId8"/>
    <p:sldId id="286" r:id="rId9"/>
    <p:sldId id="271" r:id="rId10"/>
    <p:sldId id="280" r:id="rId11"/>
    <p:sldId id="281" r:id="rId12"/>
    <p:sldId id="282" r:id="rId13"/>
    <p:sldId id="279" r:id="rId14"/>
    <p:sldId id="283" r:id="rId15"/>
    <p:sldId id="284" r:id="rId16"/>
    <p:sldId id="272" r:id="rId17"/>
    <p:sldId id="287" r:id="rId18"/>
    <p:sldId id="273" r:id="rId19"/>
    <p:sldId id="267" r:id="rId20"/>
    <p:sldId id="268" r:id="rId21"/>
    <p:sldId id="274" r:id="rId22"/>
    <p:sldId id="275" r:id="rId23"/>
    <p:sldId id="262" r:id="rId24"/>
    <p:sldId id="277"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96956-FB73-41BB-9ECC-4A1A5D7AF6C6}" type="datetimeFigureOut">
              <a:rPr lang="en-GB" smtClean="0"/>
              <a:t>26/09/2017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EC2DA-81B4-4958-AACE-DD8D3351CBC1}" type="slidenum">
              <a:rPr lang="en-GB" smtClean="0"/>
              <a:t>‹#›</a:t>
            </a:fld>
            <a:endParaRPr lang="en-GB"/>
          </a:p>
        </p:txBody>
      </p:sp>
    </p:spTree>
    <p:extLst>
      <p:ext uri="{BB962C8B-B14F-4D97-AF65-F5344CB8AC3E}">
        <p14:creationId xmlns:p14="http://schemas.microsoft.com/office/powerpoint/2010/main" val="292345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3</a:t>
            </a:fld>
            <a:endParaRPr lang="en-GB" dirty="0"/>
          </a:p>
        </p:txBody>
      </p:sp>
    </p:spTree>
    <p:extLst>
      <p:ext uri="{BB962C8B-B14F-4D97-AF65-F5344CB8AC3E}">
        <p14:creationId xmlns:p14="http://schemas.microsoft.com/office/powerpoint/2010/main" val="39106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47370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53929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9902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7DDBA-5C2E-453B-A1AE-9B2BDD2CAE8C}"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55082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7DDBA-5C2E-453B-A1AE-9B2BDD2CAE8C}"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0511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7DDBA-5C2E-453B-A1AE-9B2BDD2CAE8C}"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03993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7DDBA-5C2E-453B-A1AE-9B2BDD2CAE8C}" type="datetimeFigureOut">
              <a:rPr lang="en-GB" smtClean="0"/>
              <a:t>26/09/2017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396076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7DDBA-5C2E-453B-A1AE-9B2BDD2CAE8C}" type="datetimeFigureOut">
              <a:rPr lang="en-GB" smtClean="0"/>
              <a:t>26/09/2017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273034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7DDBA-5C2E-453B-A1AE-9B2BDD2CAE8C}" type="datetimeFigureOut">
              <a:rPr lang="en-GB" smtClean="0"/>
              <a:t>26/09/2017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178219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08938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DDBA-5C2E-453B-A1AE-9B2BDD2CAE8C}"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60939-E5BD-41A2-8E73-D2F4A6455777}" type="slidenum">
              <a:rPr lang="en-GB" smtClean="0"/>
              <a:t>‹#›</a:t>
            </a:fld>
            <a:endParaRPr lang="en-GB"/>
          </a:p>
        </p:txBody>
      </p:sp>
    </p:spTree>
    <p:extLst>
      <p:ext uri="{BB962C8B-B14F-4D97-AF65-F5344CB8AC3E}">
        <p14:creationId xmlns:p14="http://schemas.microsoft.com/office/powerpoint/2010/main" val="4729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DDBA-5C2E-453B-A1AE-9B2BDD2CAE8C}" type="datetimeFigureOut">
              <a:rPr lang="en-GB" smtClean="0"/>
              <a:t>26/09/2017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60939-E5BD-41A2-8E73-D2F4A6455777}" type="slidenum">
              <a:rPr lang="en-GB" smtClean="0"/>
              <a:t>‹#›</a:t>
            </a:fld>
            <a:endParaRPr lang="en-GB"/>
          </a:p>
        </p:txBody>
      </p:sp>
    </p:spTree>
    <p:extLst>
      <p:ext uri="{BB962C8B-B14F-4D97-AF65-F5344CB8AC3E}">
        <p14:creationId xmlns:p14="http://schemas.microsoft.com/office/powerpoint/2010/main" val="344029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75127" y="829098"/>
            <a:ext cx="8458200" cy="4339650"/>
          </a:xfrm>
          <a:prstGeom prst="rect">
            <a:avLst/>
          </a:prstGeom>
          <a:solidFill>
            <a:schemeClr val="bg1"/>
          </a:solidFill>
        </p:spPr>
        <p:txBody>
          <a:bodyPr wrap="square" rtlCol="0">
            <a:spAutoFit/>
          </a:bodyPr>
          <a:lstStyle/>
          <a:p>
            <a:pPr algn="ctr"/>
            <a:r>
              <a:rPr lang="en-GB" sz="4400" b="1" i="1" dirty="0" smtClean="0">
                <a:latin typeface="Times New Roman" panose="02020603050405020304" pitchFamily="18" charset="0"/>
                <a:ea typeface="Adobe Gothic Std B" pitchFamily="34" charset="-128"/>
                <a:cs typeface="Times New Roman" panose="02020603050405020304" pitchFamily="18" charset="0"/>
              </a:rPr>
              <a:t>Galatians 5: 22-23 (NRSV)</a:t>
            </a:r>
          </a:p>
          <a:p>
            <a:pPr algn="ctr"/>
            <a:endParaRPr lang="en-GB" sz="3200" b="1" dirty="0">
              <a:solidFill>
                <a:schemeClr val="bg1"/>
              </a:solidFill>
              <a:ea typeface="Adobe Gothic Std B" pitchFamily="34" charset="-128"/>
            </a:endParaRPr>
          </a:p>
          <a:p>
            <a:pPr algn="just"/>
            <a:r>
              <a:rPr lang="en-GB" sz="4000" dirty="0">
                <a:latin typeface="Times New Roman" panose="02020603050405020304" pitchFamily="18" charset="0"/>
                <a:cs typeface="Times New Roman" panose="02020603050405020304" pitchFamily="18" charset="0"/>
              </a:rPr>
              <a:t>By contrast, the fruit of the Spirit is love, joy, peace, patience, kindness, generosity, faithfulness, </a:t>
            </a:r>
            <a:r>
              <a:rPr lang="en-GB" sz="4000" baseline="30000" dirty="0">
                <a:latin typeface="Times New Roman" panose="02020603050405020304" pitchFamily="18" charset="0"/>
                <a:cs typeface="Times New Roman" panose="02020603050405020304" pitchFamily="18" charset="0"/>
              </a:rPr>
              <a:t>23 </a:t>
            </a:r>
            <a:r>
              <a:rPr lang="en-GB" sz="4000" dirty="0">
                <a:latin typeface="Times New Roman" panose="02020603050405020304" pitchFamily="18" charset="0"/>
                <a:cs typeface="Times New Roman" panose="02020603050405020304" pitchFamily="18" charset="0"/>
              </a:rPr>
              <a:t>gentleness, and </a:t>
            </a:r>
            <a:r>
              <a:rPr lang="en-GB" sz="4000" b="1" dirty="0">
                <a:solidFill>
                  <a:srgbClr val="FF0000"/>
                </a:solidFill>
                <a:latin typeface="Times New Roman" panose="02020603050405020304" pitchFamily="18" charset="0"/>
                <a:cs typeface="Times New Roman" panose="02020603050405020304" pitchFamily="18" charset="0"/>
              </a:rPr>
              <a:t>self-control</a:t>
            </a:r>
            <a:r>
              <a:rPr lang="en-GB" sz="4000" dirty="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Again such things there </a:t>
            </a:r>
            <a:r>
              <a:rPr lang="en-GB" sz="4000" dirty="0">
                <a:latin typeface="Times New Roman" panose="02020603050405020304" pitchFamily="18" charset="0"/>
                <a:cs typeface="Times New Roman" panose="02020603050405020304" pitchFamily="18" charset="0"/>
              </a:rPr>
              <a:t>is no </a:t>
            </a:r>
            <a:r>
              <a:rPr lang="en-GB" sz="4000" dirty="0" smtClean="0">
                <a:latin typeface="Times New Roman" panose="02020603050405020304" pitchFamily="18" charset="0"/>
                <a:cs typeface="Times New Roman" panose="02020603050405020304" pitchFamily="18" charset="0"/>
              </a:rPr>
              <a:t>law.</a:t>
            </a:r>
            <a:endParaRPr lang="en-GB"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5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516738" y="1066170"/>
            <a:ext cx="2798226" cy="584775"/>
          </a:xfrm>
          <a:prstGeom prst="rect">
            <a:avLst/>
          </a:prstGeom>
          <a:solidFill>
            <a:schemeClr val="bg1"/>
          </a:solidFill>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Judges 14-16</a:t>
            </a:r>
            <a:endParaRPr lang="en-GB"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371323" y="99849"/>
            <a:ext cx="7421904" cy="646331"/>
          </a:xfrm>
          <a:prstGeom prst="rect">
            <a:avLst/>
          </a:prstGeom>
        </p:spPr>
        <p:txBody>
          <a:bodyPr wrap="none">
            <a:spAutoFit/>
          </a:bodyPr>
          <a:lstStyle/>
          <a:p>
            <a:r>
              <a:rPr lang="en-GB" sz="3600" b="1" dirty="0" smtClean="0">
                <a:solidFill>
                  <a:srgbClr val="FFFF00"/>
                </a:solidFill>
                <a:latin typeface="Times New Roman" panose="02020603050405020304" pitchFamily="18" charset="0"/>
                <a:ea typeface="Times New Roman" panose="02020603050405020304" pitchFamily="18" charset="0"/>
              </a:rPr>
              <a:t>People </a:t>
            </a:r>
            <a:r>
              <a:rPr lang="en-GB" sz="3600" b="1" dirty="0">
                <a:solidFill>
                  <a:srgbClr val="FFFF00"/>
                </a:solidFill>
                <a:latin typeface="Times New Roman" panose="02020603050405020304" pitchFamily="18" charset="0"/>
                <a:ea typeface="Times New Roman" panose="02020603050405020304" pitchFamily="18" charset="0"/>
              </a:rPr>
              <a:t>who lived out-of-control lives.</a:t>
            </a:r>
            <a:endParaRPr lang="en-GB" sz="36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935" y="903232"/>
            <a:ext cx="3509292" cy="17490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79" y="4035815"/>
            <a:ext cx="3451127" cy="25910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738" y="4035815"/>
            <a:ext cx="2088747" cy="2725076"/>
          </a:xfrm>
          <a:prstGeom prst="rect">
            <a:avLst/>
          </a:prstGeom>
        </p:spPr>
      </p:pic>
      <p:sp>
        <p:nvSpPr>
          <p:cNvPr id="8" name="Rectangle 7"/>
          <p:cNvSpPr/>
          <p:nvPr/>
        </p:nvSpPr>
        <p:spPr>
          <a:xfrm>
            <a:off x="3722220" y="2936702"/>
            <a:ext cx="3185487" cy="685124"/>
          </a:xfrm>
          <a:prstGeom prst="rect">
            <a:avLst/>
          </a:prstGeom>
          <a:solidFill>
            <a:srgbClr val="FFC000"/>
          </a:solidFill>
        </p:spPr>
        <p:txBody>
          <a:bodyPr wrap="none">
            <a:spAutoFit/>
          </a:bodyPr>
          <a:lstStyle/>
          <a:p>
            <a:pPr algn="just">
              <a:lnSpc>
                <a:spcPct val="107000"/>
              </a:lnSpc>
            </a:pPr>
            <a:r>
              <a:rPr lang="en-GB" sz="3600" b="1" dirty="0">
                <a:latin typeface="Times New Roman" panose="02020603050405020304" pitchFamily="18" charset="0"/>
                <a:ea typeface="Times New Roman" panose="02020603050405020304" pitchFamily="18" charset="0"/>
              </a:rPr>
              <a:t>1 Samuel 21-23</a:t>
            </a:r>
          </a:p>
        </p:txBody>
      </p:sp>
    </p:spTree>
    <p:extLst>
      <p:ext uri="{BB962C8B-B14F-4D97-AF65-F5344CB8AC3E}">
        <p14:creationId xmlns:p14="http://schemas.microsoft.com/office/powerpoint/2010/main" val="42122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371323" y="138486"/>
            <a:ext cx="7421904" cy="646331"/>
          </a:xfrm>
          <a:prstGeom prst="rect">
            <a:avLst/>
          </a:prstGeom>
        </p:spPr>
        <p:txBody>
          <a:bodyPr wrap="none">
            <a:spAutoFit/>
          </a:bodyPr>
          <a:lstStyle/>
          <a:p>
            <a:r>
              <a:rPr lang="en-GB" sz="3600" b="1" dirty="0" smtClean="0">
                <a:solidFill>
                  <a:srgbClr val="FFFF00"/>
                </a:solidFill>
                <a:latin typeface="Times New Roman" panose="02020603050405020304" pitchFamily="18" charset="0"/>
                <a:ea typeface="Times New Roman" panose="02020603050405020304" pitchFamily="18" charset="0"/>
              </a:rPr>
              <a:t>People </a:t>
            </a:r>
            <a:r>
              <a:rPr lang="en-GB" sz="3600" b="1" dirty="0">
                <a:solidFill>
                  <a:srgbClr val="FFFF00"/>
                </a:solidFill>
                <a:latin typeface="Times New Roman" panose="02020603050405020304" pitchFamily="18" charset="0"/>
                <a:ea typeface="Times New Roman" panose="02020603050405020304" pitchFamily="18" charset="0"/>
              </a:rPr>
              <a:t>who lived out-of-control lives.</a:t>
            </a:r>
            <a:endParaRPr lang="en-GB" sz="3600" b="1" dirty="0">
              <a:solidFill>
                <a:srgbClr val="FFFF00"/>
              </a:solidFill>
            </a:endParaRPr>
          </a:p>
        </p:txBody>
      </p:sp>
      <p:sp>
        <p:nvSpPr>
          <p:cNvPr id="8" name="Rectangle 7"/>
          <p:cNvSpPr/>
          <p:nvPr/>
        </p:nvSpPr>
        <p:spPr>
          <a:xfrm>
            <a:off x="642766" y="3580077"/>
            <a:ext cx="10879015" cy="2200089"/>
          </a:xfrm>
          <a:prstGeom prst="rect">
            <a:avLst/>
          </a:prstGeom>
          <a:solidFill>
            <a:schemeClr val="bg1"/>
          </a:solidFill>
        </p:spPr>
        <p:txBody>
          <a:bodyPr wrap="square">
            <a:spAutoFit/>
          </a:bodyPr>
          <a:lstStyle/>
          <a:p>
            <a:pPr algn="just">
              <a:lnSpc>
                <a:spcPct val="107000"/>
              </a:lnSpc>
            </a:pPr>
            <a:r>
              <a:rPr lang="en-GB" sz="3200" b="1" i="1" dirty="0">
                <a:latin typeface="Times New Roman" panose="02020603050405020304" pitchFamily="18" charset="0"/>
                <a:ea typeface="Times New Roman" panose="02020603050405020304" pitchFamily="18" charset="0"/>
              </a:rPr>
              <a:t>1 Samuel 24:6 (NIV</a:t>
            </a:r>
            <a:r>
              <a:rPr lang="en-GB" sz="3200" b="1" i="1" dirty="0" smtClean="0">
                <a:latin typeface="Times New Roman" panose="02020603050405020304" pitchFamily="18" charset="0"/>
                <a:ea typeface="Times New Roman" panose="02020603050405020304" pitchFamily="18" charset="0"/>
              </a:rPr>
              <a:t>)</a:t>
            </a:r>
            <a:r>
              <a:rPr lang="en-GB" sz="3200" b="1" i="1" dirty="0">
                <a:latin typeface="Times New Roman" panose="02020603050405020304" pitchFamily="18" charset="0"/>
                <a:ea typeface="Times New Roman" panose="02020603050405020304" pitchFamily="18" charset="0"/>
              </a:rPr>
              <a:t> </a:t>
            </a:r>
          </a:p>
          <a:p>
            <a:pPr algn="just">
              <a:lnSpc>
                <a:spcPct val="107000"/>
              </a:lnSpc>
            </a:pPr>
            <a:r>
              <a:rPr lang="en-GB" sz="3200" dirty="0">
                <a:latin typeface="Times New Roman" panose="02020603050405020304" pitchFamily="18" charset="0"/>
                <a:ea typeface="Times New Roman" panose="02020603050405020304" pitchFamily="18" charset="0"/>
              </a:rPr>
              <a:t>He said to his men, “The </a:t>
            </a:r>
            <a:r>
              <a:rPr lang="en-GB" sz="3200" cap="small" dirty="0">
                <a:latin typeface="Times New Roman" panose="02020603050405020304" pitchFamily="18" charset="0"/>
                <a:ea typeface="Times New Roman" panose="02020603050405020304" pitchFamily="18" charset="0"/>
              </a:rPr>
              <a:t>Lord</a:t>
            </a:r>
            <a:r>
              <a:rPr lang="en-GB" sz="3200" dirty="0">
                <a:latin typeface="Times New Roman" panose="02020603050405020304" pitchFamily="18" charset="0"/>
                <a:ea typeface="Times New Roman" panose="02020603050405020304" pitchFamily="18" charset="0"/>
              </a:rPr>
              <a:t> forbid that I should do such a thing to my master, the </a:t>
            </a:r>
            <a:r>
              <a:rPr lang="en-GB" sz="3200" cap="small" dirty="0">
                <a:latin typeface="Times New Roman" panose="02020603050405020304" pitchFamily="18" charset="0"/>
                <a:ea typeface="Times New Roman" panose="02020603050405020304" pitchFamily="18" charset="0"/>
              </a:rPr>
              <a:t>Lord</a:t>
            </a:r>
            <a:r>
              <a:rPr lang="en-GB" sz="3200" dirty="0">
                <a:latin typeface="Times New Roman" panose="02020603050405020304" pitchFamily="18" charset="0"/>
                <a:ea typeface="Times New Roman" panose="02020603050405020304" pitchFamily="18" charset="0"/>
              </a:rPr>
              <a:t>’s anointed, or lay my hand on him; for he is the anointed of the </a:t>
            </a:r>
            <a:r>
              <a:rPr lang="en-GB" sz="3200" cap="small" dirty="0">
                <a:latin typeface="Times New Roman" panose="02020603050405020304" pitchFamily="18" charset="0"/>
                <a:ea typeface="Times New Roman" panose="02020603050405020304" pitchFamily="18" charset="0"/>
              </a:rPr>
              <a:t>Lord</a:t>
            </a:r>
            <a:r>
              <a:rPr lang="en-GB" sz="3200" dirty="0">
                <a:latin typeface="Times New Roman" panose="02020603050405020304" pitchFamily="18"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718" y="1295456"/>
            <a:ext cx="4294407" cy="1542237"/>
          </a:xfrm>
          <a:prstGeom prst="rect">
            <a:avLst/>
          </a:prstGeom>
        </p:spPr>
      </p:pic>
    </p:spTree>
    <p:extLst>
      <p:ext uri="{BB962C8B-B14F-4D97-AF65-F5344CB8AC3E}">
        <p14:creationId xmlns:p14="http://schemas.microsoft.com/office/powerpoint/2010/main" val="24406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642767" y="503638"/>
            <a:ext cx="10879015" cy="1541384"/>
          </a:xfrm>
          <a:prstGeom prst="rect">
            <a:avLst/>
          </a:prstGeom>
          <a:solidFill>
            <a:schemeClr val="bg1"/>
          </a:solidFill>
        </p:spPr>
        <p:txBody>
          <a:bodyPr wrap="square">
            <a:spAutoFit/>
          </a:bodyPr>
          <a:lstStyle/>
          <a:p>
            <a:pPr algn="just">
              <a:lnSpc>
                <a:spcPct val="107000"/>
              </a:lnSpc>
            </a:pPr>
            <a:r>
              <a:rPr lang="en-GB" sz="3200" dirty="0">
                <a:latin typeface="Times New Roman" panose="02020603050405020304" pitchFamily="18" charset="0"/>
                <a:cs typeface="Times New Roman" panose="02020603050405020304" pitchFamily="18" charset="0"/>
              </a:rPr>
              <a:t>“He is a governor that governs his passions, and he is a servant that serves them</a:t>
            </a:r>
            <a:r>
              <a:rPr lang="en-GB" sz="3200" dirty="0" smtClean="0">
                <a:latin typeface="Times New Roman" panose="02020603050405020304" pitchFamily="18" charset="0"/>
                <a:cs typeface="Times New Roman" panose="02020603050405020304" pitchFamily="18" charset="0"/>
              </a:rPr>
              <a:t>.”</a:t>
            </a:r>
          </a:p>
          <a:p>
            <a:pPr algn="r">
              <a:lnSpc>
                <a:spcPct val="107000"/>
              </a:lnSpc>
            </a:pPr>
            <a:r>
              <a:rPr lang="en-GB" sz="2400" b="1" dirty="0" smtClean="0">
                <a:solidFill>
                  <a:srgbClr val="0070C0"/>
                </a:solidFill>
                <a:latin typeface="Times New Roman" panose="02020603050405020304" pitchFamily="18" charset="0"/>
                <a:cs typeface="Times New Roman" panose="02020603050405020304" pitchFamily="18" charset="0"/>
              </a:rPr>
              <a:t>Benjamin Franklin</a:t>
            </a:r>
            <a:endParaRPr lang="en-GB" sz="3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850" y="2663834"/>
            <a:ext cx="5410107" cy="3600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758" y="2982350"/>
            <a:ext cx="4439706" cy="2961249"/>
          </a:xfrm>
          <a:prstGeom prst="rect">
            <a:avLst/>
          </a:prstGeom>
        </p:spPr>
      </p:pic>
    </p:spTree>
    <p:extLst>
      <p:ext uri="{BB962C8B-B14F-4D97-AF65-F5344CB8AC3E}">
        <p14:creationId xmlns:p14="http://schemas.microsoft.com/office/powerpoint/2010/main" val="2222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49885" y="1727353"/>
            <a:ext cx="10541391" cy="1569660"/>
          </a:xfrm>
          <a:prstGeom prst="rect">
            <a:avLst/>
          </a:prstGeom>
          <a:solidFill>
            <a:schemeClr val="bg1"/>
          </a:solidFill>
        </p:spPr>
        <p:txBody>
          <a:bodyPr wrap="square">
            <a:spAutoFit/>
          </a:bodyPr>
          <a:lstStyle/>
          <a:p>
            <a:r>
              <a:rPr lang="en-GB" sz="3200" b="1" dirty="0">
                <a:latin typeface="Times New Roman" panose="02020603050405020304" pitchFamily="18" charset="0"/>
                <a:cs typeface="Times New Roman" panose="02020603050405020304" pitchFamily="18" charset="0"/>
              </a:rPr>
              <a:t>Proverbs 4:23</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“Above all else, guard your heart</a:t>
            </a:r>
            <a:r>
              <a:rPr lang="en-GB" sz="3200" dirty="0" smtClean="0">
                <a:latin typeface="Times New Roman" panose="02020603050405020304" pitchFamily="18" charset="0"/>
                <a:cs typeface="Times New Roman" panose="02020603050405020304" pitchFamily="18" charset="0"/>
              </a:rPr>
              <a:t>, for </a:t>
            </a:r>
            <a:r>
              <a:rPr lang="en-GB" sz="3200" dirty="0">
                <a:latin typeface="Times New Roman" panose="02020603050405020304" pitchFamily="18" charset="0"/>
                <a:cs typeface="Times New Roman" panose="02020603050405020304" pitchFamily="18" charset="0"/>
              </a:rPr>
              <a:t>everything you do flows from it.”</a:t>
            </a:r>
          </a:p>
        </p:txBody>
      </p:sp>
      <p:sp>
        <p:nvSpPr>
          <p:cNvPr id="3" name="Rectangle 2"/>
          <p:cNvSpPr/>
          <p:nvPr/>
        </p:nvSpPr>
        <p:spPr>
          <a:xfrm>
            <a:off x="264941" y="200168"/>
            <a:ext cx="11662117" cy="584775"/>
          </a:xfrm>
          <a:prstGeom prst="rect">
            <a:avLst/>
          </a:prstGeom>
        </p:spPr>
        <p:txBody>
          <a:bodyPr wrap="square">
            <a:spAutoFit/>
          </a:bodyPr>
          <a:lstStyle/>
          <a:p>
            <a:r>
              <a:rPr lang="en-GB" sz="3200" b="1" dirty="0">
                <a:solidFill>
                  <a:srgbClr val="FFFF00"/>
                </a:solidFill>
                <a:latin typeface="Times New Roman" panose="02020603050405020304" pitchFamily="18" charset="0"/>
                <a:cs typeface="Times New Roman" panose="02020603050405020304" pitchFamily="18" charset="0"/>
              </a:rPr>
              <a:t>II. </a:t>
            </a:r>
            <a:r>
              <a:rPr lang="en-GB" sz="3200" b="1" dirty="0" smtClean="0">
                <a:solidFill>
                  <a:srgbClr val="FFFF00"/>
                </a:solidFill>
                <a:latin typeface="Times New Roman" panose="02020603050405020304" pitchFamily="18" charset="0"/>
                <a:cs typeface="Times New Roman" panose="02020603050405020304" pitchFamily="18" charset="0"/>
              </a:rPr>
              <a:t>What to do?</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3276" y="789063"/>
            <a:ext cx="6212791" cy="646331"/>
          </a:xfrm>
          <a:prstGeom prst="rect">
            <a:avLst/>
          </a:prstGeom>
        </p:spPr>
        <p:txBody>
          <a:bodyPr wrap="none">
            <a:spAutoFit/>
          </a:bodyPr>
          <a:lstStyle/>
          <a:p>
            <a:r>
              <a:rPr lang="en-GB" sz="3600" b="1" dirty="0">
                <a:solidFill>
                  <a:schemeClr val="bg1"/>
                </a:solidFill>
                <a:latin typeface="Times New Roman" panose="02020603050405020304" pitchFamily="18" charset="0"/>
                <a:cs typeface="Times New Roman" panose="02020603050405020304" pitchFamily="18" charset="0"/>
              </a:rPr>
              <a:t>1. </a:t>
            </a:r>
            <a:r>
              <a:rPr lang="en-GB" sz="3600" b="1" dirty="0" smtClean="0">
                <a:solidFill>
                  <a:schemeClr val="bg1"/>
                </a:solidFill>
                <a:latin typeface="Times New Roman" panose="02020603050405020304" pitchFamily="18" charset="0"/>
                <a:cs typeface="Times New Roman" panose="02020603050405020304" pitchFamily="18" charset="0"/>
              </a:rPr>
              <a:t>We are to guard our hearts.</a:t>
            </a:r>
            <a:endParaRPr lang="en-GB"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9885" y="3588972"/>
            <a:ext cx="10352577" cy="30469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sz="3200" b="1" dirty="0">
                <a:latin typeface="Times New Roman" panose="02020603050405020304" pitchFamily="18" charset="0"/>
                <a:cs typeface="Times New Roman" panose="02020603050405020304" pitchFamily="18" charset="0"/>
              </a:rPr>
              <a:t>Proverbs 6:24-26 (NIV)</a:t>
            </a:r>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keeping you from your </a:t>
            </a:r>
            <a:r>
              <a:rPr lang="en-GB" sz="3200" dirty="0" smtClean="0">
                <a:latin typeface="Times New Roman" panose="02020603050405020304" pitchFamily="18" charset="0"/>
                <a:cs typeface="Times New Roman" panose="02020603050405020304" pitchFamily="18" charset="0"/>
              </a:rPr>
              <a:t>neighbour's </a:t>
            </a:r>
            <a:r>
              <a:rPr lang="en-GB" sz="3200" dirty="0">
                <a:latin typeface="Times New Roman" panose="02020603050405020304" pitchFamily="18" charset="0"/>
                <a:cs typeface="Times New Roman" panose="02020603050405020304" pitchFamily="18" charset="0"/>
              </a:rPr>
              <a:t>wife, from the smooth talk of a wayward woman. </a:t>
            </a:r>
            <a:r>
              <a:rPr lang="en-GB" sz="3200" baseline="30000" dirty="0">
                <a:latin typeface="Times New Roman" panose="02020603050405020304" pitchFamily="18" charset="0"/>
                <a:cs typeface="Times New Roman" panose="02020603050405020304" pitchFamily="18" charset="0"/>
              </a:rPr>
              <a:t>25 </a:t>
            </a:r>
            <a:r>
              <a:rPr lang="en-GB" sz="3200" dirty="0">
                <a:latin typeface="Times New Roman" panose="02020603050405020304" pitchFamily="18" charset="0"/>
                <a:cs typeface="Times New Roman" panose="02020603050405020304" pitchFamily="18" charset="0"/>
              </a:rPr>
              <a:t>Do not </a:t>
            </a:r>
            <a:r>
              <a:rPr lang="en-GB" sz="3200" b="1" dirty="0">
                <a:solidFill>
                  <a:srgbClr val="FF0000"/>
                </a:solidFill>
                <a:latin typeface="Times New Roman" panose="02020603050405020304" pitchFamily="18" charset="0"/>
                <a:cs typeface="Times New Roman" panose="02020603050405020304" pitchFamily="18" charset="0"/>
              </a:rPr>
              <a:t>lust</a:t>
            </a:r>
            <a:r>
              <a:rPr lang="en-GB" sz="3200" dirty="0">
                <a:latin typeface="Times New Roman" panose="02020603050405020304" pitchFamily="18" charset="0"/>
                <a:cs typeface="Times New Roman" panose="02020603050405020304" pitchFamily="18" charset="0"/>
              </a:rPr>
              <a:t> in your heart after her </a:t>
            </a:r>
            <a:r>
              <a:rPr lang="en-GB" sz="3200" dirty="0" smtClean="0">
                <a:latin typeface="Times New Roman" panose="02020603050405020304" pitchFamily="18" charset="0"/>
                <a:cs typeface="Times New Roman" panose="02020603050405020304" pitchFamily="18" charset="0"/>
              </a:rPr>
              <a:t>beauty or </a:t>
            </a:r>
            <a:r>
              <a:rPr lang="en-GB" sz="3200" dirty="0">
                <a:latin typeface="Times New Roman" panose="02020603050405020304" pitchFamily="18" charset="0"/>
                <a:cs typeface="Times New Roman" panose="02020603050405020304" pitchFamily="18" charset="0"/>
              </a:rPr>
              <a:t>let her captivate you with her eyes</a:t>
            </a:r>
            <a:r>
              <a:rPr lang="en-GB" sz="3200" dirty="0" smtClean="0">
                <a:latin typeface="Times New Roman" panose="02020603050405020304" pitchFamily="18" charset="0"/>
                <a:cs typeface="Times New Roman" panose="02020603050405020304" pitchFamily="18" charset="0"/>
              </a:rPr>
              <a:t>. </a:t>
            </a:r>
            <a:r>
              <a:rPr lang="en-GB" sz="3200" baseline="30000" dirty="0" smtClean="0">
                <a:latin typeface="Times New Roman" panose="02020603050405020304" pitchFamily="18" charset="0"/>
                <a:cs typeface="Times New Roman" panose="02020603050405020304" pitchFamily="18" charset="0"/>
              </a:rPr>
              <a:t>26</a:t>
            </a:r>
            <a:r>
              <a:rPr lang="en-GB" sz="3200" baseline="300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For a prostitute can be had for a loaf of </a:t>
            </a:r>
            <a:r>
              <a:rPr lang="en-GB" sz="3200" dirty="0" smtClean="0">
                <a:latin typeface="Times New Roman" panose="02020603050405020304" pitchFamily="18" charset="0"/>
                <a:cs typeface="Times New Roman" panose="02020603050405020304" pitchFamily="18" charset="0"/>
              </a:rPr>
              <a:t>bread,</a:t>
            </a:r>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but </a:t>
            </a:r>
            <a:r>
              <a:rPr lang="en-GB" sz="3200" dirty="0">
                <a:latin typeface="Times New Roman" panose="02020603050405020304" pitchFamily="18" charset="0"/>
                <a:cs typeface="Times New Roman" panose="02020603050405020304" pitchFamily="18" charset="0"/>
              </a:rPr>
              <a:t>another man’s wife preys on your very life.</a:t>
            </a:r>
          </a:p>
        </p:txBody>
      </p:sp>
    </p:spTree>
    <p:extLst>
      <p:ext uri="{BB962C8B-B14F-4D97-AF65-F5344CB8AC3E}">
        <p14:creationId xmlns:p14="http://schemas.microsoft.com/office/powerpoint/2010/main" val="9617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61071" y="475328"/>
            <a:ext cx="11371384" cy="1569660"/>
          </a:xfrm>
          <a:prstGeom prst="rect">
            <a:avLst/>
          </a:prstGeom>
          <a:solidFill>
            <a:schemeClr val="bg1"/>
          </a:solidFill>
        </p:spPr>
        <p:txBody>
          <a:bodyPr wrap="square">
            <a:spAutoFit/>
          </a:bodyPr>
          <a:lstStyle/>
          <a:p>
            <a:r>
              <a:rPr lang="en-GB" sz="3200" b="1" dirty="0">
                <a:latin typeface="Times New Roman" panose="02020603050405020304" pitchFamily="18" charset="0"/>
                <a:cs typeface="Times New Roman" panose="02020603050405020304" pitchFamily="18" charset="0"/>
              </a:rPr>
              <a:t>Proverbs 21:20 (NIV)</a:t>
            </a:r>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“The wise store up choice food and olive oil</a:t>
            </a:r>
            <a:r>
              <a:rPr lang="en-GB" sz="3200" dirty="0" smtClean="0">
                <a:latin typeface="Times New Roman" panose="02020603050405020304" pitchFamily="18" charset="0"/>
                <a:cs typeface="Times New Roman" panose="02020603050405020304" pitchFamily="18" charset="0"/>
              </a:rPr>
              <a:t>, but </a:t>
            </a:r>
            <a:r>
              <a:rPr lang="en-GB" sz="3200" dirty="0">
                <a:latin typeface="Times New Roman" panose="02020603050405020304" pitchFamily="18" charset="0"/>
                <a:cs typeface="Times New Roman" panose="02020603050405020304" pitchFamily="18" charset="0"/>
              </a:rPr>
              <a:t>fools gulp theirs down.”</a:t>
            </a:r>
          </a:p>
        </p:txBody>
      </p:sp>
      <p:sp>
        <p:nvSpPr>
          <p:cNvPr id="4" name="Rectangle 3"/>
          <p:cNvSpPr/>
          <p:nvPr/>
        </p:nvSpPr>
        <p:spPr>
          <a:xfrm>
            <a:off x="578020" y="2505760"/>
            <a:ext cx="10352577" cy="30469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sz="3200" b="1" dirty="0">
                <a:latin typeface="Times New Roman" panose="02020603050405020304" pitchFamily="18" charset="0"/>
                <a:cs typeface="Times New Roman" panose="02020603050405020304" pitchFamily="18" charset="0"/>
              </a:rPr>
              <a:t>Proverbs 23:29-30 (NIV)</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“Who has woe? Who has sorrow?</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Who has strife? Who has complaints?</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Who has needless bruises? Who has bloodshot eyes?</a:t>
            </a:r>
            <a:br>
              <a:rPr lang="en-GB" sz="3200" dirty="0">
                <a:latin typeface="Times New Roman" panose="02020603050405020304" pitchFamily="18" charset="0"/>
                <a:cs typeface="Times New Roman" panose="02020603050405020304" pitchFamily="18" charset="0"/>
              </a:rPr>
            </a:br>
            <a:r>
              <a:rPr lang="en-GB" sz="3200" baseline="30000" dirty="0">
                <a:latin typeface="Times New Roman" panose="02020603050405020304" pitchFamily="18" charset="0"/>
                <a:cs typeface="Times New Roman" panose="02020603050405020304" pitchFamily="18" charset="0"/>
              </a:rPr>
              <a:t>30 </a:t>
            </a:r>
            <a:r>
              <a:rPr lang="en-GB" sz="3200" dirty="0">
                <a:latin typeface="Times New Roman" panose="02020603050405020304" pitchFamily="18" charset="0"/>
                <a:cs typeface="Times New Roman" panose="02020603050405020304" pitchFamily="18" charset="0"/>
              </a:rPr>
              <a:t>Those who linger over wine, who go to sample bowls of mixed wine.”</a:t>
            </a:r>
          </a:p>
        </p:txBody>
      </p:sp>
    </p:spTree>
    <p:extLst>
      <p:ext uri="{BB962C8B-B14F-4D97-AF65-F5344CB8AC3E}">
        <p14:creationId xmlns:p14="http://schemas.microsoft.com/office/powerpoint/2010/main" val="314694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552186" y="1727353"/>
            <a:ext cx="7087626" cy="1569660"/>
          </a:xfrm>
          <a:prstGeom prst="rect">
            <a:avLst/>
          </a:prstGeom>
          <a:solidFill>
            <a:schemeClr val="bg1"/>
          </a:solidFill>
        </p:spPr>
        <p:txBody>
          <a:bodyPr wrap="square">
            <a:spAutoFit/>
          </a:bodyPr>
          <a:lstStyle/>
          <a:p>
            <a:r>
              <a:rPr lang="en-GB" sz="3200" b="1" dirty="0">
                <a:latin typeface="Times New Roman" panose="02020603050405020304" pitchFamily="18" charset="0"/>
                <a:cs typeface="Times New Roman" panose="02020603050405020304" pitchFamily="18" charset="0"/>
              </a:rPr>
              <a:t>Proverbs 29:11 (NIV</a:t>
            </a:r>
            <a:r>
              <a:rPr lang="en-GB" sz="3200" b="1" dirty="0" smtClean="0">
                <a:latin typeface="Times New Roman" panose="02020603050405020304" pitchFamily="18" charset="0"/>
                <a:cs typeface="Times New Roman" panose="02020603050405020304" pitchFamily="18" charset="0"/>
              </a:rPr>
              <a:t>)</a:t>
            </a:r>
            <a:r>
              <a:rPr lang="en-GB" sz="3200" b="1"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“Fools give full vent to their rage,</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    but the wise bring calm in the end.”</a:t>
            </a:r>
          </a:p>
        </p:txBody>
      </p:sp>
      <p:sp>
        <p:nvSpPr>
          <p:cNvPr id="3" name="Rectangle 2"/>
          <p:cNvSpPr/>
          <p:nvPr/>
        </p:nvSpPr>
        <p:spPr>
          <a:xfrm>
            <a:off x="264941" y="200168"/>
            <a:ext cx="11662117" cy="584775"/>
          </a:xfrm>
          <a:prstGeom prst="rect">
            <a:avLst/>
          </a:prstGeom>
        </p:spPr>
        <p:txBody>
          <a:bodyPr wrap="square">
            <a:spAutoFit/>
          </a:bodyPr>
          <a:lstStyle/>
          <a:p>
            <a:r>
              <a:rPr lang="en-GB" sz="3200" b="1" dirty="0" smtClean="0">
                <a:solidFill>
                  <a:srgbClr val="FFFF00"/>
                </a:solidFill>
                <a:latin typeface="Times New Roman" panose="02020603050405020304" pitchFamily="18" charset="0"/>
                <a:cs typeface="Times New Roman" panose="02020603050405020304" pitchFamily="18" charset="0"/>
              </a:rPr>
              <a:t>What to do?</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3276" y="789063"/>
            <a:ext cx="5631222" cy="646331"/>
          </a:xfrm>
          <a:prstGeom prst="rect">
            <a:avLst/>
          </a:prstGeom>
        </p:spPr>
        <p:txBody>
          <a:bodyPr wrap="none">
            <a:spAutoFit/>
          </a:bodyPr>
          <a:lstStyle/>
          <a:p>
            <a:r>
              <a:rPr lang="en-GB" sz="3600" b="1" dirty="0" smtClean="0">
                <a:solidFill>
                  <a:schemeClr val="bg1"/>
                </a:solidFill>
                <a:latin typeface="Times New Roman" panose="02020603050405020304" pitchFamily="18" charset="0"/>
                <a:cs typeface="Times New Roman" panose="02020603050405020304" pitchFamily="18" charset="0"/>
              </a:rPr>
              <a:t>We are to guard our hearts.</a:t>
            </a:r>
            <a:endParaRPr lang="en-GB"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9885" y="4227066"/>
            <a:ext cx="10352577" cy="1446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n-GB" sz="4400" b="1" dirty="0">
                <a:latin typeface="Francis" panose="020B0600000000000000" pitchFamily="34" charset="0"/>
                <a:cs typeface="Times New Roman" panose="02020603050405020304" pitchFamily="18" charset="0"/>
              </a:rPr>
              <a:t>People with self-discipline master their temperament and control their tongue.</a:t>
            </a:r>
          </a:p>
        </p:txBody>
      </p:sp>
    </p:spTree>
    <p:extLst>
      <p:ext uri="{BB962C8B-B14F-4D97-AF65-F5344CB8AC3E}">
        <p14:creationId xmlns:p14="http://schemas.microsoft.com/office/powerpoint/2010/main" val="37394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0397" y="1319928"/>
            <a:ext cx="11604600" cy="5016758"/>
          </a:xfrm>
          <a:prstGeom prst="rect">
            <a:avLst/>
          </a:prstGeom>
          <a:solidFill>
            <a:schemeClr val="bg1"/>
          </a:solidFill>
        </p:spPr>
        <p:txBody>
          <a:bodyPr wrap="square">
            <a:spAutoFit/>
          </a:bodyPr>
          <a:lstStyle/>
          <a:p>
            <a:pPr algn="just"/>
            <a:r>
              <a:rPr lang="en-GB" sz="4000" b="1" i="1" dirty="0">
                <a:latin typeface="Times New Roman" panose="02020603050405020304" pitchFamily="18" charset="0"/>
                <a:cs typeface="Times New Roman" panose="02020603050405020304" pitchFamily="18" charset="0"/>
              </a:rPr>
              <a:t>Titus 2:1-3 (NIV)</a:t>
            </a:r>
          </a:p>
          <a:p>
            <a:pPr algn="just"/>
            <a:r>
              <a:rPr lang="en-GB" sz="4000" dirty="0">
                <a:latin typeface="Times New Roman" panose="02020603050405020304" pitchFamily="18" charset="0"/>
                <a:cs typeface="Times New Roman" panose="02020603050405020304" pitchFamily="18" charset="0"/>
              </a:rPr>
              <a:t>You, however, must teach what is appropriate to sound doctrine. </a:t>
            </a:r>
            <a:r>
              <a:rPr lang="en-GB" sz="4000" baseline="30000" dirty="0">
                <a:latin typeface="Times New Roman" panose="02020603050405020304" pitchFamily="18" charset="0"/>
                <a:cs typeface="Times New Roman" panose="02020603050405020304" pitchFamily="18" charset="0"/>
              </a:rPr>
              <a:t>2 </a:t>
            </a:r>
            <a:r>
              <a:rPr lang="en-GB" sz="4000" dirty="0">
                <a:latin typeface="Times New Roman" panose="02020603050405020304" pitchFamily="18" charset="0"/>
                <a:cs typeface="Times New Roman" panose="02020603050405020304" pitchFamily="18" charset="0"/>
              </a:rPr>
              <a:t>Teach the older men to be temperate, worthy of respect, </a:t>
            </a:r>
            <a:r>
              <a:rPr lang="en-GB" sz="4000" b="1" dirty="0">
                <a:solidFill>
                  <a:srgbClr val="FF0000"/>
                </a:solidFill>
                <a:latin typeface="Times New Roman" panose="02020603050405020304" pitchFamily="18" charset="0"/>
                <a:cs typeface="Times New Roman" panose="02020603050405020304" pitchFamily="18" charset="0"/>
              </a:rPr>
              <a:t>self-controlled</a:t>
            </a:r>
            <a:r>
              <a:rPr lang="en-GB" sz="4000" dirty="0">
                <a:latin typeface="Times New Roman" panose="02020603050405020304" pitchFamily="18" charset="0"/>
                <a:cs typeface="Times New Roman" panose="02020603050405020304" pitchFamily="18" charset="0"/>
              </a:rPr>
              <a:t>, and sound in faith, in love and in endurance.</a:t>
            </a:r>
          </a:p>
          <a:p>
            <a:pPr algn="just"/>
            <a:r>
              <a:rPr lang="en-GB" sz="4000" baseline="30000" dirty="0">
                <a:latin typeface="Times New Roman" panose="02020603050405020304" pitchFamily="18" charset="0"/>
                <a:cs typeface="Times New Roman" panose="02020603050405020304" pitchFamily="18" charset="0"/>
              </a:rPr>
              <a:t>3 </a:t>
            </a:r>
            <a:r>
              <a:rPr lang="en-GB" sz="4000" dirty="0">
                <a:latin typeface="Times New Roman" panose="02020603050405020304" pitchFamily="18" charset="0"/>
                <a:cs typeface="Times New Roman" panose="02020603050405020304" pitchFamily="18" charset="0"/>
              </a:rPr>
              <a:t>Likewise, teach the older women to be reverent in the way they live, not to be slanderers or addicted to much wine, but to teach what is good.</a:t>
            </a:r>
          </a:p>
        </p:txBody>
      </p:sp>
      <p:sp>
        <p:nvSpPr>
          <p:cNvPr id="5" name="Rectangle 4"/>
          <p:cNvSpPr/>
          <p:nvPr/>
        </p:nvSpPr>
        <p:spPr>
          <a:xfrm>
            <a:off x="437344" y="352964"/>
            <a:ext cx="3647152" cy="646331"/>
          </a:xfrm>
          <a:prstGeom prst="rect">
            <a:avLst/>
          </a:prstGeom>
        </p:spPr>
        <p:txBody>
          <a:bodyPr wrap="none">
            <a:spAutoFit/>
          </a:bodyPr>
          <a:lstStyle/>
          <a:p>
            <a:r>
              <a:rPr lang="en-GB" sz="3600" b="1" dirty="0">
                <a:solidFill>
                  <a:srgbClr val="FFFF00"/>
                </a:solidFill>
                <a:latin typeface="Times New Roman" panose="02020603050405020304" pitchFamily="18" charset="0"/>
                <a:cs typeface="Times New Roman" panose="02020603050405020304" pitchFamily="18" charset="0"/>
              </a:rPr>
              <a:t>III. One example </a:t>
            </a:r>
            <a:endParaRPr lang="en-GB"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6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328193" y="503658"/>
            <a:ext cx="9429008" cy="769441"/>
          </a:xfrm>
          <a:prstGeom prst="rect">
            <a:avLst/>
          </a:prstGeom>
        </p:spPr>
        <p:txBody>
          <a:bodyPr wrap="square">
            <a:spAutoFit/>
          </a:bodyPr>
          <a:lstStyle/>
          <a:p>
            <a:r>
              <a:rPr lang="en-GB" sz="4400" b="1" dirty="0" smtClean="0">
                <a:solidFill>
                  <a:schemeClr val="bg1"/>
                </a:solidFill>
                <a:latin typeface="Francis" panose="020B0600000000000000" pitchFamily="34" charset="0"/>
                <a:ea typeface="Times New Roman" panose="02020603050405020304" pitchFamily="18" charset="0"/>
              </a:rPr>
              <a:t>The context is the </a:t>
            </a:r>
            <a:r>
              <a:rPr lang="en-GB" sz="4400" b="1" dirty="0">
                <a:solidFill>
                  <a:schemeClr val="bg1"/>
                </a:solidFill>
                <a:latin typeface="Francis" panose="020B0600000000000000" pitchFamily="34" charset="0"/>
                <a:ea typeface="Times New Roman" panose="02020603050405020304" pitchFamily="18" charset="0"/>
              </a:rPr>
              <a:t>island of Crete</a:t>
            </a:r>
            <a:r>
              <a:rPr lang="en-GB" sz="4400" b="1" dirty="0" smtClean="0">
                <a:solidFill>
                  <a:schemeClr val="bg1"/>
                </a:solidFill>
                <a:latin typeface="Francis" panose="020B0600000000000000" pitchFamily="34" charset="0"/>
                <a:ea typeface="Times New Roman" panose="02020603050405020304" pitchFamily="18" charset="0"/>
              </a:rPr>
              <a:t>.</a:t>
            </a:r>
            <a:endParaRPr lang="en-GB" sz="4400" b="1" dirty="0">
              <a:solidFill>
                <a:schemeClr val="bg1"/>
              </a:solidFill>
              <a:latin typeface="Francis" panose="020B0600000000000000" pitchFamily="34" charset="0"/>
            </a:endParaRPr>
          </a:p>
        </p:txBody>
      </p:sp>
      <p:pic>
        <p:nvPicPr>
          <p:cNvPr id="2050" name="Picture 2" descr="Image result for The island of crete in Paul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78" y="1273099"/>
            <a:ext cx="4974346" cy="4064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357" y="5485781"/>
            <a:ext cx="10984675" cy="1200329"/>
          </a:xfrm>
          <a:prstGeom prst="rect">
            <a:avLst/>
          </a:prstGeom>
        </p:spPr>
        <p:txBody>
          <a:bodyPr wrap="square">
            <a:spAutoFit/>
          </a:bodyPr>
          <a:lstStyle/>
          <a:p>
            <a:pPr algn="just"/>
            <a:r>
              <a:rPr lang="en-GB" sz="3600" b="1" dirty="0">
                <a:solidFill>
                  <a:srgbClr val="FFFF00"/>
                </a:solidFill>
                <a:latin typeface="Times New Roman" panose="02020603050405020304" pitchFamily="18" charset="0"/>
                <a:cs typeface="Times New Roman" panose="02020603050405020304" pitchFamily="18" charset="0"/>
              </a:rPr>
              <a:t>The young pastor Titus did not have an easy assignment on the island of Crete.</a:t>
            </a:r>
            <a:endParaRPr lang="en-GB"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6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915645" y="1365054"/>
            <a:ext cx="10541391" cy="1569660"/>
          </a:xfrm>
          <a:prstGeom prst="rect">
            <a:avLst/>
          </a:prstGeom>
          <a:solidFill>
            <a:schemeClr val="bg1"/>
          </a:solidFill>
        </p:spPr>
        <p:txBody>
          <a:bodyPr wrap="square">
            <a:spAutoFit/>
          </a:bodyPr>
          <a:lstStyle/>
          <a:p>
            <a:r>
              <a:rPr lang="en-GB" sz="3200" b="1" i="1" dirty="0">
                <a:latin typeface="Times New Roman" panose="02020603050405020304" pitchFamily="18" charset="0"/>
                <a:cs typeface="Times New Roman" panose="02020603050405020304" pitchFamily="18" charset="0"/>
              </a:rPr>
              <a:t>Titus 1:12 (NIV)</a:t>
            </a:r>
          </a:p>
          <a:p>
            <a:pPr algn="just"/>
            <a:r>
              <a:rPr lang="en-GB" sz="3200" dirty="0">
                <a:latin typeface="Times New Roman" panose="02020603050405020304" pitchFamily="18" charset="0"/>
                <a:cs typeface="Times New Roman" panose="02020603050405020304" pitchFamily="18" charset="0"/>
              </a:rPr>
              <a:t>One of Crete’s own prophets has said it: “Cretans are always liars, evil brutes, lazy gluttons</a:t>
            </a:r>
            <a:r>
              <a:rPr lang="en-GB" sz="3200" dirty="0" smtClean="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p>
        </p:txBody>
      </p:sp>
      <p:sp>
        <p:nvSpPr>
          <p:cNvPr id="5" name="Rectangle 4"/>
          <p:cNvSpPr/>
          <p:nvPr/>
        </p:nvSpPr>
        <p:spPr>
          <a:xfrm>
            <a:off x="1787842" y="282625"/>
            <a:ext cx="8345233" cy="646331"/>
          </a:xfrm>
          <a:prstGeom prst="rect">
            <a:avLst/>
          </a:prstGeom>
        </p:spPr>
        <p:txBody>
          <a:bodyPr wrap="none">
            <a:spAutoFit/>
          </a:bodyPr>
          <a:lstStyle/>
          <a:p>
            <a:r>
              <a:rPr lang="en-GB" sz="3600" b="1" dirty="0" smtClean="0">
                <a:solidFill>
                  <a:srgbClr val="FFFF00"/>
                </a:solidFill>
                <a:latin typeface="Times New Roman" panose="02020603050405020304" pitchFamily="18" charset="0"/>
                <a:cs typeface="Times New Roman" panose="02020603050405020304" pitchFamily="18" charset="0"/>
              </a:rPr>
              <a:t>Crete was the </a:t>
            </a:r>
            <a:r>
              <a:rPr lang="en-GB" sz="3600" b="1" dirty="0">
                <a:solidFill>
                  <a:srgbClr val="FFFF00"/>
                </a:solidFill>
                <a:latin typeface="Times New Roman" panose="02020603050405020304" pitchFamily="18" charset="0"/>
                <a:cs typeface="Times New Roman" panose="02020603050405020304" pitchFamily="18" charset="0"/>
              </a:rPr>
              <a:t>first century “party place.”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39" y="3587261"/>
            <a:ext cx="3572266" cy="23790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505" y="3370812"/>
            <a:ext cx="4355621" cy="29049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946" y="3612509"/>
            <a:ext cx="3580090" cy="2328544"/>
          </a:xfrm>
          <a:prstGeom prst="rect">
            <a:avLst/>
          </a:prstGeom>
        </p:spPr>
      </p:pic>
    </p:spTree>
    <p:extLst>
      <p:ext uri="{BB962C8B-B14F-4D97-AF65-F5344CB8AC3E}">
        <p14:creationId xmlns:p14="http://schemas.microsoft.com/office/powerpoint/2010/main" val="38484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92088" y="250291"/>
            <a:ext cx="5951758" cy="646331"/>
          </a:xfrm>
          <a:prstGeom prst="rect">
            <a:avLst/>
          </a:prstGeom>
        </p:spPr>
        <p:txBody>
          <a:bodyPr wrap="none">
            <a:spAutoFit/>
          </a:bodyPr>
          <a:lstStyle/>
          <a:p>
            <a:r>
              <a:rPr lang="en-GB" sz="3600" b="1" dirty="0">
                <a:solidFill>
                  <a:srgbClr val="FFFF00"/>
                </a:solidFill>
                <a:latin typeface="Times New Roman" panose="02020603050405020304" pitchFamily="18" charset="0"/>
                <a:cs typeface="Times New Roman" panose="02020603050405020304" pitchFamily="18" charset="0"/>
              </a:rPr>
              <a:t>IV. How self-control is given?</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6664" y="1093152"/>
            <a:ext cx="11506129" cy="5078313"/>
          </a:xfrm>
          <a:prstGeom prst="rect">
            <a:avLst/>
          </a:prstGeom>
          <a:solidFill>
            <a:schemeClr val="bg1"/>
          </a:solidFill>
        </p:spPr>
        <p:txBody>
          <a:bodyPr wrap="square">
            <a:spAutoFit/>
          </a:bodyPr>
          <a:lstStyle/>
          <a:p>
            <a:pPr algn="just"/>
            <a:r>
              <a:rPr lang="en-GB" sz="3600" b="1" i="1" dirty="0">
                <a:latin typeface="Times New Roman" panose="02020603050405020304" pitchFamily="18" charset="0"/>
                <a:cs typeface="Times New Roman" panose="02020603050405020304" pitchFamily="18" charset="0"/>
              </a:rPr>
              <a:t>Titus 2:11-14 (NIV)</a:t>
            </a:r>
          </a:p>
          <a:p>
            <a:pPr algn="just"/>
            <a:r>
              <a:rPr lang="en-GB" sz="3600" baseline="30000" dirty="0">
                <a:latin typeface="Times New Roman" panose="02020603050405020304" pitchFamily="18" charset="0"/>
                <a:cs typeface="Times New Roman" panose="02020603050405020304" pitchFamily="18" charset="0"/>
              </a:rPr>
              <a:t>11 </a:t>
            </a:r>
            <a:r>
              <a:rPr lang="en-GB" sz="3600" dirty="0">
                <a:latin typeface="Times New Roman" panose="02020603050405020304" pitchFamily="18" charset="0"/>
                <a:cs typeface="Times New Roman" panose="02020603050405020304" pitchFamily="18" charset="0"/>
              </a:rPr>
              <a:t>For the </a:t>
            </a:r>
            <a:r>
              <a:rPr lang="en-GB" sz="3600" dirty="0">
                <a:solidFill>
                  <a:srgbClr val="FF0000"/>
                </a:solidFill>
                <a:latin typeface="Times New Roman" panose="02020603050405020304" pitchFamily="18" charset="0"/>
                <a:cs typeface="Times New Roman" panose="02020603050405020304" pitchFamily="18" charset="0"/>
              </a:rPr>
              <a:t>grace</a:t>
            </a:r>
            <a:r>
              <a:rPr lang="en-GB" sz="3600" dirty="0">
                <a:latin typeface="Times New Roman" panose="02020603050405020304" pitchFamily="18" charset="0"/>
                <a:cs typeface="Times New Roman" panose="02020603050405020304" pitchFamily="18" charset="0"/>
              </a:rPr>
              <a:t> of God has appeared that offers </a:t>
            </a:r>
            <a:r>
              <a:rPr lang="en-GB" sz="3600" i="1" dirty="0">
                <a:latin typeface="Times New Roman" panose="02020603050405020304" pitchFamily="18" charset="0"/>
                <a:cs typeface="Times New Roman" panose="02020603050405020304" pitchFamily="18" charset="0"/>
              </a:rPr>
              <a:t>salvation</a:t>
            </a:r>
            <a:r>
              <a:rPr lang="en-GB" sz="3600" dirty="0">
                <a:latin typeface="Times New Roman" panose="02020603050405020304" pitchFamily="18" charset="0"/>
                <a:cs typeface="Times New Roman" panose="02020603050405020304" pitchFamily="18" charset="0"/>
              </a:rPr>
              <a:t> to all people. </a:t>
            </a:r>
            <a:r>
              <a:rPr lang="en-GB" sz="3600" baseline="30000" dirty="0">
                <a:latin typeface="Times New Roman" panose="02020603050405020304" pitchFamily="18" charset="0"/>
                <a:cs typeface="Times New Roman" panose="02020603050405020304" pitchFamily="18" charset="0"/>
              </a:rPr>
              <a:t>12 </a:t>
            </a:r>
            <a:r>
              <a:rPr lang="en-GB" sz="3600" dirty="0">
                <a:latin typeface="Times New Roman" panose="02020603050405020304" pitchFamily="18" charset="0"/>
                <a:cs typeface="Times New Roman" panose="02020603050405020304" pitchFamily="18" charset="0"/>
              </a:rPr>
              <a:t>It teaches us to say </a:t>
            </a:r>
            <a:r>
              <a:rPr lang="en-GB" sz="3600" b="1" dirty="0">
                <a:latin typeface="Times New Roman" panose="02020603050405020304" pitchFamily="18" charset="0"/>
                <a:cs typeface="Times New Roman" panose="02020603050405020304" pitchFamily="18" charset="0"/>
              </a:rPr>
              <a:t>“No” </a:t>
            </a:r>
            <a:r>
              <a:rPr lang="en-GB" sz="3600" dirty="0">
                <a:latin typeface="Times New Roman" panose="02020603050405020304" pitchFamily="18" charset="0"/>
                <a:cs typeface="Times New Roman" panose="02020603050405020304" pitchFamily="18" charset="0"/>
              </a:rPr>
              <a:t>to ungodliness and worldly passions, and </a:t>
            </a:r>
            <a:r>
              <a:rPr lang="en-GB" sz="3600" b="1" dirty="0">
                <a:solidFill>
                  <a:srgbClr val="FF0000"/>
                </a:solidFill>
                <a:latin typeface="Times New Roman" panose="02020603050405020304" pitchFamily="18" charset="0"/>
                <a:cs typeface="Times New Roman" panose="02020603050405020304" pitchFamily="18" charset="0"/>
              </a:rPr>
              <a:t>to live self-controlled</a:t>
            </a:r>
            <a:r>
              <a:rPr lang="en-GB" sz="3600" dirty="0">
                <a:latin typeface="Times New Roman" panose="02020603050405020304" pitchFamily="18" charset="0"/>
                <a:cs typeface="Times New Roman" panose="02020603050405020304" pitchFamily="18" charset="0"/>
              </a:rPr>
              <a:t>, upright and godly lives in this present age, </a:t>
            </a:r>
            <a:r>
              <a:rPr lang="en-GB" sz="3600" baseline="30000" dirty="0">
                <a:latin typeface="Times New Roman" panose="02020603050405020304" pitchFamily="18" charset="0"/>
                <a:cs typeface="Times New Roman" panose="02020603050405020304" pitchFamily="18" charset="0"/>
              </a:rPr>
              <a:t>13 </a:t>
            </a:r>
            <a:r>
              <a:rPr lang="en-GB" sz="3600" dirty="0">
                <a:latin typeface="Times New Roman" panose="02020603050405020304" pitchFamily="18" charset="0"/>
                <a:cs typeface="Times New Roman" panose="02020603050405020304" pitchFamily="18" charset="0"/>
              </a:rPr>
              <a:t>while we wait for the blessed hope—the appearing of the glory of our great God and </a:t>
            </a:r>
            <a:r>
              <a:rPr lang="en-GB" sz="3600" dirty="0" smtClean="0">
                <a:latin typeface="Times New Roman" panose="02020603050405020304" pitchFamily="18" charset="0"/>
                <a:cs typeface="Times New Roman" panose="02020603050405020304" pitchFamily="18" charset="0"/>
              </a:rPr>
              <a:t>Saviour</a:t>
            </a:r>
            <a:r>
              <a:rPr lang="en-GB" sz="3600" dirty="0">
                <a:latin typeface="Times New Roman" panose="02020603050405020304" pitchFamily="18" charset="0"/>
                <a:cs typeface="Times New Roman" panose="02020603050405020304" pitchFamily="18" charset="0"/>
              </a:rPr>
              <a:t>, Jesus Christ, </a:t>
            </a:r>
            <a:r>
              <a:rPr lang="en-GB" sz="3600" baseline="30000" dirty="0">
                <a:latin typeface="Times New Roman" panose="02020603050405020304" pitchFamily="18" charset="0"/>
                <a:cs typeface="Times New Roman" panose="02020603050405020304" pitchFamily="18" charset="0"/>
              </a:rPr>
              <a:t>14 </a:t>
            </a:r>
            <a:r>
              <a:rPr lang="en-GB" sz="3600" dirty="0">
                <a:latin typeface="Times New Roman" panose="02020603050405020304" pitchFamily="18" charset="0"/>
                <a:cs typeface="Times New Roman" panose="02020603050405020304" pitchFamily="18" charset="0"/>
              </a:rPr>
              <a:t>who gave himself for us to redeem us from all wickedness and to purify for himself a people that are his very own, eager to do what is good.</a:t>
            </a:r>
          </a:p>
        </p:txBody>
      </p:sp>
    </p:spTree>
    <p:extLst>
      <p:ext uri="{BB962C8B-B14F-4D97-AF65-F5344CB8AC3E}">
        <p14:creationId xmlns:p14="http://schemas.microsoft.com/office/powerpoint/2010/main" val="29641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94818" y="1428826"/>
            <a:ext cx="9726465"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a:t>
            </a:r>
            <a:r>
              <a:rPr lang="en-GB" sz="4000" b="1" dirty="0" smtClean="0">
                <a:latin typeface="Times New Roman" panose="02020603050405020304" pitchFamily="18" charset="0"/>
                <a:cs typeface="Times New Roman" panose="02020603050405020304" pitchFamily="18" charset="0"/>
              </a:rPr>
              <a:t>5:23 </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a:t>
            </a:r>
            <a:r>
              <a:rPr lang="en-GB" sz="4000" dirty="0" smtClean="0">
                <a:latin typeface="Times New Roman" panose="02020603050405020304" pitchFamily="18" charset="0"/>
                <a:cs typeface="Times New Roman" panose="02020603050405020304" pitchFamily="18" charset="0"/>
              </a:rPr>
              <a:t>SELF-CONTROL.</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85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5216" y="1521288"/>
            <a:ext cx="8599972" cy="646331"/>
          </a:xfrm>
          <a:prstGeom prst="rect">
            <a:avLst/>
          </a:prstGeom>
          <a:solidFill>
            <a:schemeClr val="bg1"/>
          </a:solidFill>
        </p:spPr>
        <p:txBody>
          <a:bodyPr wrap="square">
            <a:spAutoFit/>
          </a:bodyPr>
          <a:lstStyle/>
          <a:p>
            <a:r>
              <a:rPr lang="en-GB" sz="3600" b="1" dirty="0">
                <a:latin typeface="Times New Roman" panose="02020603050405020304" pitchFamily="18" charset="0"/>
                <a:cs typeface="Times New Roman" panose="02020603050405020304" pitchFamily="18" charset="0"/>
              </a:rPr>
              <a:t>1. Grace redeems us </a:t>
            </a:r>
            <a:r>
              <a:rPr lang="en-GB" sz="3600" b="1" dirty="0" smtClean="0">
                <a:latin typeface="Times New Roman" panose="02020603050405020304" pitchFamily="18" charset="0"/>
                <a:cs typeface="Times New Roman" panose="02020603050405020304" pitchFamily="18" charset="0"/>
              </a:rPr>
              <a:t>(verse 11</a:t>
            </a:r>
            <a:r>
              <a:rPr lang="en-GB" sz="3600" b="1" dirty="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 and 14a</a:t>
            </a:r>
            <a:r>
              <a:rPr lang="en-GB" sz="36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1127426" y="253132"/>
            <a:ext cx="9983031" cy="1077218"/>
          </a:xfrm>
          <a:prstGeom prst="rect">
            <a:avLst/>
          </a:prstGeom>
        </p:spPr>
        <p:txBody>
          <a:bodyPr wrap="square">
            <a:spAutoFit/>
          </a:bodyPr>
          <a:lstStyle/>
          <a:p>
            <a:r>
              <a:rPr lang="en-GB" sz="3200" dirty="0">
                <a:solidFill>
                  <a:schemeClr val="bg1"/>
                </a:solidFill>
                <a:latin typeface="Times New Roman" panose="02020603050405020304" pitchFamily="18" charset="0"/>
                <a:ea typeface="Times New Roman" panose="02020603050405020304" pitchFamily="18" charset="0"/>
              </a:rPr>
              <a:t>The emphasis in this passage and the key to seizing self-control is </a:t>
            </a:r>
            <a:r>
              <a:rPr lang="en-GB" sz="3200" b="1" dirty="0" smtClean="0">
                <a:solidFill>
                  <a:srgbClr val="FFFF00"/>
                </a:solidFill>
                <a:latin typeface="Times New Roman" panose="02020603050405020304" pitchFamily="18" charset="0"/>
                <a:ea typeface="Times New Roman" panose="02020603050405020304" pitchFamily="18" charset="0"/>
              </a:rPr>
              <a:t>grace.</a:t>
            </a:r>
            <a:endParaRPr lang="en-GB" sz="3200" b="1" dirty="0">
              <a:solidFill>
                <a:srgbClr val="FFFF00"/>
              </a:solidFill>
            </a:endParaRPr>
          </a:p>
        </p:txBody>
      </p:sp>
      <p:sp>
        <p:nvSpPr>
          <p:cNvPr id="5" name="Rectangle 4"/>
          <p:cNvSpPr/>
          <p:nvPr/>
        </p:nvSpPr>
        <p:spPr>
          <a:xfrm>
            <a:off x="375216" y="2591296"/>
            <a:ext cx="8140049" cy="646331"/>
          </a:xfrm>
          <a:prstGeom prst="rect">
            <a:avLst/>
          </a:prstGeom>
          <a:solidFill>
            <a:schemeClr val="bg1"/>
          </a:solidFill>
        </p:spPr>
        <p:txBody>
          <a:bodyPr wrap="none">
            <a:spAutoFit/>
          </a:bodyPr>
          <a:lstStyle/>
          <a:p>
            <a:r>
              <a:rPr lang="en-GB" sz="3600" b="1" dirty="0">
                <a:solidFill>
                  <a:srgbClr val="000099"/>
                </a:solidFill>
                <a:latin typeface="Times New Roman" panose="02020603050405020304" pitchFamily="18" charset="0"/>
                <a:ea typeface="Times New Roman" panose="02020603050405020304" pitchFamily="18" charset="0"/>
              </a:rPr>
              <a:t>2. Grace reforms us </a:t>
            </a:r>
            <a:r>
              <a:rPr lang="en-GB" sz="3600" b="1" dirty="0" smtClean="0">
                <a:solidFill>
                  <a:srgbClr val="000099"/>
                </a:solidFill>
                <a:latin typeface="Times New Roman" panose="02020603050405020304" pitchFamily="18" charset="0"/>
                <a:ea typeface="Times New Roman" panose="02020603050405020304" pitchFamily="18" charset="0"/>
              </a:rPr>
              <a:t>(verse 12</a:t>
            </a:r>
            <a:r>
              <a:rPr lang="en-GB" sz="3600" b="1" dirty="0">
                <a:solidFill>
                  <a:srgbClr val="000099"/>
                </a:solidFill>
                <a:latin typeface="Times New Roman" panose="02020603050405020304" pitchFamily="18" charset="0"/>
                <a:ea typeface="Times New Roman" panose="02020603050405020304" pitchFamily="18" charset="0"/>
              </a:rPr>
              <a:t>, </a:t>
            </a:r>
            <a:r>
              <a:rPr lang="en-GB" sz="3600" b="1" dirty="0" smtClean="0">
                <a:solidFill>
                  <a:srgbClr val="000099"/>
                </a:solidFill>
                <a:latin typeface="Times New Roman" panose="02020603050405020304" pitchFamily="18" charset="0"/>
                <a:ea typeface="Times New Roman" panose="02020603050405020304" pitchFamily="18" charset="0"/>
              </a:rPr>
              <a:t>and 14b</a:t>
            </a:r>
            <a:r>
              <a:rPr lang="en-GB" sz="3600" b="1" dirty="0">
                <a:solidFill>
                  <a:srgbClr val="000099"/>
                </a:solidFill>
                <a:latin typeface="Times New Roman" panose="02020603050405020304" pitchFamily="18" charset="0"/>
                <a:ea typeface="Times New Roman" panose="02020603050405020304" pitchFamily="18" charset="0"/>
              </a:rPr>
              <a:t>). </a:t>
            </a:r>
            <a:endParaRPr lang="en-GB" sz="3600" b="1" dirty="0">
              <a:solidFill>
                <a:srgbClr val="000099"/>
              </a:solidFill>
            </a:endParaRPr>
          </a:p>
        </p:txBody>
      </p:sp>
      <p:sp>
        <p:nvSpPr>
          <p:cNvPr id="9" name="Rectangle 8"/>
          <p:cNvSpPr/>
          <p:nvPr/>
        </p:nvSpPr>
        <p:spPr>
          <a:xfrm>
            <a:off x="416780" y="4715000"/>
            <a:ext cx="11487450" cy="1936428"/>
          </a:xfrm>
          <a:prstGeom prst="rect">
            <a:avLst/>
          </a:prstGeom>
          <a:solidFill>
            <a:schemeClr val="bg1"/>
          </a:solidFill>
        </p:spPr>
        <p:txBody>
          <a:bodyPr wrap="square">
            <a:spAutoFit/>
          </a:bodyPr>
          <a:lstStyle/>
          <a:p>
            <a:pPr algn="just">
              <a:lnSpc>
                <a:spcPct val="107000"/>
              </a:lnSpc>
            </a:pPr>
            <a:r>
              <a:rPr lang="en-GB" sz="2800" b="1" i="1" dirty="0">
                <a:solidFill>
                  <a:srgbClr val="FF0000"/>
                </a:solidFill>
                <a:latin typeface="Times New Roman" panose="02020603050405020304" pitchFamily="18" charset="0"/>
                <a:ea typeface="Times New Roman" panose="02020603050405020304" pitchFamily="18" charset="0"/>
              </a:rPr>
              <a:t>1 Corinthians 10:13 (NIV)</a:t>
            </a:r>
            <a:endParaRPr lang="en-GB" sz="2800" i="1" dirty="0">
              <a:solidFill>
                <a:srgbClr val="FF0000"/>
              </a:solidFill>
              <a:latin typeface="Times New Roman" panose="02020603050405020304" pitchFamily="18" charset="0"/>
              <a:ea typeface="Times New Roman" panose="02020603050405020304" pitchFamily="18" charset="0"/>
            </a:endParaRPr>
          </a:p>
          <a:p>
            <a:pPr algn="just">
              <a:lnSpc>
                <a:spcPct val="107000"/>
              </a:lnSpc>
            </a:pPr>
            <a:r>
              <a:rPr lang="en-GB" sz="2800" dirty="0">
                <a:latin typeface="Times New Roman" panose="02020603050405020304" pitchFamily="18" charset="0"/>
                <a:ea typeface="Times New Roman" panose="02020603050405020304" pitchFamily="18" charset="0"/>
              </a:rPr>
              <a:t>No temptation</a:t>
            </a:r>
            <a:r>
              <a:rPr lang="en-GB" sz="2800" baseline="300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has overtaken you except what is common to mankind. And God is faithful; he will not let you be tempted beyond what you can bear. But when you are tempted, he will also provide a way out so that you can endure it.</a:t>
            </a:r>
            <a:endParaRPr lang="en-GB"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6780" y="3308434"/>
            <a:ext cx="11570578" cy="1200329"/>
          </a:xfrm>
          <a:prstGeom prst="rect">
            <a:avLst/>
          </a:prstGeom>
        </p:spPr>
        <p:txBody>
          <a:bodyPr wrap="square">
            <a:spAutoFit/>
          </a:bodyPr>
          <a:lstStyle/>
          <a:p>
            <a:r>
              <a:rPr lang="en-GB" sz="3600" b="1" dirty="0">
                <a:solidFill>
                  <a:srgbClr val="FFFF00"/>
                </a:solidFill>
                <a:latin typeface="Times New Roman" panose="02020603050405020304" pitchFamily="18" charset="0"/>
                <a:cs typeface="Times New Roman" panose="02020603050405020304" pitchFamily="18" charset="0"/>
              </a:rPr>
              <a:t>Notice in verse 12 that we can say </a:t>
            </a:r>
            <a:r>
              <a:rPr lang="en-GB" sz="3600" b="1" dirty="0" smtClean="0">
                <a:solidFill>
                  <a:srgbClr val="FFFF00"/>
                </a:solidFill>
                <a:latin typeface="Times New Roman" panose="02020603050405020304" pitchFamily="18" charset="0"/>
                <a:cs typeface="Times New Roman" panose="02020603050405020304" pitchFamily="18" charset="0"/>
              </a:rPr>
              <a:t>“NO” </a:t>
            </a:r>
            <a:r>
              <a:rPr lang="en-GB" sz="3600" b="1" dirty="0">
                <a:solidFill>
                  <a:srgbClr val="FFFF00"/>
                </a:solidFill>
                <a:latin typeface="Times New Roman" panose="02020603050405020304" pitchFamily="18" charset="0"/>
                <a:cs typeface="Times New Roman" panose="02020603050405020304" pitchFamily="18" charset="0"/>
              </a:rPr>
              <a:t>to ungodliness and passions.</a:t>
            </a:r>
          </a:p>
        </p:txBody>
      </p:sp>
    </p:spTree>
    <p:extLst>
      <p:ext uri="{BB962C8B-B14F-4D97-AF65-F5344CB8AC3E}">
        <p14:creationId xmlns:p14="http://schemas.microsoft.com/office/powerpoint/2010/main" val="13186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9"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3582" y="1575143"/>
            <a:ext cx="9127370" cy="646331"/>
          </a:xfrm>
          <a:prstGeom prst="rect">
            <a:avLst/>
          </a:prstGeom>
        </p:spPr>
        <p:txBody>
          <a:bodyPr wrap="none">
            <a:spAutoFit/>
          </a:bodyPr>
          <a:lstStyle/>
          <a:p>
            <a:r>
              <a:rPr lang="en-GB" sz="3600" b="1" dirty="0">
                <a:solidFill>
                  <a:srgbClr val="000099"/>
                </a:solidFill>
                <a:latin typeface="Times New Roman" panose="02020603050405020304" pitchFamily="18" charset="0"/>
                <a:ea typeface="Times New Roman" panose="02020603050405020304" pitchFamily="18" charset="0"/>
              </a:rPr>
              <a:t>• Admit you have a problem with self-control.</a:t>
            </a:r>
            <a:endParaRPr lang="en-GB" sz="3600" b="1" dirty="0">
              <a:solidFill>
                <a:srgbClr val="000099"/>
              </a:solidFill>
            </a:endParaRPr>
          </a:p>
        </p:txBody>
      </p:sp>
      <p:sp>
        <p:nvSpPr>
          <p:cNvPr id="3" name="Rectangle 2"/>
          <p:cNvSpPr/>
          <p:nvPr/>
        </p:nvSpPr>
        <p:spPr>
          <a:xfrm>
            <a:off x="123582" y="10940"/>
            <a:ext cx="11791754" cy="1384995"/>
          </a:xfrm>
          <a:prstGeom prst="rect">
            <a:avLst/>
          </a:prstGeom>
          <a:solidFill>
            <a:schemeClr val="tx1"/>
          </a:solidFill>
        </p:spPr>
        <p:txBody>
          <a:bodyPr wrap="square">
            <a:spAutoFit/>
          </a:bodyPr>
          <a:lstStyle/>
          <a:p>
            <a:r>
              <a:rPr lang="en-GB" sz="2800" b="1" i="1" dirty="0" smtClean="0">
                <a:solidFill>
                  <a:srgbClr val="FFFF00"/>
                </a:solidFill>
                <a:latin typeface="Times New Roman" panose="02020603050405020304" pitchFamily="18" charset="0"/>
                <a:cs typeface="Times New Roman" panose="02020603050405020304" pitchFamily="18" charset="0"/>
              </a:rPr>
              <a:t>Titus 2:12 (NIV)</a:t>
            </a:r>
            <a:endParaRPr lang="en-GB" sz="2800" i="1" baseline="30000" dirty="0" smtClean="0">
              <a:solidFill>
                <a:srgbClr val="FFFF00"/>
              </a:solidFill>
              <a:latin typeface="Times New Roman" panose="02020603050405020304" pitchFamily="18" charset="0"/>
              <a:cs typeface="Times New Roman" panose="02020603050405020304" pitchFamily="18" charset="0"/>
            </a:endParaRPr>
          </a:p>
          <a:p>
            <a:r>
              <a:rPr lang="en-GB" sz="2800" baseline="30000" dirty="0" smtClean="0">
                <a:solidFill>
                  <a:schemeClr val="bg1"/>
                </a:solidFill>
                <a:latin typeface="Times New Roman" panose="02020603050405020304" pitchFamily="18" charset="0"/>
                <a:cs typeface="Times New Roman" panose="02020603050405020304" pitchFamily="18" charset="0"/>
              </a:rPr>
              <a:t>“</a:t>
            </a:r>
            <a:r>
              <a:rPr lang="en-GB" sz="2800" dirty="0" smtClean="0">
                <a:solidFill>
                  <a:schemeClr val="bg1"/>
                </a:solidFill>
                <a:latin typeface="Times New Roman" panose="02020603050405020304" pitchFamily="18" charset="0"/>
                <a:cs typeface="Times New Roman" panose="02020603050405020304" pitchFamily="18" charset="0"/>
              </a:rPr>
              <a:t>It </a:t>
            </a:r>
            <a:r>
              <a:rPr lang="en-GB" sz="2800" dirty="0">
                <a:solidFill>
                  <a:schemeClr val="bg1"/>
                </a:solidFill>
                <a:latin typeface="Times New Roman" panose="02020603050405020304" pitchFamily="18" charset="0"/>
                <a:cs typeface="Times New Roman" panose="02020603050405020304" pitchFamily="18" charset="0"/>
              </a:rPr>
              <a:t>teaches us to say </a:t>
            </a:r>
            <a:r>
              <a:rPr lang="en-GB" sz="2800" b="1" dirty="0" smtClean="0">
                <a:solidFill>
                  <a:schemeClr val="bg1"/>
                </a:solidFill>
                <a:latin typeface="Times New Roman" panose="02020603050405020304" pitchFamily="18" charset="0"/>
                <a:cs typeface="Times New Roman" panose="02020603050405020304" pitchFamily="18" charset="0"/>
              </a:rPr>
              <a:t>‘No’ </a:t>
            </a:r>
            <a:r>
              <a:rPr lang="en-GB" sz="2800" dirty="0">
                <a:solidFill>
                  <a:schemeClr val="bg1"/>
                </a:solidFill>
                <a:latin typeface="Times New Roman" panose="02020603050405020304" pitchFamily="18" charset="0"/>
                <a:cs typeface="Times New Roman" panose="02020603050405020304" pitchFamily="18" charset="0"/>
              </a:rPr>
              <a:t>to ungodliness and worldly passions, and </a:t>
            </a:r>
            <a:r>
              <a:rPr lang="en-GB" sz="2800" b="1" dirty="0">
                <a:solidFill>
                  <a:schemeClr val="bg1"/>
                </a:solidFill>
                <a:latin typeface="Times New Roman" panose="02020603050405020304" pitchFamily="18" charset="0"/>
                <a:cs typeface="Times New Roman" panose="02020603050405020304" pitchFamily="18" charset="0"/>
              </a:rPr>
              <a:t>to live </a:t>
            </a:r>
            <a:r>
              <a:rPr lang="en-GB" sz="2800" b="1" dirty="0" smtClean="0">
                <a:solidFill>
                  <a:schemeClr val="bg1"/>
                </a:solidFill>
                <a:latin typeface="Times New Roman" panose="02020603050405020304" pitchFamily="18" charset="0"/>
                <a:cs typeface="Times New Roman" panose="02020603050405020304" pitchFamily="18" charset="0"/>
              </a:rPr>
              <a:t>self-controlled… </a:t>
            </a:r>
            <a:r>
              <a:rPr lang="en-GB" sz="2800" dirty="0" smtClean="0">
                <a:solidFill>
                  <a:schemeClr val="bg1"/>
                </a:solidFill>
                <a:latin typeface="Times New Roman" panose="02020603050405020304" pitchFamily="18" charset="0"/>
                <a:cs typeface="Times New Roman" panose="02020603050405020304" pitchFamily="18" charset="0"/>
              </a:rPr>
              <a:t>lives</a:t>
            </a:r>
            <a:r>
              <a:rPr lang="en-GB" sz="2800" b="1" dirty="0" smtClean="0">
                <a:solidFill>
                  <a:schemeClr val="bg1"/>
                </a:solidFill>
                <a:latin typeface="Times New Roman" panose="02020603050405020304" pitchFamily="18" charset="0"/>
                <a:cs typeface="Times New Roman" panose="02020603050405020304" pitchFamily="18" charset="0"/>
              </a:rPr>
              <a:t>”</a:t>
            </a:r>
            <a:endParaRPr lang="en-GB" sz="2800" dirty="0">
              <a:solidFill>
                <a:schemeClr val="bg1"/>
              </a:solidFill>
            </a:endParaRPr>
          </a:p>
        </p:txBody>
      </p:sp>
      <p:sp>
        <p:nvSpPr>
          <p:cNvPr id="7" name="Rectangle 6"/>
          <p:cNvSpPr/>
          <p:nvPr/>
        </p:nvSpPr>
        <p:spPr>
          <a:xfrm>
            <a:off x="10829" y="2340143"/>
            <a:ext cx="6455037" cy="645113"/>
          </a:xfrm>
          <a:prstGeom prst="rect">
            <a:avLst/>
          </a:prstGeom>
        </p:spPr>
        <p:txBody>
          <a:bodyPr wrap="none">
            <a:spAutoFit/>
          </a:bodyPr>
          <a:lstStyle/>
          <a:p>
            <a:pPr algn="just">
              <a:lnSpc>
                <a:spcPct val="107000"/>
              </a:lnSpc>
            </a:pPr>
            <a:r>
              <a:rPr lang="en-GB" sz="3600" b="1" dirty="0">
                <a:solidFill>
                  <a:srgbClr val="FF0000"/>
                </a:solidFill>
                <a:latin typeface="Times New Roman" panose="02020603050405020304" pitchFamily="18" charset="0"/>
                <a:ea typeface="Times New Roman" panose="02020603050405020304" pitchFamily="18" charset="0"/>
              </a:rPr>
              <a:t>• Yield to the lordship of Christ.</a:t>
            </a:r>
            <a:endParaRPr lang="en-GB" sz="3600" b="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194533" y="3132977"/>
            <a:ext cx="10824373" cy="646331"/>
          </a:xfrm>
          <a:prstGeom prst="rect">
            <a:avLst/>
          </a:prstGeom>
        </p:spPr>
        <p:txBody>
          <a:bodyPr wrap="none">
            <a:spAutoFit/>
          </a:bodyPr>
          <a:lstStyle/>
          <a:p>
            <a:r>
              <a:rPr lang="en-GB" sz="3600" b="1" dirty="0">
                <a:latin typeface="Times New Roman" panose="02020603050405020304" pitchFamily="18" charset="0"/>
                <a:ea typeface="Times New Roman" panose="02020603050405020304" pitchFamily="18" charset="0"/>
              </a:rPr>
              <a:t>• Cultivate the disciplines of Bible reading and prayer.</a:t>
            </a:r>
            <a:endParaRPr lang="en-GB" sz="3600" b="1" dirty="0"/>
          </a:p>
        </p:txBody>
      </p:sp>
      <p:sp>
        <p:nvSpPr>
          <p:cNvPr id="9" name="Rectangle 8"/>
          <p:cNvSpPr/>
          <p:nvPr/>
        </p:nvSpPr>
        <p:spPr>
          <a:xfrm>
            <a:off x="222053" y="3958516"/>
            <a:ext cx="6386685" cy="646331"/>
          </a:xfrm>
          <a:prstGeom prst="rect">
            <a:avLst/>
          </a:prstGeom>
        </p:spPr>
        <p:txBody>
          <a:bodyPr wrap="none">
            <a:spAutoFit/>
          </a:bodyPr>
          <a:lstStyle/>
          <a:p>
            <a:r>
              <a:rPr lang="en-GB" sz="3600" b="1" dirty="0">
                <a:solidFill>
                  <a:srgbClr val="000099"/>
                </a:solidFill>
                <a:latin typeface="Times New Roman" panose="02020603050405020304" pitchFamily="18" charset="0"/>
                <a:ea typeface="Times New Roman" panose="02020603050405020304" pitchFamily="18" charset="0"/>
              </a:rPr>
              <a:t>• Invest in spiritual friendships.</a:t>
            </a:r>
            <a:endParaRPr lang="en-GB" sz="3600" b="1" dirty="0">
              <a:solidFill>
                <a:srgbClr val="000099"/>
              </a:solidFill>
            </a:endParaRPr>
          </a:p>
        </p:txBody>
      </p:sp>
      <p:sp>
        <p:nvSpPr>
          <p:cNvPr id="10" name="Rectangle 9"/>
          <p:cNvSpPr/>
          <p:nvPr/>
        </p:nvSpPr>
        <p:spPr>
          <a:xfrm>
            <a:off x="269361" y="4755367"/>
            <a:ext cx="11636134" cy="646331"/>
          </a:xfrm>
          <a:prstGeom prst="rect">
            <a:avLst/>
          </a:prstGeom>
        </p:spPr>
        <p:txBody>
          <a:bodyPr wrap="none">
            <a:spAutoFit/>
          </a:bodyPr>
          <a:lstStyle/>
          <a:p>
            <a:r>
              <a:rPr lang="en-GB" sz="3600" b="1" dirty="0">
                <a:latin typeface="Times New Roman" panose="02020603050405020304" pitchFamily="18" charset="0"/>
                <a:ea typeface="Times New Roman" panose="02020603050405020304" pitchFamily="18" charset="0"/>
              </a:rPr>
              <a:t>• Restrict bad influences. Avoid those things that tempt us.</a:t>
            </a:r>
            <a:endParaRPr lang="en-GB" sz="3600" b="1" dirty="0"/>
          </a:p>
        </p:txBody>
      </p:sp>
      <p:sp>
        <p:nvSpPr>
          <p:cNvPr id="11" name="Rectangle 10"/>
          <p:cNvSpPr/>
          <p:nvPr/>
        </p:nvSpPr>
        <p:spPr>
          <a:xfrm>
            <a:off x="141121" y="5516350"/>
            <a:ext cx="4578497" cy="645113"/>
          </a:xfrm>
          <a:prstGeom prst="rect">
            <a:avLst/>
          </a:prstGeom>
        </p:spPr>
        <p:txBody>
          <a:bodyPr wrap="none">
            <a:spAutoFit/>
          </a:bodyPr>
          <a:lstStyle/>
          <a:p>
            <a:pPr algn="just">
              <a:lnSpc>
                <a:spcPct val="107000"/>
              </a:lnSpc>
            </a:pPr>
            <a:r>
              <a:rPr lang="en-GB" sz="3600" b="1" dirty="0">
                <a:solidFill>
                  <a:srgbClr val="FF0000"/>
                </a:solidFill>
                <a:latin typeface="Times New Roman" panose="02020603050405020304" pitchFamily="18" charset="0"/>
                <a:ea typeface="Times New Roman" panose="02020603050405020304" pitchFamily="18" charset="0"/>
              </a:rPr>
              <a:t>• Practice good habits.</a:t>
            </a:r>
            <a:endParaRPr lang="en-GB" sz="3600" b="1" dirty="0">
              <a:solidFill>
                <a:srgbClr val="FF0000"/>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69361" y="6161110"/>
            <a:ext cx="6395853" cy="646331"/>
          </a:xfrm>
          <a:prstGeom prst="rect">
            <a:avLst/>
          </a:prstGeom>
        </p:spPr>
        <p:txBody>
          <a:bodyPr wrap="none">
            <a:spAutoFit/>
          </a:bodyPr>
          <a:lstStyle/>
          <a:p>
            <a:r>
              <a:rPr lang="en-GB" sz="3600" b="1" dirty="0">
                <a:latin typeface="Times New Roman" panose="02020603050405020304" pitchFamily="18" charset="0"/>
                <a:ea typeface="Times New Roman" panose="02020603050405020304" pitchFamily="18" charset="0"/>
              </a:rPr>
              <a:t>• Welcome gracious correction. </a:t>
            </a:r>
            <a:endParaRPr lang="en-GB" sz="3600" b="1" dirty="0"/>
          </a:p>
        </p:txBody>
      </p:sp>
    </p:spTree>
    <p:extLst>
      <p:ext uri="{BB962C8B-B14F-4D97-AF65-F5344CB8AC3E}">
        <p14:creationId xmlns:p14="http://schemas.microsoft.com/office/powerpoint/2010/main" val="36105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46833" y="1266581"/>
            <a:ext cx="10541391" cy="3847207"/>
          </a:xfrm>
          <a:prstGeom prst="rect">
            <a:avLst/>
          </a:prstGeom>
          <a:solidFill>
            <a:schemeClr val="bg1"/>
          </a:solidFill>
        </p:spPr>
        <p:txBody>
          <a:bodyPr wrap="square">
            <a:spAutoFit/>
          </a:bodyPr>
          <a:lstStyle/>
          <a:p>
            <a:pPr algn="just"/>
            <a:r>
              <a:rPr lang="en-GB" sz="3200" dirty="0">
                <a:latin typeface="Times New Roman" panose="02020603050405020304" pitchFamily="18" charset="0"/>
                <a:cs typeface="Times New Roman" panose="02020603050405020304" pitchFamily="18" charset="0"/>
              </a:rPr>
              <a:t>“Our ordinary method of dealing with ingrained sin is to launch a frontal attack. We rely on our willpower and determination. Whatever may be the issue for us – anger, fear, bitterness, gluttony, pride, lust, substance abuse –we determine never to do it again; we pray against it, fight against it, and set our will against it. But the struggle is all in vain, and we find ourselves once again morally bankrupt</a:t>
            </a:r>
            <a:r>
              <a:rPr lang="en-GB" sz="3200" dirty="0" smtClean="0">
                <a:latin typeface="Times New Roman" panose="02020603050405020304" pitchFamily="18" charset="0"/>
                <a:cs typeface="Times New Roman" panose="02020603050405020304" pitchFamily="18" charset="0"/>
              </a:rPr>
              <a:t>…”</a:t>
            </a:r>
          </a:p>
          <a:p>
            <a:pPr algn="r"/>
            <a:r>
              <a:rPr lang="en-GB" sz="2000" b="1" dirty="0" smtClean="0">
                <a:solidFill>
                  <a:srgbClr val="000099"/>
                </a:solidFill>
                <a:latin typeface="Times New Roman" panose="02020603050405020304" pitchFamily="18" charset="0"/>
                <a:cs typeface="Times New Roman" panose="02020603050405020304" pitchFamily="18" charset="0"/>
              </a:rPr>
              <a:t>Richard Foster</a:t>
            </a:r>
            <a:endParaRPr lang="en-GB" sz="2000" b="1" dirty="0">
              <a:solidFill>
                <a:srgbClr val="000099"/>
              </a:solidFill>
              <a:latin typeface="Times New Roman" panose="02020603050405020304" pitchFamily="18" charset="0"/>
              <a:cs typeface="Times New Roman" panose="02020603050405020304" pitchFamily="18" charset="0"/>
            </a:endParaRPr>
          </a:p>
        </p:txBody>
      </p:sp>
      <p:sp>
        <p:nvSpPr>
          <p:cNvPr id="3" name="Rectangle 2"/>
          <p:cNvSpPr/>
          <p:nvPr/>
        </p:nvSpPr>
        <p:spPr>
          <a:xfrm>
            <a:off x="746833" y="458931"/>
            <a:ext cx="638315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n-GB" sz="3600" b="1" dirty="0">
                <a:latin typeface="Times New Roman" panose="02020603050405020304" pitchFamily="18" charset="0"/>
                <a:ea typeface="Times New Roman" panose="02020603050405020304" pitchFamily="18" charset="0"/>
              </a:rPr>
              <a:t>3. Grace rewards us </a:t>
            </a:r>
            <a:r>
              <a:rPr lang="en-GB" sz="3600" b="1" dirty="0" smtClean="0">
                <a:latin typeface="Times New Roman" panose="02020603050405020304" pitchFamily="18" charset="0"/>
                <a:ea typeface="Times New Roman" panose="02020603050405020304" pitchFamily="18" charset="0"/>
              </a:rPr>
              <a:t>(verse 13</a:t>
            </a:r>
            <a:r>
              <a:rPr lang="en-GB" sz="3600" b="1" dirty="0">
                <a:latin typeface="Times New Roman" panose="02020603050405020304" pitchFamily="18" charset="0"/>
                <a:ea typeface="Times New Roman" panose="02020603050405020304" pitchFamily="18" charset="0"/>
              </a:rPr>
              <a:t>). </a:t>
            </a:r>
            <a:endParaRPr lang="en-GB" sz="3600" b="1" dirty="0"/>
          </a:p>
        </p:txBody>
      </p:sp>
      <p:sp>
        <p:nvSpPr>
          <p:cNvPr id="4" name="Rectangle 3"/>
          <p:cNvSpPr/>
          <p:nvPr/>
        </p:nvSpPr>
        <p:spPr>
          <a:xfrm>
            <a:off x="487488" y="5579570"/>
            <a:ext cx="11060079" cy="646331"/>
          </a:xfrm>
          <a:prstGeom prst="rect">
            <a:avLst/>
          </a:prstGeom>
        </p:spPr>
        <p:txBody>
          <a:bodyPr wrap="none">
            <a:spAutoFit/>
          </a:bodyPr>
          <a:lstStyle/>
          <a:p>
            <a:r>
              <a:rPr lang="en-GB" sz="3600" b="1" dirty="0" smtClean="0">
                <a:solidFill>
                  <a:srgbClr val="FFFF00"/>
                </a:solidFill>
                <a:latin typeface="Times New Roman" panose="02020603050405020304" pitchFamily="18" charset="0"/>
                <a:ea typeface="Times New Roman" panose="02020603050405020304" pitchFamily="18" charset="0"/>
              </a:rPr>
              <a:t>There </a:t>
            </a:r>
            <a:r>
              <a:rPr lang="en-GB" sz="3600" b="1" dirty="0">
                <a:solidFill>
                  <a:srgbClr val="FFFF00"/>
                </a:solidFill>
                <a:latin typeface="Times New Roman" panose="02020603050405020304" pitchFamily="18" charset="0"/>
                <a:ea typeface="Times New Roman" panose="02020603050405020304" pitchFamily="18" charset="0"/>
              </a:rPr>
              <a:t>is no way we can develop self-control on our own</a:t>
            </a:r>
            <a:endParaRPr lang="en-GB" sz="3600" b="1" dirty="0">
              <a:solidFill>
                <a:srgbClr val="FFFF00"/>
              </a:solidFill>
            </a:endParaRPr>
          </a:p>
        </p:txBody>
      </p:sp>
    </p:spTree>
    <p:extLst>
      <p:ext uri="{BB962C8B-B14F-4D97-AF65-F5344CB8AC3E}">
        <p14:creationId xmlns:p14="http://schemas.microsoft.com/office/powerpoint/2010/main" val="14559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11532" y="1595021"/>
            <a:ext cx="10800119" cy="4832092"/>
          </a:xfrm>
          <a:prstGeom prst="rect">
            <a:avLst/>
          </a:prstGeom>
          <a:solidFill>
            <a:schemeClr val="bg1"/>
          </a:solidFill>
        </p:spPr>
        <p:txBody>
          <a:bodyPr wrap="square">
            <a:spAutoFit/>
          </a:bodyPr>
          <a:lstStyle/>
          <a:p>
            <a:pPr algn="just"/>
            <a:r>
              <a:rPr lang="en-GB" sz="2800" dirty="0">
                <a:latin typeface="Times New Roman" panose="02020603050405020304" pitchFamily="18" charset="0"/>
                <a:cs typeface="Times New Roman" panose="02020603050405020304" pitchFamily="18" charset="0"/>
              </a:rPr>
              <a:t>“While Christ’s work on the cross...was the only way to settle the problem of guilt, sin, and condemnation; the coming of the promised Holy Spirit was God’s way of changing human beings from the inside out. The law given to Moses had failed on this very point. It was in itself holy and just, but the problem was the sinful nature within people. </a:t>
            </a:r>
            <a:br>
              <a:rPr lang="en-GB" sz="2800" dirty="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Now </a:t>
            </a:r>
            <a:r>
              <a:rPr lang="en-GB" sz="2800" dirty="0">
                <a:latin typeface="Times New Roman" panose="02020603050405020304" pitchFamily="18" charset="0"/>
                <a:cs typeface="Times New Roman" panose="02020603050405020304" pitchFamily="18" charset="0"/>
              </a:rPr>
              <a:t>the Holy Spirit dwelling in the hearts of believers would conquer the age-old dilemma of ‘I want to be different but can’t. I know what’s wrong, but I keep doing it anyway.’ This empowerment by the Spirit would be the dynamic source throughout time for all who live and </a:t>
            </a:r>
            <a:r>
              <a:rPr lang="en-GB" sz="2800" dirty="0" smtClean="0">
                <a:latin typeface="Times New Roman" panose="02020603050405020304" pitchFamily="18" charset="0"/>
                <a:cs typeface="Times New Roman" panose="02020603050405020304" pitchFamily="18" charset="0"/>
              </a:rPr>
              <a:t>labour </a:t>
            </a:r>
            <a:r>
              <a:rPr lang="en-GB" sz="2800" dirty="0">
                <a:latin typeface="Times New Roman" panose="02020603050405020304" pitchFamily="18" charset="0"/>
                <a:cs typeface="Times New Roman" panose="02020603050405020304" pitchFamily="18" charset="0"/>
              </a:rPr>
              <a:t>for Jesus Christ</a:t>
            </a:r>
            <a:r>
              <a:rPr lang="en-GB" sz="2800" dirty="0" smtClean="0">
                <a:latin typeface="Times New Roman" panose="02020603050405020304" pitchFamily="18" charset="0"/>
                <a:cs typeface="Times New Roman" panose="02020603050405020304" pitchFamily="18" charset="0"/>
              </a:rPr>
              <a:t>”</a:t>
            </a:r>
          </a:p>
          <a:p>
            <a:pPr algn="r"/>
            <a:r>
              <a:rPr lang="en-GB" sz="2800" dirty="0" smtClean="0">
                <a:latin typeface="Times New Roman" panose="02020603050405020304" pitchFamily="18" charset="0"/>
                <a:cs typeface="Times New Roman" panose="02020603050405020304" pitchFamily="18" charset="0"/>
              </a:rPr>
              <a:t> </a:t>
            </a:r>
            <a:r>
              <a:rPr lang="en-GB" sz="2000" b="1" dirty="0" smtClean="0">
                <a:solidFill>
                  <a:schemeClr val="accent1"/>
                </a:solidFill>
                <a:latin typeface="Times New Roman" panose="02020603050405020304" pitchFamily="18" charset="0"/>
                <a:cs typeface="Times New Roman" panose="02020603050405020304" pitchFamily="18" charset="0"/>
              </a:rPr>
              <a:t>Jim </a:t>
            </a:r>
            <a:r>
              <a:rPr lang="en-GB" sz="2000" b="1" dirty="0" err="1" smtClean="0">
                <a:solidFill>
                  <a:schemeClr val="accent1"/>
                </a:solidFill>
                <a:latin typeface="Times New Roman" panose="02020603050405020304" pitchFamily="18" charset="0"/>
                <a:cs typeface="Times New Roman" panose="02020603050405020304" pitchFamily="18" charset="0"/>
              </a:rPr>
              <a:t>Cymbala</a:t>
            </a:r>
            <a:r>
              <a:rPr lang="en-GB" sz="2000" b="1" dirty="0" smtClean="0">
                <a:solidFill>
                  <a:schemeClr val="accent1"/>
                </a:solidFill>
                <a:latin typeface="Times New Roman" panose="02020603050405020304" pitchFamily="18" charset="0"/>
                <a:cs typeface="Times New Roman" panose="02020603050405020304" pitchFamily="18" charset="0"/>
              </a:rPr>
              <a:t>, </a:t>
            </a:r>
            <a:r>
              <a:rPr lang="en-GB" sz="2000" b="1" i="1" dirty="0" smtClean="0">
                <a:solidFill>
                  <a:schemeClr val="accent1"/>
                </a:solidFill>
                <a:latin typeface="Times New Roman" panose="02020603050405020304" pitchFamily="18" charset="0"/>
                <a:cs typeface="Times New Roman" panose="02020603050405020304" pitchFamily="18" charset="0"/>
              </a:rPr>
              <a:t>“Book Fresh Power” </a:t>
            </a:r>
            <a:r>
              <a:rPr lang="en-GB" sz="2000" b="1" dirty="0" smtClean="0">
                <a:solidFill>
                  <a:schemeClr val="accent1"/>
                </a:solidFill>
                <a:latin typeface="Times New Roman" panose="02020603050405020304" pitchFamily="18" charset="0"/>
                <a:cs typeface="Times New Roman" panose="02020603050405020304" pitchFamily="18" charset="0"/>
              </a:rPr>
              <a:t>(Pages </a:t>
            </a:r>
            <a:r>
              <a:rPr lang="en-GB" sz="2000" b="1" dirty="0">
                <a:solidFill>
                  <a:schemeClr val="accent1"/>
                </a:solidFill>
                <a:latin typeface="Times New Roman" panose="02020603050405020304" pitchFamily="18" charset="0"/>
                <a:cs typeface="Times New Roman" panose="02020603050405020304" pitchFamily="18" charset="0"/>
              </a:rPr>
              <a:t>16-17).</a:t>
            </a:r>
          </a:p>
        </p:txBody>
      </p:sp>
      <p:sp>
        <p:nvSpPr>
          <p:cNvPr id="3" name="Rectangle 2"/>
          <p:cNvSpPr/>
          <p:nvPr/>
        </p:nvSpPr>
        <p:spPr>
          <a:xfrm>
            <a:off x="2021057" y="127393"/>
            <a:ext cx="7981071" cy="1277914"/>
          </a:xfrm>
          <a:prstGeom prst="rect">
            <a:avLst/>
          </a:prstGeom>
          <a:solidFill>
            <a:schemeClr val="bg1"/>
          </a:solidFill>
        </p:spPr>
        <p:txBody>
          <a:bodyPr wrap="square">
            <a:spAutoFit/>
          </a:bodyPr>
          <a:lstStyle/>
          <a:p>
            <a:pPr algn="just">
              <a:lnSpc>
                <a:spcPct val="107000"/>
              </a:lnSpc>
            </a:pPr>
            <a:r>
              <a:rPr lang="en-GB" sz="3600" b="1" i="1" dirty="0">
                <a:latin typeface="Times New Roman" panose="02020603050405020304" pitchFamily="18" charset="0"/>
                <a:ea typeface="Times New Roman" panose="02020603050405020304" pitchFamily="18" charset="0"/>
              </a:rPr>
              <a:t>Galatians 5:23 (NIV).</a:t>
            </a:r>
          </a:p>
          <a:p>
            <a:pPr algn="just">
              <a:lnSpc>
                <a:spcPct val="107000"/>
              </a:lnSpc>
            </a:pPr>
            <a:r>
              <a:rPr lang="en-GB" sz="3600" dirty="0">
                <a:solidFill>
                  <a:srgbClr val="FF0000"/>
                </a:solidFill>
                <a:latin typeface="Times New Roman" panose="02020603050405020304" pitchFamily="18" charset="0"/>
                <a:ea typeface="Times New Roman" panose="02020603050405020304" pitchFamily="18" charset="0"/>
              </a:rPr>
              <a:t>“…Against such things there is no law”</a:t>
            </a:r>
            <a:endParaRPr lang="en-GB" sz="3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7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12540" y="4267313"/>
            <a:ext cx="11760591" cy="2308324"/>
          </a:xfrm>
          <a:prstGeom prst="rect">
            <a:avLst/>
          </a:prstGeom>
          <a:solidFill>
            <a:schemeClr val="bg1"/>
          </a:solidFill>
        </p:spPr>
        <p:txBody>
          <a:bodyPr wrap="square">
            <a:spAutoFit/>
          </a:bodyPr>
          <a:lstStyle/>
          <a:p>
            <a:pPr algn="ctr"/>
            <a:r>
              <a:rPr lang="en-GB" sz="3600" b="1" i="1" dirty="0">
                <a:latin typeface="Times New Roman" panose="02020603050405020304" pitchFamily="18" charset="0"/>
                <a:cs typeface="Times New Roman" panose="02020603050405020304" pitchFamily="18" charset="0"/>
              </a:rPr>
              <a:t>Galatians 5:16 and 25 (NIV) </a:t>
            </a:r>
            <a:endParaRPr lang="en-GB" sz="3600" i="1" dirty="0">
              <a:latin typeface="Times New Roman" panose="02020603050405020304" pitchFamily="18" charset="0"/>
              <a:cs typeface="Times New Roman" panose="02020603050405020304" pitchFamily="18" charset="0"/>
            </a:endParaRPr>
          </a:p>
          <a:p>
            <a:pPr algn="just"/>
            <a:r>
              <a:rPr lang="en-GB" sz="3600" dirty="0">
                <a:latin typeface="Times New Roman" panose="02020603050405020304" pitchFamily="18" charset="0"/>
                <a:cs typeface="Times New Roman" panose="02020603050405020304" pitchFamily="18" charset="0"/>
              </a:rPr>
              <a:t>“So I say, walk by the Spirit, and you will not gratify the desires of the flesh</a:t>
            </a:r>
            <a:r>
              <a:rPr lang="en-GB"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Since we live by the Spirit, let us keep in step with the Spirit.”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384" y="179696"/>
            <a:ext cx="2980072" cy="1606902"/>
          </a:xfrm>
          <a:prstGeom prst="rect">
            <a:avLst/>
          </a:prstGeom>
        </p:spPr>
      </p:pic>
      <p:sp>
        <p:nvSpPr>
          <p:cNvPr id="2" name="Rectangle 1"/>
          <p:cNvSpPr/>
          <p:nvPr/>
        </p:nvSpPr>
        <p:spPr>
          <a:xfrm>
            <a:off x="692037" y="1889128"/>
            <a:ext cx="9956765" cy="646331"/>
          </a:xfrm>
          <a:prstGeom prst="rect">
            <a:avLst/>
          </a:prstGeom>
        </p:spPr>
        <p:txBody>
          <a:bodyPr wrap="none">
            <a:spAutoFit/>
          </a:bodyPr>
          <a:lstStyle/>
          <a:p>
            <a:r>
              <a:rPr lang="en-GB" sz="3600" dirty="0">
                <a:solidFill>
                  <a:schemeClr val="bg1"/>
                </a:solidFill>
                <a:latin typeface="Times New Roman" panose="02020603050405020304" pitchFamily="18" charset="0"/>
                <a:ea typeface="Times New Roman" panose="02020603050405020304" pitchFamily="18" charset="0"/>
              </a:rPr>
              <a:t>A self-controlled life means total submission to God.</a:t>
            </a:r>
            <a:endParaRPr lang="en-GB" sz="3600" dirty="0">
              <a:solidFill>
                <a:schemeClr val="bg1"/>
              </a:solidFill>
            </a:endParaRPr>
          </a:p>
        </p:txBody>
      </p:sp>
      <p:sp>
        <p:nvSpPr>
          <p:cNvPr id="3" name="Rectangle 2"/>
          <p:cNvSpPr/>
          <p:nvPr/>
        </p:nvSpPr>
        <p:spPr>
          <a:xfrm>
            <a:off x="822491" y="2617265"/>
            <a:ext cx="9917722" cy="1146211"/>
          </a:xfrm>
          <a:prstGeom prst="rect">
            <a:avLst/>
          </a:prstGeom>
          <a:blipFill>
            <a:blip r:embed="rId3"/>
            <a:tile tx="0" ty="0" sx="100000" sy="100000" flip="none" algn="tl"/>
          </a:blipFill>
        </p:spPr>
        <p:txBody>
          <a:bodyPr wrap="square">
            <a:spAutoFit/>
          </a:bodyPr>
          <a:lstStyle/>
          <a:p>
            <a:pPr algn="just">
              <a:lnSpc>
                <a:spcPct val="107000"/>
              </a:lnSpc>
            </a:pPr>
            <a:r>
              <a:rPr lang="en-GB" sz="3200" dirty="0">
                <a:latin typeface="Times New Roman" panose="02020603050405020304" pitchFamily="18" charset="0"/>
                <a:ea typeface="Times New Roman" panose="02020603050405020304" pitchFamily="18" charset="0"/>
              </a:rPr>
              <a:t>Self-control is not when I control my “self”. Self-control is when the </a:t>
            </a:r>
            <a:r>
              <a:rPr lang="en-GB" sz="3200" b="1" dirty="0">
                <a:latin typeface="Times New Roman" panose="02020603050405020304" pitchFamily="18" charset="0"/>
                <a:ea typeface="Times New Roman" panose="02020603050405020304" pitchFamily="18" charset="0"/>
              </a:rPr>
              <a:t>Holy Spirit controls my “self”. </a:t>
            </a:r>
            <a:endParaRPr lang="en-GB"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70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35817" y="784817"/>
            <a:ext cx="10541391" cy="4524315"/>
          </a:xfrm>
          <a:prstGeom prst="rect">
            <a:avLst/>
          </a:prstGeom>
          <a:solidFill>
            <a:schemeClr val="bg1"/>
          </a:solidFill>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2 Timothy 3:1-5 </a:t>
            </a:r>
            <a:r>
              <a:rPr lang="en-GB" sz="3200" b="1" dirty="0">
                <a:latin typeface="Times New Roman" panose="02020603050405020304" pitchFamily="18" charset="0"/>
                <a:cs typeface="Times New Roman" panose="02020603050405020304" pitchFamily="18" charset="0"/>
              </a:rPr>
              <a:t>(NIV)</a:t>
            </a:r>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But mark this: There will be terrible times in the last days. </a:t>
            </a:r>
            <a:r>
              <a:rPr lang="en-GB" sz="3200" baseline="30000" dirty="0">
                <a:latin typeface="Times New Roman" panose="02020603050405020304" pitchFamily="18" charset="0"/>
                <a:cs typeface="Times New Roman" panose="02020603050405020304" pitchFamily="18" charset="0"/>
              </a:rPr>
              <a:t>2 </a:t>
            </a:r>
            <a:r>
              <a:rPr lang="en-GB" sz="3200" dirty="0">
                <a:latin typeface="Times New Roman" panose="02020603050405020304" pitchFamily="18" charset="0"/>
                <a:cs typeface="Times New Roman" panose="02020603050405020304" pitchFamily="18" charset="0"/>
              </a:rPr>
              <a:t>People will be lovers of themselves, lovers of money, boastful, proud, abusive, disobedient to their parents, ungrateful, unholy, </a:t>
            </a:r>
            <a:r>
              <a:rPr lang="en-GB" sz="3200" baseline="30000" dirty="0">
                <a:latin typeface="Times New Roman" panose="02020603050405020304" pitchFamily="18" charset="0"/>
                <a:cs typeface="Times New Roman" panose="02020603050405020304" pitchFamily="18" charset="0"/>
              </a:rPr>
              <a:t>3 </a:t>
            </a:r>
            <a:r>
              <a:rPr lang="en-GB" sz="3200" dirty="0">
                <a:latin typeface="Times New Roman" panose="02020603050405020304" pitchFamily="18" charset="0"/>
                <a:cs typeface="Times New Roman" panose="02020603050405020304" pitchFamily="18" charset="0"/>
              </a:rPr>
              <a:t>without love, unforgiving, slanderous, </a:t>
            </a:r>
            <a:r>
              <a:rPr lang="en-GB" sz="3200" b="1" dirty="0">
                <a:solidFill>
                  <a:srgbClr val="FF0000"/>
                </a:solidFill>
                <a:latin typeface="Times New Roman" panose="02020603050405020304" pitchFamily="18" charset="0"/>
                <a:cs typeface="Times New Roman" panose="02020603050405020304" pitchFamily="18" charset="0"/>
              </a:rPr>
              <a:t>without self-control</a:t>
            </a:r>
            <a:r>
              <a:rPr lang="en-GB" sz="3200" dirty="0">
                <a:latin typeface="Times New Roman" panose="02020603050405020304" pitchFamily="18" charset="0"/>
                <a:cs typeface="Times New Roman" panose="02020603050405020304" pitchFamily="18" charset="0"/>
              </a:rPr>
              <a:t>, brutal, not lovers of the good, </a:t>
            </a:r>
            <a:r>
              <a:rPr lang="en-GB" sz="3200" baseline="30000" dirty="0">
                <a:latin typeface="Times New Roman" panose="02020603050405020304" pitchFamily="18" charset="0"/>
                <a:cs typeface="Times New Roman" panose="02020603050405020304" pitchFamily="18" charset="0"/>
              </a:rPr>
              <a:t>4 </a:t>
            </a:r>
            <a:r>
              <a:rPr lang="en-GB" sz="3200" dirty="0">
                <a:latin typeface="Times New Roman" panose="02020603050405020304" pitchFamily="18" charset="0"/>
                <a:cs typeface="Times New Roman" panose="02020603050405020304" pitchFamily="18" charset="0"/>
              </a:rPr>
              <a:t>treacherous, rash, conceited, lovers of pleasure rather than lovers of God— </a:t>
            </a:r>
            <a:r>
              <a:rPr lang="en-GB" sz="3200" baseline="30000" dirty="0">
                <a:latin typeface="Times New Roman" panose="02020603050405020304" pitchFamily="18" charset="0"/>
                <a:cs typeface="Times New Roman" panose="02020603050405020304" pitchFamily="18" charset="0"/>
              </a:rPr>
              <a:t>5 </a:t>
            </a:r>
            <a:r>
              <a:rPr lang="en-GB" sz="3200" dirty="0">
                <a:latin typeface="Times New Roman" panose="02020603050405020304" pitchFamily="18" charset="0"/>
                <a:cs typeface="Times New Roman" panose="02020603050405020304" pitchFamily="18" charset="0"/>
              </a:rPr>
              <a:t>having a form of godliness but denying its power. Have nothing to do with such people.</a:t>
            </a:r>
          </a:p>
        </p:txBody>
      </p:sp>
    </p:spTree>
    <p:extLst>
      <p:ext uri="{BB962C8B-B14F-4D97-AF65-F5344CB8AC3E}">
        <p14:creationId xmlns:p14="http://schemas.microsoft.com/office/powerpoint/2010/main" val="34992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7384"/>
            <a:ext cx="9144000" cy="5716362"/>
          </a:xfrm>
          <a:prstGeom prst="rect">
            <a:avLst/>
          </a:prstGeom>
        </p:spPr>
      </p:pic>
      <p:sp>
        <p:nvSpPr>
          <p:cNvPr id="5" name="Rectangle 4"/>
          <p:cNvSpPr/>
          <p:nvPr/>
        </p:nvSpPr>
        <p:spPr>
          <a:xfrm>
            <a:off x="3912901" y="476672"/>
            <a:ext cx="243476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rPr>
              <a:t>Prayer</a:t>
            </a:r>
          </a:p>
        </p:txBody>
      </p:sp>
    </p:spTree>
    <p:extLst>
      <p:ext uri="{BB962C8B-B14F-4D97-AF65-F5344CB8AC3E}">
        <p14:creationId xmlns:p14="http://schemas.microsoft.com/office/powerpoint/2010/main" val="31005952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11237" y="3686965"/>
            <a:ext cx="10541391" cy="1569660"/>
          </a:xfrm>
          <a:prstGeom prst="rect">
            <a:avLst/>
          </a:prstGeom>
          <a:solidFill>
            <a:schemeClr val="bg1"/>
          </a:solidFill>
        </p:spPr>
        <p:txBody>
          <a:bodyPr wrap="square">
            <a:spAutoFit/>
          </a:bodyPr>
          <a:lstStyle/>
          <a:p>
            <a:pPr algn="just"/>
            <a:r>
              <a:rPr lang="en-GB" sz="3200" i="1" dirty="0">
                <a:latin typeface="Times New Roman" panose="02020603050405020304" pitchFamily="18" charset="0"/>
                <a:cs typeface="Times New Roman" panose="02020603050405020304" pitchFamily="18" charset="0"/>
              </a:rPr>
              <a:t>Self-control</a:t>
            </a:r>
            <a:r>
              <a:rPr lang="en-GB" sz="3200" dirty="0">
                <a:latin typeface="Times New Roman" panose="02020603050405020304" pitchFamily="18" charset="0"/>
                <a:cs typeface="Times New Roman" panose="02020603050405020304" pitchFamily="18" charset="0"/>
              </a:rPr>
              <a:t> is the quality that allows you to stop yourself from doing things you want to do but that might not be in your best interest.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79" y="312111"/>
            <a:ext cx="3771229" cy="2033506"/>
          </a:xfrm>
          <a:prstGeom prst="rect">
            <a:avLst/>
          </a:prstGeom>
        </p:spPr>
      </p:pic>
    </p:spTree>
    <p:extLst>
      <p:ext uri="{BB962C8B-B14F-4D97-AF65-F5344CB8AC3E}">
        <p14:creationId xmlns:p14="http://schemas.microsoft.com/office/powerpoint/2010/main" val="19883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8393" y="1173622"/>
            <a:ext cx="10541391" cy="1077218"/>
          </a:xfrm>
          <a:prstGeom prst="rect">
            <a:avLst/>
          </a:prstGeom>
          <a:solidFill>
            <a:schemeClr val="bg1"/>
          </a:solidFill>
        </p:spPr>
        <p:txBody>
          <a:bodyPr wrap="square">
            <a:spAutoFit/>
          </a:bodyPr>
          <a:lstStyle/>
          <a:p>
            <a:pPr algn="just"/>
            <a:r>
              <a:rPr lang="en-GB" sz="3200" dirty="0">
                <a:latin typeface="Times New Roman" panose="02020603050405020304" pitchFamily="18" charset="0"/>
                <a:cs typeface="Times New Roman" panose="02020603050405020304" pitchFamily="18" charset="0"/>
              </a:rPr>
              <a:t>When the Greeks wanted to illustrate self-control, they built a statue of a man or a woman in perfect proportion. </a:t>
            </a:r>
            <a:endParaRPr lang="en-GB"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64941" y="200168"/>
            <a:ext cx="11662117" cy="707886"/>
          </a:xfrm>
          <a:prstGeom prst="rect">
            <a:avLst/>
          </a:prstGeom>
        </p:spPr>
        <p:txBody>
          <a:bodyPr wrap="square">
            <a:spAutoFit/>
          </a:bodyPr>
          <a:lstStyle/>
          <a:p>
            <a:r>
              <a:rPr lang="en-GB" sz="4000" b="1" dirty="0">
                <a:solidFill>
                  <a:srgbClr val="FFFF00"/>
                </a:solidFill>
                <a:latin typeface="Times New Roman" panose="02020603050405020304" pitchFamily="18" charset="0"/>
                <a:cs typeface="Times New Roman" panose="02020603050405020304" pitchFamily="18" charset="0"/>
              </a:rPr>
              <a:t>I. WHAT IS </a:t>
            </a:r>
            <a:r>
              <a:rPr lang="en-GB" sz="4000" b="1" dirty="0" smtClean="0">
                <a:solidFill>
                  <a:srgbClr val="FFFF00"/>
                </a:solidFill>
                <a:latin typeface="Times New Roman" panose="02020603050405020304" pitchFamily="18" charset="0"/>
                <a:cs typeface="Times New Roman" panose="02020603050405020304" pitchFamily="18" charset="0"/>
              </a:rPr>
              <a:t>SELF-CONTROL</a:t>
            </a:r>
            <a:endParaRPr lang="en-GB" sz="3200"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Image result for self control a statue of a man in perfect propor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775" y="2591790"/>
            <a:ext cx="7430445" cy="389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8392" y="1078619"/>
            <a:ext cx="10541391" cy="1754326"/>
          </a:xfrm>
          <a:prstGeom prst="rect">
            <a:avLst/>
          </a:prstGeom>
          <a:solidFill>
            <a:schemeClr val="bg1"/>
          </a:solidFill>
        </p:spPr>
        <p:txBody>
          <a:bodyPr wrap="square">
            <a:spAutoFit/>
          </a:bodyPr>
          <a:lstStyle/>
          <a:p>
            <a:pPr algn="just"/>
            <a:r>
              <a:rPr lang="en-GB" sz="4400" b="1" dirty="0">
                <a:latin typeface="Francis" panose="020B0600000000000000" pitchFamily="34" charset="0"/>
              </a:rPr>
              <a:t>A</a:t>
            </a:r>
            <a:r>
              <a:rPr lang="en-GB" sz="4400" b="1" dirty="0" smtClean="0">
                <a:latin typeface="Francis" panose="020B0600000000000000" pitchFamily="34" charset="0"/>
              </a:rPr>
              <a:t> </a:t>
            </a:r>
            <a:r>
              <a:rPr lang="en-GB" sz="4400" b="1" dirty="0">
                <a:latin typeface="Francis" panose="020B0600000000000000" pitchFamily="34" charset="0"/>
              </a:rPr>
              <a:t>self-controlled person is “one who holds </a:t>
            </a:r>
            <a:r>
              <a:rPr lang="en-GB" sz="4400" b="1" dirty="0" smtClean="0">
                <a:latin typeface="Francis" panose="020B0600000000000000" pitchFamily="34" charset="0"/>
              </a:rPr>
              <a:t>himself </a:t>
            </a:r>
            <a:r>
              <a:rPr lang="en-GB" sz="4400" b="1" dirty="0">
                <a:latin typeface="Francis" panose="020B0600000000000000" pitchFamily="34" charset="0"/>
              </a:rPr>
              <a:t>in</a:t>
            </a:r>
            <a:r>
              <a:rPr lang="en-GB" sz="4400" b="1" dirty="0" smtClean="0">
                <a:latin typeface="Francis" panose="020B0600000000000000" pitchFamily="34" charset="0"/>
              </a:rPr>
              <a:t>.”</a:t>
            </a:r>
          </a:p>
          <a:p>
            <a:pPr algn="just"/>
            <a:r>
              <a:rPr lang="en-GB" sz="2000" b="1" dirty="0" smtClean="0">
                <a:solidFill>
                  <a:srgbClr val="FF0000"/>
                </a:solidFill>
                <a:latin typeface="Francis" panose="020B0600000000000000" pitchFamily="34" charset="0"/>
              </a:rPr>
              <a:t>Brian Bill</a:t>
            </a:r>
            <a:endParaRPr lang="en-GB"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450000" y="179016"/>
            <a:ext cx="11662117" cy="707886"/>
          </a:xfrm>
          <a:prstGeom prst="rect">
            <a:avLst/>
          </a:prstGeom>
        </p:spPr>
        <p:txBody>
          <a:bodyPr wrap="square">
            <a:spAutoFit/>
          </a:bodyPr>
          <a:lstStyle/>
          <a:p>
            <a:r>
              <a:rPr lang="en-GB" sz="4000" b="1" dirty="0">
                <a:solidFill>
                  <a:srgbClr val="FFFF00"/>
                </a:solidFill>
                <a:latin typeface="Times New Roman" panose="02020603050405020304" pitchFamily="18" charset="0"/>
                <a:cs typeface="Times New Roman" panose="02020603050405020304" pitchFamily="18" charset="0"/>
              </a:rPr>
              <a:t>I. WHAT IS </a:t>
            </a:r>
            <a:r>
              <a:rPr lang="en-GB" sz="4000" b="1" dirty="0" smtClean="0">
                <a:solidFill>
                  <a:srgbClr val="FFFF00"/>
                </a:solidFill>
                <a:latin typeface="Times New Roman" panose="02020603050405020304" pitchFamily="18" charset="0"/>
                <a:cs typeface="Times New Roman" panose="02020603050405020304" pitchFamily="18" charset="0"/>
              </a:rPr>
              <a:t>SELF-CONTROL</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8393" y="3035670"/>
            <a:ext cx="4493435" cy="584775"/>
          </a:xfrm>
          <a:prstGeom prst="rect">
            <a:avLst/>
          </a:prstGeom>
        </p:spPr>
        <p:txBody>
          <a:bodyPr wrap="square">
            <a:spAutoFit/>
          </a:bodyPr>
          <a:lstStyle/>
          <a:p>
            <a:r>
              <a:rPr lang="en-GB" sz="3200" b="1" dirty="0" smtClean="0">
                <a:solidFill>
                  <a:schemeClr val="bg1"/>
                </a:solidFill>
                <a:latin typeface="Times New Roman" panose="02020603050405020304" pitchFamily="18" charset="0"/>
                <a:ea typeface="Times New Roman" panose="02020603050405020304" pitchFamily="18" charset="0"/>
              </a:rPr>
              <a:t>“Self-control</a:t>
            </a:r>
            <a:r>
              <a:rPr lang="en-GB" sz="3200" b="1" dirty="0">
                <a:solidFill>
                  <a:schemeClr val="bg1"/>
                </a:solidFill>
                <a:latin typeface="Times New Roman" panose="02020603050405020304" pitchFamily="18" charset="0"/>
                <a:ea typeface="Times New Roman" panose="02020603050405020304" pitchFamily="18" charset="0"/>
              </a:rPr>
              <a:t>” </a:t>
            </a:r>
            <a:r>
              <a:rPr lang="en-GB" sz="3200" dirty="0" smtClean="0">
                <a:solidFill>
                  <a:schemeClr val="bg1"/>
                </a:solidFill>
                <a:latin typeface="Times New Roman" panose="02020603050405020304" pitchFamily="18" charset="0"/>
                <a:ea typeface="Times New Roman" panose="02020603050405020304" pitchFamily="18" charset="0"/>
              </a:rPr>
              <a:t>in the NIV </a:t>
            </a:r>
            <a:endParaRPr lang="en-GB" sz="3200" b="1" dirty="0">
              <a:solidFill>
                <a:schemeClr val="bg1"/>
              </a:solidFill>
            </a:endParaRPr>
          </a:p>
        </p:txBody>
      </p:sp>
      <p:sp>
        <p:nvSpPr>
          <p:cNvPr id="5" name="Rectangle 4"/>
          <p:cNvSpPr/>
          <p:nvPr/>
        </p:nvSpPr>
        <p:spPr>
          <a:xfrm>
            <a:off x="7818207" y="2974114"/>
            <a:ext cx="3181577"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n-GB" sz="3600" b="1" dirty="0" smtClean="0">
                <a:latin typeface="Times New Roman" panose="02020603050405020304" pitchFamily="18" charset="0"/>
                <a:ea typeface="Times New Roman" panose="02020603050405020304" pitchFamily="18" charset="0"/>
              </a:rPr>
              <a:t>“Temperance</a:t>
            </a:r>
            <a:r>
              <a:rPr lang="en-GB" sz="3600" b="1" dirty="0">
                <a:latin typeface="Times New Roman" panose="02020603050405020304" pitchFamily="18" charset="0"/>
                <a:ea typeface="Times New Roman" panose="02020603050405020304" pitchFamily="18" charset="0"/>
              </a:rPr>
              <a:t>” </a:t>
            </a:r>
            <a:endParaRPr lang="en-GB" sz="3600"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940" y="3178963"/>
            <a:ext cx="1266169" cy="507152"/>
          </a:xfrm>
          <a:prstGeom prst="rect">
            <a:avLst/>
          </a:prstGeom>
        </p:spPr>
      </p:pic>
      <p:sp>
        <p:nvSpPr>
          <p:cNvPr id="11" name="Rectangle 10"/>
          <p:cNvSpPr/>
          <p:nvPr/>
        </p:nvSpPr>
        <p:spPr>
          <a:xfrm>
            <a:off x="458393" y="4749584"/>
            <a:ext cx="4493435" cy="584775"/>
          </a:xfrm>
          <a:prstGeom prst="rect">
            <a:avLst/>
          </a:prstGeom>
        </p:spPr>
        <p:txBody>
          <a:bodyPr wrap="square">
            <a:spAutoFit/>
          </a:bodyPr>
          <a:lstStyle/>
          <a:p>
            <a:r>
              <a:rPr lang="en-GB" sz="3200" b="1" dirty="0" smtClean="0">
                <a:solidFill>
                  <a:schemeClr val="bg1"/>
                </a:solidFill>
                <a:latin typeface="Times New Roman" panose="02020603050405020304" pitchFamily="18" charset="0"/>
                <a:ea typeface="Times New Roman" panose="02020603050405020304" pitchFamily="18" charset="0"/>
              </a:rPr>
              <a:t>“Self-control</a:t>
            </a:r>
            <a:r>
              <a:rPr lang="en-GB" sz="3200" b="1" dirty="0">
                <a:solidFill>
                  <a:schemeClr val="bg1"/>
                </a:solidFill>
                <a:latin typeface="Times New Roman" panose="02020603050405020304" pitchFamily="18" charset="0"/>
                <a:ea typeface="Times New Roman" panose="02020603050405020304" pitchFamily="18" charset="0"/>
              </a:rPr>
              <a:t>” </a:t>
            </a:r>
            <a:r>
              <a:rPr lang="en-GB" sz="3200" dirty="0" smtClean="0">
                <a:solidFill>
                  <a:schemeClr val="bg1"/>
                </a:solidFill>
                <a:latin typeface="Times New Roman" panose="02020603050405020304" pitchFamily="18" charset="0"/>
                <a:ea typeface="Times New Roman" panose="02020603050405020304" pitchFamily="18" charset="0"/>
              </a:rPr>
              <a:t>in the KJV </a:t>
            </a:r>
            <a:endParaRPr lang="en-GB" sz="32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5831" y="4749584"/>
            <a:ext cx="1266169" cy="507152"/>
          </a:xfrm>
          <a:prstGeom prst="rect">
            <a:avLst/>
          </a:prstGeom>
        </p:spPr>
      </p:pic>
      <p:sp>
        <p:nvSpPr>
          <p:cNvPr id="13" name="Rectangle 12"/>
          <p:cNvSpPr/>
          <p:nvPr/>
        </p:nvSpPr>
        <p:spPr>
          <a:xfrm>
            <a:off x="7229719" y="4710772"/>
            <a:ext cx="5107488" cy="584775"/>
          </a:xfrm>
          <a:prstGeom prst="rect">
            <a:avLst/>
          </a:prstGeom>
        </p:spPr>
        <p:txBody>
          <a:bodyPr wrap="none">
            <a:spAutoFit/>
          </a:bodyPr>
          <a:lstStyle/>
          <a:p>
            <a:r>
              <a:rPr lang="en-GB" sz="3200" b="1" dirty="0">
                <a:solidFill>
                  <a:srgbClr val="FFFF00"/>
                </a:solidFill>
                <a:latin typeface="Times New Roman" panose="02020603050405020304" pitchFamily="18" charset="0"/>
                <a:ea typeface="Times New Roman" panose="02020603050405020304" pitchFamily="18" charset="0"/>
              </a:rPr>
              <a:t>“one who holds himself in.” </a:t>
            </a:r>
            <a:endParaRPr lang="en-GB" sz="3200" b="1" dirty="0">
              <a:solidFill>
                <a:srgbClr val="FFFF00"/>
              </a:solidFill>
            </a:endParaRPr>
          </a:p>
        </p:txBody>
      </p:sp>
    </p:spTree>
    <p:extLst>
      <p:ext uri="{BB962C8B-B14F-4D97-AF65-F5344CB8AC3E}">
        <p14:creationId xmlns:p14="http://schemas.microsoft.com/office/powerpoint/2010/main" val="203559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71250" y="360016"/>
            <a:ext cx="10541391" cy="2062103"/>
          </a:xfrm>
          <a:prstGeom prst="rect">
            <a:avLst/>
          </a:prstGeom>
          <a:solidFill>
            <a:schemeClr val="bg1"/>
          </a:solidFill>
        </p:spPr>
        <p:txBody>
          <a:bodyPr wrap="square">
            <a:spAutoFit/>
          </a:bodyPr>
          <a:lstStyle/>
          <a:p>
            <a:r>
              <a:rPr lang="en-GB" sz="3200" b="1" i="1" dirty="0">
                <a:latin typeface="Times New Roman" panose="02020603050405020304" pitchFamily="18" charset="0"/>
                <a:cs typeface="Times New Roman" panose="02020603050405020304" pitchFamily="18" charset="0"/>
              </a:rPr>
              <a:t>Romans 7:18</a:t>
            </a:r>
            <a:r>
              <a:rPr lang="en-GB" sz="3200" i="1" dirty="0">
                <a:latin typeface="Times New Roman" panose="02020603050405020304" pitchFamily="18" charset="0"/>
                <a:cs typeface="Times New Roman" panose="02020603050405020304" pitchFamily="18" charset="0"/>
              </a:rPr>
              <a:t> </a:t>
            </a:r>
            <a:r>
              <a:rPr lang="en-GB" sz="3200" i="1" dirty="0" smtClean="0">
                <a:latin typeface="Times New Roman" panose="02020603050405020304" pitchFamily="18" charset="0"/>
                <a:cs typeface="Times New Roman" panose="02020603050405020304" pitchFamily="18" charset="0"/>
              </a:rPr>
              <a:t>(NIV)</a:t>
            </a:r>
            <a:endParaRPr lang="en-GB" sz="3200" i="1"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“For I know that good itself does not dwell in me, that is, in my sinful nature. For I have the desire to do what is good, but I cannot carry it out.”</a:t>
            </a:r>
          </a:p>
        </p:txBody>
      </p:sp>
      <p:sp>
        <p:nvSpPr>
          <p:cNvPr id="4" name="Rectangle 3"/>
          <p:cNvSpPr/>
          <p:nvPr/>
        </p:nvSpPr>
        <p:spPr>
          <a:xfrm>
            <a:off x="486888" y="2811482"/>
            <a:ext cx="11459689" cy="3662541"/>
          </a:xfrm>
          <a:prstGeom prst="rect">
            <a:avLst/>
          </a:prstGeom>
          <a:solidFill>
            <a:schemeClr val="bg1"/>
          </a:solidFill>
        </p:spPr>
        <p:txBody>
          <a:bodyPr wrap="square">
            <a:spAutoFit/>
          </a:bodyPr>
          <a:lstStyle/>
          <a:p>
            <a:r>
              <a:rPr lang="en-GB" sz="3200" b="1" i="1" dirty="0">
                <a:solidFill>
                  <a:srgbClr val="FF0000"/>
                </a:solidFill>
                <a:latin typeface="Francis" panose="020B0600000000000000" pitchFamily="34" charset="0"/>
              </a:rPr>
              <a:t>1 Corinthians 9:1-3</a:t>
            </a:r>
          </a:p>
          <a:p>
            <a:r>
              <a:rPr lang="en-GB" dirty="0">
                <a:latin typeface="Francis" panose="020B0600000000000000" pitchFamily="34" charset="0"/>
              </a:rPr>
              <a:t> </a:t>
            </a:r>
            <a:r>
              <a:rPr lang="en-GB" sz="4000" dirty="0" smtClean="0">
                <a:latin typeface="Francis" panose="020B0600000000000000" pitchFamily="34" charset="0"/>
              </a:rPr>
              <a:t>Am </a:t>
            </a:r>
            <a:r>
              <a:rPr lang="en-GB" sz="4000" dirty="0">
                <a:latin typeface="Francis" panose="020B0600000000000000" pitchFamily="34" charset="0"/>
              </a:rPr>
              <a:t>I not free? Am I not an apostle? Have I not seen Jesus our Lord? Are you not the result of my work in the Lord? </a:t>
            </a:r>
            <a:r>
              <a:rPr lang="en-GB" sz="4000" baseline="30000" dirty="0">
                <a:latin typeface="Francis" panose="020B0600000000000000" pitchFamily="34" charset="0"/>
              </a:rPr>
              <a:t>2 </a:t>
            </a:r>
            <a:r>
              <a:rPr lang="en-GB" sz="4000" dirty="0">
                <a:latin typeface="Francis" panose="020B0600000000000000" pitchFamily="34" charset="0"/>
              </a:rPr>
              <a:t>Even though I may not be an apostle to others, surely I am to you! For you are the seal of my apostleship in the Lord.</a:t>
            </a:r>
          </a:p>
        </p:txBody>
      </p:sp>
    </p:spTree>
    <p:extLst>
      <p:ext uri="{BB962C8B-B14F-4D97-AF65-F5344CB8AC3E}">
        <p14:creationId xmlns:p14="http://schemas.microsoft.com/office/powerpoint/2010/main" val="26643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40622" y="276889"/>
            <a:ext cx="10541391" cy="2554545"/>
          </a:xfrm>
          <a:prstGeom prst="rect">
            <a:avLst/>
          </a:prstGeom>
          <a:solidFill>
            <a:schemeClr val="bg1"/>
          </a:solidFill>
        </p:spPr>
        <p:txBody>
          <a:bodyPr wrap="square">
            <a:spAutoFit/>
          </a:bodyPr>
          <a:lstStyle/>
          <a:p>
            <a:r>
              <a:rPr lang="en-GB" sz="3200" b="1" i="1" dirty="0" smtClean="0">
                <a:solidFill>
                  <a:srgbClr val="FF0000"/>
                </a:solidFill>
                <a:latin typeface="Times New Roman" panose="02020603050405020304" pitchFamily="18" charset="0"/>
                <a:cs typeface="Times New Roman" panose="02020603050405020304" pitchFamily="18" charset="0"/>
              </a:rPr>
              <a:t>1 Corinthians 9:26-27 (NIV)</a:t>
            </a:r>
            <a:endParaRPr lang="en-GB" sz="3200" b="1" i="1" dirty="0">
              <a:solidFill>
                <a:srgbClr val="FF0000"/>
              </a:solidFill>
              <a:latin typeface="Times New Roman" panose="02020603050405020304" pitchFamily="18" charset="0"/>
              <a:cs typeface="Times New Roman" panose="02020603050405020304" pitchFamily="18" charset="0"/>
            </a:endParaRPr>
          </a:p>
          <a:p>
            <a:pPr algn="just"/>
            <a:r>
              <a:rPr lang="en-GB" sz="3200" b="1" baseline="30000" dirty="0">
                <a:latin typeface="Times New Roman" panose="02020603050405020304" pitchFamily="18" charset="0"/>
                <a:cs typeface="Times New Roman" panose="02020603050405020304" pitchFamily="18" charset="0"/>
              </a:rPr>
              <a:t>26 </a:t>
            </a:r>
            <a:r>
              <a:rPr lang="en-GB" sz="3200" dirty="0">
                <a:latin typeface="Times New Roman" panose="02020603050405020304" pitchFamily="18" charset="0"/>
                <a:cs typeface="Times New Roman" panose="02020603050405020304" pitchFamily="18" charset="0"/>
              </a:rPr>
              <a:t>Therefore I do not run like someone running aimlessly; I do not fight like a boxer beating the air. </a:t>
            </a:r>
            <a:r>
              <a:rPr lang="en-GB" sz="3200" b="1" baseline="30000" dirty="0">
                <a:latin typeface="Times New Roman" panose="02020603050405020304" pitchFamily="18" charset="0"/>
                <a:cs typeface="Times New Roman" panose="02020603050405020304" pitchFamily="18" charset="0"/>
              </a:rPr>
              <a:t>27 </a:t>
            </a:r>
            <a:r>
              <a:rPr lang="en-GB" sz="3200" dirty="0">
                <a:latin typeface="Times New Roman" panose="02020603050405020304" pitchFamily="18" charset="0"/>
                <a:cs typeface="Times New Roman" panose="02020603050405020304" pitchFamily="18" charset="0"/>
              </a:rPr>
              <a:t>No, I strike a blow to my body and make it my slave so that after I have preached to others, I myself will not be disqualified for the prize.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748" y="2973938"/>
            <a:ext cx="2787856" cy="1503256"/>
          </a:xfrm>
          <a:prstGeom prst="rect">
            <a:avLst/>
          </a:prstGeom>
        </p:spPr>
      </p:pic>
      <p:sp>
        <p:nvSpPr>
          <p:cNvPr id="5" name="Rectangle 4"/>
          <p:cNvSpPr/>
          <p:nvPr/>
        </p:nvSpPr>
        <p:spPr>
          <a:xfrm>
            <a:off x="803353" y="5023459"/>
            <a:ext cx="10190610" cy="1446550"/>
          </a:xfrm>
          <a:prstGeom prst="rect">
            <a:avLst/>
          </a:prstGeom>
        </p:spPr>
        <p:txBody>
          <a:bodyPr wrap="none">
            <a:spAutoFit/>
          </a:bodyPr>
          <a:lstStyle/>
          <a:p>
            <a:pPr algn="ctr"/>
            <a:r>
              <a:rPr lang="en-GB" sz="4400" b="1" dirty="0">
                <a:solidFill>
                  <a:schemeClr val="bg1"/>
                </a:solidFill>
                <a:latin typeface="Francis" panose="020B0600000000000000" pitchFamily="34" charset="0"/>
              </a:rPr>
              <a:t>T</a:t>
            </a:r>
            <a:r>
              <a:rPr lang="en-GB" sz="4400" b="1" dirty="0" smtClean="0">
                <a:solidFill>
                  <a:schemeClr val="bg1"/>
                </a:solidFill>
                <a:latin typeface="Francis" panose="020B0600000000000000" pitchFamily="34" charset="0"/>
              </a:rPr>
              <a:t>he </a:t>
            </a:r>
            <a:r>
              <a:rPr lang="en-GB" sz="4400" b="1" dirty="0">
                <a:solidFill>
                  <a:schemeClr val="bg1"/>
                </a:solidFill>
                <a:latin typeface="Francis" panose="020B0600000000000000" pitchFamily="34" charset="0"/>
              </a:rPr>
              <a:t>“control of the self by the </a:t>
            </a:r>
            <a:endParaRPr lang="en-GB" sz="4400" b="1" dirty="0" smtClean="0">
              <a:solidFill>
                <a:schemeClr val="bg1"/>
              </a:solidFill>
              <a:latin typeface="Francis" panose="020B0600000000000000" pitchFamily="34" charset="0"/>
            </a:endParaRPr>
          </a:p>
          <a:p>
            <a:pPr algn="ctr"/>
            <a:r>
              <a:rPr lang="en-GB" sz="4400" b="1" dirty="0" smtClean="0">
                <a:solidFill>
                  <a:schemeClr val="bg1"/>
                </a:solidFill>
                <a:latin typeface="Francis" panose="020B0600000000000000" pitchFamily="34" charset="0"/>
              </a:rPr>
              <a:t>Holy Spirit </a:t>
            </a:r>
            <a:r>
              <a:rPr lang="en-GB" sz="4400" b="1" dirty="0">
                <a:solidFill>
                  <a:schemeClr val="bg1"/>
                </a:solidFill>
                <a:latin typeface="Francis" panose="020B0600000000000000" pitchFamily="34" charset="0"/>
              </a:rPr>
              <a:t>for the sake of the gospel.”</a:t>
            </a:r>
          </a:p>
        </p:txBody>
      </p:sp>
    </p:spTree>
    <p:extLst>
      <p:ext uri="{BB962C8B-B14F-4D97-AF65-F5344CB8AC3E}">
        <p14:creationId xmlns:p14="http://schemas.microsoft.com/office/powerpoint/2010/main" val="2646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70964" y="927487"/>
            <a:ext cx="10541391" cy="1569660"/>
          </a:xfrm>
          <a:prstGeom prst="rect">
            <a:avLst/>
          </a:prstGeom>
          <a:solidFill>
            <a:schemeClr val="bg1"/>
          </a:solidFill>
        </p:spPr>
        <p:txBody>
          <a:bodyPr wrap="square">
            <a:spAutoFit/>
          </a:bodyPr>
          <a:lstStyle/>
          <a:p>
            <a:r>
              <a:rPr lang="en-GB" sz="3200" b="1" i="1" dirty="0">
                <a:latin typeface="Times New Roman" panose="02020603050405020304" pitchFamily="18" charset="0"/>
                <a:cs typeface="Times New Roman" panose="02020603050405020304" pitchFamily="18" charset="0"/>
              </a:rPr>
              <a:t>Proverbs 25:28 (NIV)</a:t>
            </a:r>
          </a:p>
          <a:p>
            <a:r>
              <a:rPr lang="en-GB" sz="3200" dirty="0">
                <a:latin typeface="Times New Roman" panose="02020603050405020304" pitchFamily="18" charset="0"/>
                <a:cs typeface="Times New Roman" panose="02020603050405020304" pitchFamily="18" charset="0"/>
              </a:rPr>
              <a:t>Like a city whose walls are broken through is a person who lacks </a:t>
            </a:r>
            <a:r>
              <a:rPr lang="en-GB" sz="3200" b="1" dirty="0">
                <a:solidFill>
                  <a:srgbClr val="FF0000"/>
                </a:solidFill>
                <a:latin typeface="Times New Roman" panose="02020603050405020304" pitchFamily="18" charset="0"/>
                <a:cs typeface="Times New Roman" panose="02020603050405020304" pitchFamily="18" charset="0"/>
              </a:rPr>
              <a:t>self-control</a:t>
            </a:r>
            <a:r>
              <a:rPr lang="en-GB" sz="3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21" y="2658793"/>
            <a:ext cx="5148776" cy="3861582"/>
          </a:xfrm>
          <a:prstGeom prst="rect">
            <a:avLst/>
          </a:prstGeom>
        </p:spPr>
      </p:pic>
      <p:sp>
        <p:nvSpPr>
          <p:cNvPr id="8" name="Rectangle 7"/>
          <p:cNvSpPr/>
          <p:nvPr/>
        </p:nvSpPr>
        <p:spPr>
          <a:xfrm>
            <a:off x="6335151" y="3758598"/>
            <a:ext cx="5720862" cy="2554545"/>
          </a:xfrm>
          <a:prstGeom prst="rect">
            <a:avLst/>
          </a:prstGeom>
        </p:spPr>
        <p:txBody>
          <a:bodyPr wrap="square">
            <a:spAutoFit/>
          </a:bodyPr>
          <a:lstStyle/>
          <a:p>
            <a:r>
              <a:rPr lang="en-GB" sz="4000" b="1" dirty="0">
                <a:solidFill>
                  <a:schemeClr val="bg1"/>
                </a:solidFill>
                <a:latin typeface="Francis" panose="020B0600000000000000" pitchFamily="34" charset="0"/>
                <a:ea typeface="Times New Roman" panose="02020603050405020304" pitchFamily="18" charset="0"/>
              </a:rPr>
              <a:t>A city with walls in disrepair </a:t>
            </a:r>
            <a:r>
              <a:rPr lang="en-GB" sz="4000" b="1" dirty="0" smtClean="0">
                <a:solidFill>
                  <a:schemeClr val="bg1"/>
                </a:solidFill>
                <a:latin typeface="Francis" panose="020B0600000000000000" pitchFamily="34" charset="0"/>
                <a:ea typeface="Times New Roman" panose="02020603050405020304" pitchFamily="18" charset="0"/>
              </a:rPr>
              <a:t>was</a:t>
            </a:r>
          </a:p>
          <a:p>
            <a:r>
              <a:rPr lang="en-GB" sz="4000" b="1" dirty="0" smtClean="0">
                <a:solidFill>
                  <a:schemeClr val="bg1"/>
                </a:solidFill>
                <a:latin typeface="Francis" panose="020B0600000000000000" pitchFamily="34" charset="0"/>
                <a:ea typeface="Times New Roman" panose="02020603050405020304" pitchFamily="18" charset="0"/>
              </a:rPr>
              <a:t>a </a:t>
            </a:r>
            <a:r>
              <a:rPr lang="en-GB" sz="4000" b="1" dirty="0">
                <a:solidFill>
                  <a:schemeClr val="bg1"/>
                </a:solidFill>
                <a:latin typeface="Francis" panose="020B0600000000000000" pitchFamily="34" charset="0"/>
                <a:ea typeface="Times New Roman" panose="02020603050405020304" pitchFamily="18" charset="0"/>
              </a:rPr>
              <a:t>city with a shameful reputation</a:t>
            </a:r>
            <a:r>
              <a:rPr lang="en-GB" sz="4000" b="1" dirty="0" smtClean="0">
                <a:solidFill>
                  <a:schemeClr val="bg1"/>
                </a:solidFill>
                <a:latin typeface="Francis" panose="020B0600000000000000" pitchFamily="34" charset="0"/>
                <a:ea typeface="Times New Roman" panose="02020603050405020304" pitchFamily="18" charset="0"/>
              </a:rPr>
              <a:t>.</a:t>
            </a:r>
            <a:endParaRPr lang="en-GB" sz="4000" b="1" dirty="0">
              <a:solidFill>
                <a:schemeClr val="bg1"/>
              </a:solidFill>
              <a:latin typeface="Francis" panose="020B0600000000000000" pitchFamily="34" charset="0"/>
            </a:endParaRPr>
          </a:p>
        </p:txBody>
      </p:sp>
      <p:sp>
        <p:nvSpPr>
          <p:cNvPr id="5" name="Rectangle 4"/>
          <p:cNvSpPr/>
          <p:nvPr/>
        </p:nvSpPr>
        <p:spPr>
          <a:xfrm>
            <a:off x="929958" y="108428"/>
            <a:ext cx="10247677" cy="645113"/>
          </a:xfrm>
          <a:prstGeom prst="rect">
            <a:avLst/>
          </a:prstGeom>
        </p:spPr>
        <p:txBody>
          <a:bodyPr wrap="none">
            <a:spAutoFit/>
          </a:bodyPr>
          <a:lstStyle/>
          <a:p>
            <a:pPr algn="just">
              <a:lnSpc>
                <a:spcPct val="107000"/>
              </a:lnSpc>
            </a:pPr>
            <a:r>
              <a:rPr lang="en-GB" sz="3600" b="1" dirty="0">
                <a:solidFill>
                  <a:srgbClr val="FFFF00"/>
                </a:solidFill>
                <a:latin typeface="Times New Roman" panose="02020603050405020304" pitchFamily="18" charset="0"/>
                <a:ea typeface="Times New Roman" panose="02020603050405020304" pitchFamily="18" charset="0"/>
              </a:rPr>
              <a:t>What happens when self-control is not in our lives?</a:t>
            </a:r>
            <a:endParaRPr lang="en-GB" sz="3600" b="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75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990</Words>
  <Application>Microsoft Office PowerPoint</Application>
  <PresentationFormat>Custom</PresentationFormat>
  <Paragraphs>100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75</cp:revision>
  <dcterms:created xsi:type="dcterms:W3CDTF">2016-06-10T16:05:48Z</dcterms:created>
  <dcterms:modified xsi:type="dcterms:W3CDTF">2017-09-26T11:35:51Z</dcterms:modified>
</cp:coreProperties>
</file>