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60" r:id="rId4"/>
    <p:sldId id="261" r:id="rId5"/>
    <p:sldId id="264" r:id="rId6"/>
    <p:sldId id="265" r:id="rId7"/>
    <p:sldId id="271" r:id="rId8"/>
    <p:sldId id="266" r:id="rId9"/>
    <p:sldId id="272" r:id="rId10"/>
    <p:sldId id="273" r:id="rId11"/>
    <p:sldId id="267" r:id="rId12"/>
    <p:sldId id="268" r:id="rId13"/>
    <p:sldId id="279" r:id="rId14"/>
    <p:sldId id="274" r:id="rId15"/>
    <p:sldId id="275" r:id="rId16"/>
    <p:sldId id="276" r:id="rId17"/>
    <p:sldId id="280" r:id="rId18"/>
    <p:sldId id="262" r:id="rId19"/>
    <p:sldId id="278"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102" y="-7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96956-FB73-41BB-9ECC-4A1A5D7AF6C6}" type="datetimeFigureOut">
              <a:rPr lang="en-GB" smtClean="0"/>
              <a:t>12/09/2017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EC2DA-81B4-4958-AACE-DD8D3351CBC1}" type="slidenum">
              <a:rPr lang="en-GB" smtClean="0"/>
              <a:t>‹#›</a:t>
            </a:fld>
            <a:endParaRPr lang="en-GB"/>
          </a:p>
        </p:txBody>
      </p:sp>
    </p:spTree>
    <p:extLst>
      <p:ext uri="{BB962C8B-B14F-4D97-AF65-F5344CB8AC3E}">
        <p14:creationId xmlns:p14="http://schemas.microsoft.com/office/powerpoint/2010/main" val="2923453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tabLst>
                <a:tab pos="1252538" algn="l"/>
              </a:tabLst>
            </a:pPr>
            <a:r>
              <a:rPr lang="en-GB" altLang="en-US" sz="1050" i="1" dirty="0" smtClean="0"/>
              <a:t>Isaiah 40.31</a:t>
            </a:r>
            <a:endParaRPr lang="en-GB" altLang="en-US" sz="1050" dirty="0" smtClean="0"/>
          </a:p>
          <a:p>
            <a:pPr marL="0" indent="0">
              <a:lnSpc>
                <a:spcPct val="80000"/>
              </a:lnSpc>
              <a:tabLst>
                <a:tab pos="1252538" algn="l"/>
              </a:tabLst>
            </a:pPr>
            <a:r>
              <a:rPr lang="en-GB" altLang="en-US" sz="1100" dirty="0" smtClean="0"/>
              <a:t>	</a:t>
            </a:r>
            <a:r>
              <a:rPr lang="en-GB" altLang="en-US" sz="1200" dirty="0" smtClean="0"/>
              <a:t>Those who wait for the Lord shall renew</a:t>
            </a:r>
          </a:p>
          <a:p>
            <a:pPr marL="0" indent="0">
              <a:lnSpc>
                <a:spcPct val="80000"/>
              </a:lnSpc>
              <a:tabLst>
                <a:tab pos="1252538" algn="l"/>
              </a:tabLst>
            </a:pPr>
            <a:r>
              <a:rPr lang="en-GB" altLang="en-US" sz="1200" dirty="0" smtClean="0"/>
              <a:t>	their strength,</a:t>
            </a:r>
          </a:p>
          <a:p>
            <a:pPr marL="0" indent="0">
              <a:lnSpc>
                <a:spcPct val="80000"/>
              </a:lnSpc>
              <a:tabLst>
                <a:tab pos="1252538" algn="l"/>
              </a:tabLst>
            </a:pPr>
            <a:r>
              <a:rPr lang="en-GB" altLang="en-US" sz="1200" dirty="0" smtClean="0"/>
              <a:t>	they shall mount up with wings like eagles,</a:t>
            </a:r>
          </a:p>
          <a:p>
            <a:pPr marL="0" indent="0">
              <a:lnSpc>
                <a:spcPct val="80000"/>
              </a:lnSpc>
              <a:tabLst>
                <a:tab pos="1252538" algn="l"/>
              </a:tabLst>
            </a:pPr>
            <a:r>
              <a:rPr lang="en-GB" altLang="en-US" sz="1200" dirty="0" smtClean="0"/>
              <a:t>	they shall run and not be weary</a:t>
            </a:r>
          </a:p>
          <a:p>
            <a:pPr marL="0" indent="0">
              <a:lnSpc>
                <a:spcPct val="80000"/>
              </a:lnSpc>
              <a:tabLst>
                <a:tab pos="1252538" algn="l"/>
              </a:tabLst>
            </a:pPr>
            <a:r>
              <a:rPr lang="en-GB" altLang="en-US" sz="1200" dirty="0" smtClean="0"/>
              <a:t>	they shall walk and not faint.</a:t>
            </a:r>
          </a:p>
          <a:p>
            <a:endParaRPr lang="en-GB" dirty="0"/>
          </a:p>
        </p:txBody>
      </p:sp>
      <p:sp>
        <p:nvSpPr>
          <p:cNvPr id="4" name="Slide Number Placeholder 3"/>
          <p:cNvSpPr>
            <a:spLocks noGrp="1"/>
          </p:cNvSpPr>
          <p:nvPr>
            <p:ph type="sldNum" sz="quarter" idx="10"/>
          </p:nvPr>
        </p:nvSpPr>
        <p:spPr/>
        <p:txBody>
          <a:bodyPr/>
          <a:lstStyle/>
          <a:p>
            <a:fld id="{DA61F4C8-715A-493C-AEAD-92DB07211EEC}" type="slidenum">
              <a:rPr lang="en-GB" smtClean="0"/>
              <a:t>3</a:t>
            </a:fld>
            <a:endParaRPr lang="en-GB" dirty="0"/>
          </a:p>
        </p:txBody>
      </p:sp>
    </p:spTree>
    <p:extLst>
      <p:ext uri="{BB962C8B-B14F-4D97-AF65-F5344CB8AC3E}">
        <p14:creationId xmlns:p14="http://schemas.microsoft.com/office/powerpoint/2010/main" val="3910603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537DDBA-5C2E-453B-A1AE-9B2BDD2CAE8C}" type="datetimeFigureOut">
              <a:rPr lang="en-GB" smtClean="0"/>
              <a:t>12/09/2017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E60939-E5BD-41A2-8E73-D2F4A6455777}" type="slidenum">
              <a:rPr lang="en-GB" smtClean="0"/>
              <a:t>‹#›</a:t>
            </a:fld>
            <a:endParaRPr lang="en-GB"/>
          </a:p>
        </p:txBody>
      </p:sp>
    </p:spTree>
    <p:extLst>
      <p:ext uri="{BB962C8B-B14F-4D97-AF65-F5344CB8AC3E}">
        <p14:creationId xmlns:p14="http://schemas.microsoft.com/office/powerpoint/2010/main" val="2473708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37DDBA-5C2E-453B-A1AE-9B2BDD2CAE8C}" type="datetimeFigureOut">
              <a:rPr lang="en-GB" smtClean="0"/>
              <a:t>12/09/2017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E60939-E5BD-41A2-8E73-D2F4A6455777}" type="slidenum">
              <a:rPr lang="en-GB" smtClean="0"/>
              <a:t>‹#›</a:t>
            </a:fld>
            <a:endParaRPr lang="en-GB"/>
          </a:p>
        </p:txBody>
      </p:sp>
    </p:spTree>
    <p:extLst>
      <p:ext uri="{BB962C8B-B14F-4D97-AF65-F5344CB8AC3E}">
        <p14:creationId xmlns:p14="http://schemas.microsoft.com/office/powerpoint/2010/main" val="539291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37DDBA-5C2E-453B-A1AE-9B2BDD2CAE8C}" type="datetimeFigureOut">
              <a:rPr lang="en-GB" smtClean="0"/>
              <a:t>12/09/2017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E60939-E5BD-41A2-8E73-D2F4A6455777}" type="slidenum">
              <a:rPr lang="en-GB" smtClean="0"/>
              <a:t>‹#›</a:t>
            </a:fld>
            <a:endParaRPr lang="en-GB"/>
          </a:p>
        </p:txBody>
      </p:sp>
    </p:spTree>
    <p:extLst>
      <p:ext uri="{BB962C8B-B14F-4D97-AF65-F5344CB8AC3E}">
        <p14:creationId xmlns:p14="http://schemas.microsoft.com/office/powerpoint/2010/main" val="1099026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37DDBA-5C2E-453B-A1AE-9B2BDD2CAE8C}" type="datetimeFigureOut">
              <a:rPr lang="en-GB" smtClean="0"/>
              <a:t>12/09/2017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E60939-E5BD-41A2-8E73-D2F4A6455777}" type="slidenum">
              <a:rPr lang="en-GB" smtClean="0"/>
              <a:t>‹#›</a:t>
            </a:fld>
            <a:endParaRPr lang="en-GB"/>
          </a:p>
        </p:txBody>
      </p:sp>
    </p:spTree>
    <p:extLst>
      <p:ext uri="{BB962C8B-B14F-4D97-AF65-F5344CB8AC3E}">
        <p14:creationId xmlns:p14="http://schemas.microsoft.com/office/powerpoint/2010/main" val="2550824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37DDBA-5C2E-453B-A1AE-9B2BDD2CAE8C}" type="datetimeFigureOut">
              <a:rPr lang="en-GB" smtClean="0"/>
              <a:t>12/09/2017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E60939-E5BD-41A2-8E73-D2F4A6455777}" type="slidenum">
              <a:rPr lang="en-GB" smtClean="0"/>
              <a:t>‹#›</a:t>
            </a:fld>
            <a:endParaRPr lang="en-GB"/>
          </a:p>
        </p:txBody>
      </p:sp>
    </p:spTree>
    <p:extLst>
      <p:ext uri="{BB962C8B-B14F-4D97-AF65-F5344CB8AC3E}">
        <p14:creationId xmlns:p14="http://schemas.microsoft.com/office/powerpoint/2010/main" val="105111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537DDBA-5C2E-453B-A1AE-9B2BDD2CAE8C}" type="datetimeFigureOut">
              <a:rPr lang="en-GB" smtClean="0"/>
              <a:t>12/09/2017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E60939-E5BD-41A2-8E73-D2F4A6455777}" type="slidenum">
              <a:rPr lang="en-GB" smtClean="0"/>
              <a:t>‹#›</a:t>
            </a:fld>
            <a:endParaRPr lang="en-GB"/>
          </a:p>
        </p:txBody>
      </p:sp>
    </p:spTree>
    <p:extLst>
      <p:ext uri="{BB962C8B-B14F-4D97-AF65-F5344CB8AC3E}">
        <p14:creationId xmlns:p14="http://schemas.microsoft.com/office/powerpoint/2010/main" val="203993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537DDBA-5C2E-453B-A1AE-9B2BDD2CAE8C}" type="datetimeFigureOut">
              <a:rPr lang="en-GB" smtClean="0"/>
              <a:t>12/09/2017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E60939-E5BD-41A2-8E73-D2F4A6455777}" type="slidenum">
              <a:rPr lang="en-GB" smtClean="0"/>
              <a:t>‹#›</a:t>
            </a:fld>
            <a:endParaRPr lang="en-GB"/>
          </a:p>
        </p:txBody>
      </p:sp>
    </p:spTree>
    <p:extLst>
      <p:ext uri="{BB962C8B-B14F-4D97-AF65-F5344CB8AC3E}">
        <p14:creationId xmlns:p14="http://schemas.microsoft.com/office/powerpoint/2010/main" val="3960762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537DDBA-5C2E-453B-A1AE-9B2BDD2CAE8C}" type="datetimeFigureOut">
              <a:rPr lang="en-GB" smtClean="0"/>
              <a:t>12/09/2017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E60939-E5BD-41A2-8E73-D2F4A6455777}" type="slidenum">
              <a:rPr lang="en-GB" smtClean="0"/>
              <a:t>‹#›</a:t>
            </a:fld>
            <a:endParaRPr lang="en-GB"/>
          </a:p>
        </p:txBody>
      </p:sp>
    </p:spTree>
    <p:extLst>
      <p:ext uri="{BB962C8B-B14F-4D97-AF65-F5344CB8AC3E}">
        <p14:creationId xmlns:p14="http://schemas.microsoft.com/office/powerpoint/2010/main" val="2730344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7DDBA-5C2E-453B-A1AE-9B2BDD2CAE8C}" type="datetimeFigureOut">
              <a:rPr lang="en-GB" smtClean="0"/>
              <a:t>12/09/2017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E60939-E5BD-41A2-8E73-D2F4A6455777}" type="slidenum">
              <a:rPr lang="en-GB" smtClean="0"/>
              <a:t>‹#›</a:t>
            </a:fld>
            <a:endParaRPr lang="en-GB"/>
          </a:p>
        </p:txBody>
      </p:sp>
    </p:spTree>
    <p:extLst>
      <p:ext uri="{BB962C8B-B14F-4D97-AF65-F5344CB8AC3E}">
        <p14:creationId xmlns:p14="http://schemas.microsoft.com/office/powerpoint/2010/main" val="178219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7DDBA-5C2E-453B-A1AE-9B2BDD2CAE8C}" type="datetimeFigureOut">
              <a:rPr lang="en-GB" smtClean="0"/>
              <a:t>12/09/2017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E60939-E5BD-41A2-8E73-D2F4A6455777}" type="slidenum">
              <a:rPr lang="en-GB" smtClean="0"/>
              <a:t>‹#›</a:t>
            </a:fld>
            <a:endParaRPr lang="en-GB"/>
          </a:p>
        </p:txBody>
      </p:sp>
    </p:spTree>
    <p:extLst>
      <p:ext uri="{BB962C8B-B14F-4D97-AF65-F5344CB8AC3E}">
        <p14:creationId xmlns:p14="http://schemas.microsoft.com/office/powerpoint/2010/main" val="408938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7DDBA-5C2E-453B-A1AE-9B2BDD2CAE8C}" type="datetimeFigureOut">
              <a:rPr lang="en-GB" smtClean="0"/>
              <a:t>12/09/2017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E60939-E5BD-41A2-8E73-D2F4A6455777}" type="slidenum">
              <a:rPr lang="en-GB" smtClean="0"/>
              <a:t>‹#›</a:t>
            </a:fld>
            <a:endParaRPr lang="en-GB"/>
          </a:p>
        </p:txBody>
      </p:sp>
    </p:spTree>
    <p:extLst>
      <p:ext uri="{BB962C8B-B14F-4D97-AF65-F5344CB8AC3E}">
        <p14:creationId xmlns:p14="http://schemas.microsoft.com/office/powerpoint/2010/main" val="472968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7DDBA-5C2E-453B-A1AE-9B2BDD2CAE8C}" type="datetimeFigureOut">
              <a:rPr lang="en-GB" smtClean="0"/>
              <a:t>12/09/2017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E60939-E5BD-41A2-8E73-D2F4A6455777}" type="slidenum">
              <a:rPr lang="en-GB" smtClean="0"/>
              <a:t>‹#›</a:t>
            </a:fld>
            <a:endParaRPr lang="en-GB"/>
          </a:p>
        </p:txBody>
      </p:sp>
    </p:spTree>
    <p:extLst>
      <p:ext uri="{BB962C8B-B14F-4D97-AF65-F5344CB8AC3E}">
        <p14:creationId xmlns:p14="http://schemas.microsoft.com/office/powerpoint/2010/main" val="3440298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75127" y="829098"/>
            <a:ext cx="8458200" cy="4339650"/>
          </a:xfrm>
          <a:prstGeom prst="rect">
            <a:avLst/>
          </a:prstGeom>
          <a:solidFill>
            <a:schemeClr val="bg1"/>
          </a:solidFill>
        </p:spPr>
        <p:txBody>
          <a:bodyPr wrap="square" rtlCol="0">
            <a:spAutoFit/>
          </a:bodyPr>
          <a:lstStyle/>
          <a:p>
            <a:pPr algn="ctr"/>
            <a:r>
              <a:rPr lang="en-GB" sz="4400" b="1" i="1" dirty="0" smtClean="0">
                <a:latin typeface="Times New Roman" panose="02020603050405020304" pitchFamily="18" charset="0"/>
                <a:ea typeface="Adobe Gothic Std B" pitchFamily="34" charset="-128"/>
                <a:cs typeface="Times New Roman" panose="02020603050405020304" pitchFamily="18" charset="0"/>
              </a:rPr>
              <a:t>Galatians 5: 22-23 (NRSV)</a:t>
            </a:r>
          </a:p>
          <a:p>
            <a:pPr algn="ctr"/>
            <a:endParaRPr lang="en-GB" sz="3200" b="1" dirty="0">
              <a:solidFill>
                <a:schemeClr val="bg1"/>
              </a:solidFill>
              <a:ea typeface="Adobe Gothic Std B" pitchFamily="34" charset="-128"/>
            </a:endParaRPr>
          </a:p>
          <a:p>
            <a:pPr algn="just"/>
            <a:r>
              <a:rPr lang="en-GB" sz="4000" dirty="0">
                <a:latin typeface="Times New Roman" panose="02020603050405020304" pitchFamily="18" charset="0"/>
                <a:cs typeface="Times New Roman" panose="02020603050405020304" pitchFamily="18" charset="0"/>
              </a:rPr>
              <a:t>By contrast, the fruit of the Spirit is love, joy, peace, patience, kindness, generosity, </a:t>
            </a:r>
            <a:r>
              <a:rPr lang="en-GB" sz="4000" b="1" dirty="0">
                <a:solidFill>
                  <a:srgbClr val="FF0000"/>
                </a:solidFill>
                <a:latin typeface="Times New Roman" panose="02020603050405020304" pitchFamily="18" charset="0"/>
                <a:cs typeface="Times New Roman" panose="02020603050405020304" pitchFamily="18" charset="0"/>
              </a:rPr>
              <a:t>faithfulness</a:t>
            </a:r>
            <a:r>
              <a:rPr lang="en-GB" sz="4000" dirty="0">
                <a:latin typeface="Times New Roman" panose="02020603050405020304" pitchFamily="18" charset="0"/>
                <a:cs typeface="Times New Roman" panose="02020603050405020304" pitchFamily="18" charset="0"/>
              </a:rPr>
              <a:t>, </a:t>
            </a:r>
            <a:r>
              <a:rPr lang="en-GB" sz="4000" baseline="30000" dirty="0">
                <a:latin typeface="Times New Roman" panose="02020603050405020304" pitchFamily="18" charset="0"/>
                <a:cs typeface="Times New Roman" panose="02020603050405020304" pitchFamily="18" charset="0"/>
              </a:rPr>
              <a:t>23 </a:t>
            </a:r>
            <a:r>
              <a:rPr lang="en-GB" sz="4000" dirty="0">
                <a:latin typeface="Times New Roman" panose="02020603050405020304" pitchFamily="18" charset="0"/>
                <a:cs typeface="Times New Roman" panose="02020603050405020304" pitchFamily="18" charset="0"/>
              </a:rPr>
              <a:t>gentleness, and self-control. There is no law against such things.</a:t>
            </a:r>
            <a:endParaRPr lang="en-GB" sz="4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695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437344" y="1308783"/>
            <a:ext cx="10541391" cy="5016758"/>
          </a:xfrm>
          <a:prstGeom prst="rect">
            <a:avLst/>
          </a:prstGeom>
          <a:solidFill>
            <a:schemeClr val="bg1"/>
          </a:solidFill>
        </p:spPr>
        <p:txBody>
          <a:bodyPr wrap="square">
            <a:spAutoFit/>
          </a:bodyPr>
          <a:lstStyle/>
          <a:p>
            <a:r>
              <a:rPr lang="en-GB" sz="3200" b="1" dirty="0">
                <a:latin typeface="Times New Roman" panose="02020603050405020304" pitchFamily="18" charset="0"/>
                <a:cs typeface="Times New Roman" panose="02020603050405020304" pitchFamily="18" charset="0"/>
              </a:rPr>
              <a:t>Philippians 2:7-9 (NIV)</a:t>
            </a:r>
            <a:endParaRPr lang="en-GB" sz="3200" dirty="0">
              <a:latin typeface="Times New Roman" panose="02020603050405020304" pitchFamily="18" charset="0"/>
              <a:cs typeface="Times New Roman" panose="02020603050405020304" pitchFamily="18" charset="0"/>
            </a:endParaRPr>
          </a:p>
          <a:p>
            <a:r>
              <a:rPr lang="en-GB" sz="3200" dirty="0">
                <a:latin typeface="Times New Roman" panose="02020603050405020304" pitchFamily="18" charset="0"/>
                <a:cs typeface="Times New Roman" panose="02020603050405020304" pitchFamily="18" charset="0"/>
              </a:rPr>
              <a:t>rather, he made himself nothing</a:t>
            </a:r>
            <a:br>
              <a:rPr lang="en-GB" sz="3200" dirty="0">
                <a:latin typeface="Times New Roman" panose="02020603050405020304" pitchFamily="18" charset="0"/>
                <a:cs typeface="Times New Roman" panose="02020603050405020304" pitchFamily="18" charset="0"/>
              </a:rPr>
            </a:br>
            <a:r>
              <a:rPr lang="en-GB" sz="3200" dirty="0">
                <a:latin typeface="Times New Roman" panose="02020603050405020304" pitchFamily="18" charset="0"/>
                <a:cs typeface="Times New Roman" panose="02020603050405020304" pitchFamily="18" charset="0"/>
              </a:rPr>
              <a:t>    by taking the very </a:t>
            </a:r>
            <a:r>
              <a:rPr lang="en-GB" sz="3200" dirty="0" smtClean="0">
                <a:latin typeface="Times New Roman" panose="02020603050405020304" pitchFamily="18" charset="0"/>
                <a:cs typeface="Times New Roman" panose="02020603050405020304" pitchFamily="18" charset="0"/>
              </a:rPr>
              <a:t>nature </a:t>
            </a:r>
            <a:r>
              <a:rPr lang="en-GB" sz="3200" dirty="0">
                <a:latin typeface="Times New Roman" panose="02020603050405020304" pitchFamily="18" charset="0"/>
                <a:cs typeface="Times New Roman" panose="02020603050405020304" pitchFamily="18" charset="0"/>
              </a:rPr>
              <a:t>of a servant,</a:t>
            </a:r>
            <a:br>
              <a:rPr lang="en-GB" sz="3200" dirty="0">
                <a:latin typeface="Times New Roman" panose="02020603050405020304" pitchFamily="18" charset="0"/>
                <a:cs typeface="Times New Roman" panose="02020603050405020304" pitchFamily="18" charset="0"/>
              </a:rPr>
            </a:br>
            <a:r>
              <a:rPr lang="en-GB" sz="3200" dirty="0">
                <a:latin typeface="Times New Roman" panose="02020603050405020304" pitchFamily="18" charset="0"/>
                <a:cs typeface="Times New Roman" panose="02020603050405020304" pitchFamily="18" charset="0"/>
              </a:rPr>
              <a:t>    being made in human likeness.</a:t>
            </a:r>
            <a:br>
              <a:rPr lang="en-GB" sz="3200" dirty="0">
                <a:latin typeface="Times New Roman" panose="02020603050405020304" pitchFamily="18" charset="0"/>
                <a:cs typeface="Times New Roman" panose="02020603050405020304" pitchFamily="18" charset="0"/>
              </a:rPr>
            </a:br>
            <a:r>
              <a:rPr lang="en-GB" sz="3200" baseline="30000" dirty="0">
                <a:latin typeface="Times New Roman" panose="02020603050405020304" pitchFamily="18" charset="0"/>
                <a:cs typeface="Times New Roman" panose="02020603050405020304" pitchFamily="18" charset="0"/>
              </a:rPr>
              <a:t>8 </a:t>
            </a:r>
            <a:r>
              <a:rPr lang="en-GB" sz="3200" dirty="0">
                <a:latin typeface="Times New Roman" panose="02020603050405020304" pitchFamily="18" charset="0"/>
                <a:cs typeface="Times New Roman" panose="02020603050405020304" pitchFamily="18" charset="0"/>
              </a:rPr>
              <a:t>And being found in appearance as a man,</a:t>
            </a:r>
            <a:br>
              <a:rPr lang="en-GB" sz="3200" dirty="0">
                <a:latin typeface="Times New Roman" panose="02020603050405020304" pitchFamily="18" charset="0"/>
                <a:cs typeface="Times New Roman" panose="02020603050405020304" pitchFamily="18" charset="0"/>
              </a:rPr>
            </a:br>
            <a:r>
              <a:rPr lang="en-GB" sz="3200" dirty="0">
                <a:latin typeface="Times New Roman" panose="02020603050405020304" pitchFamily="18" charset="0"/>
                <a:cs typeface="Times New Roman" panose="02020603050405020304" pitchFamily="18" charset="0"/>
              </a:rPr>
              <a:t>    he humbled himself</a:t>
            </a:r>
            <a:br>
              <a:rPr lang="en-GB" sz="3200" dirty="0">
                <a:latin typeface="Times New Roman" panose="02020603050405020304" pitchFamily="18" charset="0"/>
                <a:cs typeface="Times New Roman" panose="02020603050405020304" pitchFamily="18" charset="0"/>
              </a:rPr>
            </a:br>
            <a:r>
              <a:rPr lang="en-GB" sz="3200" dirty="0">
                <a:latin typeface="Times New Roman" panose="02020603050405020304" pitchFamily="18" charset="0"/>
                <a:cs typeface="Times New Roman" panose="02020603050405020304" pitchFamily="18" charset="0"/>
              </a:rPr>
              <a:t>    by becoming obedient to death—</a:t>
            </a:r>
            <a:br>
              <a:rPr lang="en-GB" sz="3200" dirty="0">
                <a:latin typeface="Times New Roman" panose="02020603050405020304" pitchFamily="18" charset="0"/>
                <a:cs typeface="Times New Roman" panose="02020603050405020304" pitchFamily="18" charset="0"/>
              </a:rPr>
            </a:br>
            <a:r>
              <a:rPr lang="en-GB" sz="3200" dirty="0">
                <a:latin typeface="Times New Roman" panose="02020603050405020304" pitchFamily="18" charset="0"/>
                <a:cs typeface="Times New Roman" panose="02020603050405020304" pitchFamily="18" charset="0"/>
              </a:rPr>
              <a:t>        even death on a cross!</a:t>
            </a:r>
          </a:p>
          <a:p>
            <a:r>
              <a:rPr lang="en-GB" sz="3200" baseline="30000" dirty="0">
                <a:latin typeface="Times New Roman" panose="02020603050405020304" pitchFamily="18" charset="0"/>
                <a:cs typeface="Times New Roman" panose="02020603050405020304" pitchFamily="18" charset="0"/>
              </a:rPr>
              <a:t>9 </a:t>
            </a:r>
            <a:r>
              <a:rPr lang="en-GB" sz="3200" dirty="0">
                <a:latin typeface="Times New Roman" panose="02020603050405020304" pitchFamily="18" charset="0"/>
                <a:cs typeface="Times New Roman" panose="02020603050405020304" pitchFamily="18" charset="0"/>
              </a:rPr>
              <a:t>Therefore God exalted him to the highest place</a:t>
            </a:r>
            <a:br>
              <a:rPr lang="en-GB" sz="3200" dirty="0">
                <a:latin typeface="Times New Roman" panose="02020603050405020304" pitchFamily="18" charset="0"/>
                <a:cs typeface="Times New Roman" panose="02020603050405020304" pitchFamily="18" charset="0"/>
              </a:rPr>
            </a:br>
            <a:r>
              <a:rPr lang="en-GB" sz="3200" dirty="0">
                <a:latin typeface="Times New Roman" panose="02020603050405020304" pitchFamily="18" charset="0"/>
                <a:cs typeface="Times New Roman" panose="02020603050405020304" pitchFamily="18" charset="0"/>
              </a:rPr>
              <a:t>    and gave him the name that is above every name,</a:t>
            </a:r>
          </a:p>
        </p:txBody>
      </p:sp>
      <p:sp>
        <p:nvSpPr>
          <p:cNvPr id="5" name="Rectangle 4"/>
          <p:cNvSpPr/>
          <p:nvPr/>
        </p:nvSpPr>
        <p:spPr>
          <a:xfrm>
            <a:off x="437344" y="352964"/>
            <a:ext cx="3813865" cy="646331"/>
          </a:xfrm>
          <a:prstGeom prst="rect">
            <a:avLst/>
          </a:prstGeom>
        </p:spPr>
        <p:txBody>
          <a:bodyPr wrap="none">
            <a:spAutoFit/>
          </a:bodyPr>
          <a:lstStyle/>
          <a:p>
            <a:r>
              <a:rPr lang="en-GB" sz="3600" b="1" dirty="0">
                <a:solidFill>
                  <a:srgbClr val="FFFF00"/>
                </a:solidFill>
                <a:latin typeface="Times New Roman" panose="02020603050405020304" pitchFamily="18" charset="0"/>
                <a:cs typeface="Times New Roman" panose="02020603050405020304" pitchFamily="18" charset="0"/>
              </a:rPr>
              <a:t>2. Jesus is faithful.</a:t>
            </a:r>
            <a:endParaRPr lang="en-GB" sz="36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840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592088" y="250291"/>
            <a:ext cx="5938549" cy="646331"/>
          </a:xfrm>
          <a:prstGeom prst="rect">
            <a:avLst/>
          </a:prstGeom>
        </p:spPr>
        <p:txBody>
          <a:bodyPr wrap="none">
            <a:spAutoFit/>
          </a:bodyPr>
          <a:lstStyle/>
          <a:p>
            <a:r>
              <a:rPr lang="en-GB" sz="3600" b="1" dirty="0">
                <a:solidFill>
                  <a:srgbClr val="FFFF00"/>
                </a:solidFill>
                <a:latin typeface="Times New Roman" panose="02020603050405020304" pitchFamily="18" charset="0"/>
                <a:cs typeface="Times New Roman" panose="02020603050405020304" pitchFamily="18" charset="0"/>
              </a:rPr>
              <a:t>3. God’s word is trustworthy.</a:t>
            </a:r>
            <a:endParaRPr lang="en-GB" sz="3600" dirty="0">
              <a:solidFill>
                <a:srgbClr val="FFFF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592088" y="5313459"/>
            <a:ext cx="10746472" cy="1200329"/>
          </a:xfrm>
          <a:prstGeom prst="rect">
            <a:avLst/>
          </a:prstGeom>
          <a:solidFill>
            <a:schemeClr val="bg1"/>
          </a:solidFill>
        </p:spPr>
        <p:txBody>
          <a:bodyPr wrap="square">
            <a:spAutoFit/>
          </a:bodyPr>
          <a:lstStyle/>
          <a:p>
            <a:r>
              <a:rPr lang="en-GB" sz="3600" b="1" dirty="0">
                <a:latin typeface="Times New Roman" panose="02020603050405020304" pitchFamily="18" charset="0"/>
                <a:cs typeface="Times New Roman" panose="02020603050405020304" pitchFamily="18" charset="0"/>
              </a:rPr>
              <a:t>Psalm 119:105 (NIV)</a:t>
            </a:r>
            <a:endParaRPr lang="en-GB" sz="3600" dirty="0">
              <a:latin typeface="Times New Roman" panose="02020603050405020304" pitchFamily="18" charset="0"/>
              <a:cs typeface="Times New Roman" panose="02020603050405020304" pitchFamily="18" charset="0"/>
            </a:endParaRPr>
          </a:p>
          <a:p>
            <a:r>
              <a:rPr lang="en-GB" sz="3600" dirty="0">
                <a:latin typeface="Times New Roman" panose="02020603050405020304" pitchFamily="18" charset="0"/>
                <a:cs typeface="Times New Roman" panose="02020603050405020304" pitchFamily="18" charset="0"/>
              </a:rPr>
              <a:t>Your word is a lamp for my feet</a:t>
            </a:r>
            <a:r>
              <a:rPr lang="en-GB" sz="3600" dirty="0" smtClean="0">
                <a:latin typeface="Times New Roman" panose="02020603050405020304" pitchFamily="18" charset="0"/>
                <a:cs typeface="Times New Roman" panose="02020603050405020304" pitchFamily="18" charset="0"/>
              </a:rPr>
              <a:t>, a </a:t>
            </a:r>
            <a:r>
              <a:rPr lang="en-GB" sz="3600" dirty="0">
                <a:latin typeface="Times New Roman" panose="02020603050405020304" pitchFamily="18" charset="0"/>
                <a:cs typeface="Times New Roman" panose="02020603050405020304" pitchFamily="18" charset="0"/>
              </a:rPr>
              <a:t>light on my path.</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4220" y="1376379"/>
            <a:ext cx="7336653" cy="3457322"/>
          </a:xfrm>
          <a:prstGeom prst="rect">
            <a:avLst/>
          </a:prstGeom>
        </p:spPr>
      </p:pic>
    </p:spTree>
    <p:extLst>
      <p:ext uri="{BB962C8B-B14F-4D97-AF65-F5344CB8AC3E}">
        <p14:creationId xmlns:p14="http://schemas.microsoft.com/office/powerpoint/2010/main" val="296419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569065" y="2047357"/>
            <a:ext cx="10541391" cy="3354765"/>
          </a:xfrm>
          <a:prstGeom prst="rect">
            <a:avLst/>
          </a:prstGeom>
          <a:solidFill>
            <a:schemeClr val="bg1"/>
          </a:solidFill>
        </p:spPr>
        <p:txBody>
          <a:bodyPr wrap="square">
            <a:spAutoFit/>
          </a:bodyPr>
          <a:lstStyle/>
          <a:p>
            <a:r>
              <a:rPr lang="en-GB" sz="3200" b="1" dirty="0">
                <a:latin typeface="Times New Roman" panose="02020603050405020304" pitchFamily="18" charset="0"/>
                <a:cs typeface="Times New Roman" panose="02020603050405020304" pitchFamily="18" charset="0"/>
              </a:rPr>
              <a:t>Revelation 2:10 (NIV)</a:t>
            </a:r>
            <a:endParaRPr lang="en-GB" sz="3200" dirty="0">
              <a:latin typeface="Times New Roman" panose="02020603050405020304" pitchFamily="18" charset="0"/>
              <a:cs typeface="Times New Roman" panose="02020603050405020304" pitchFamily="18" charset="0"/>
            </a:endParaRPr>
          </a:p>
          <a:p>
            <a:pPr algn="just"/>
            <a:r>
              <a:rPr lang="en-GB" sz="3200" baseline="30000" dirty="0">
                <a:latin typeface="Times New Roman" panose="02020603050405020304" pitchFamily="18" charset="0"/>
                <a:cs typeface="Times New Roman" panose="02020603050405020304" pitchFamily="18" charset="0"/>
              </a:rPr>
              <a:t> </a:t>
            </a:r>
            <a:r>
              <a:rPr lang="en-GB" sz="3600" dirty="0">
                <a:latin typeface="Times New Roman" panose="02020603050405020304" pitchFamily="18" charset="0"/>
                <a:cs typeface="Times New Roman" panose="02020603050405020304" pitchFamily="18" charset="0"/>
              </a:rPr>
              <a:t>Do not be afraid of what you are about to suffer. I tell you, the devil will put some of you in prison to test you, and you will suffer persecution for ten days. </a:t>
            </a:r>
            <a:r>
              <a:rPr lang="en-GB" sz="3600" dirty="0">
                <a:solidFill>
                  <a:srgbClr val="FF0000"/>
                </a:solidFill>
                <a:latin typeface="Times New Roman" panose="02020603050405020304" pitchFamily="18" charset="0"/>
                <a:cs typeface="Times New Roman" panose="02020603050405020304" pitchFamily="18" charset="0"/>
              </a:rPr>
              <a:t>Be faithful</a:t>
            </a:r>
            <a:r>
              <a:rPr lang="en-GB" sz="3600" dirty="0">
                <a:latin typeface="Times New Roman" panose="02020603050405020304" pitchFamily="18" charset="0"/>
                <a:cs typeface="Times New Roman" panose="02020603050405020304" pitchFamily="18" charset="0"/>
              </a:rPr>
              <a:t>, even to the point of death, and I will give you life as your victor’s crown.</a:t>
            </a:r>
          </a:p>
        </p:txBody>
      </p:sp>
      <p:sp>
        <p:nvSpPr>
          <p:cNvPr id="3" name="Rectangle 2"/>
          <p:cNvSpPr/>
          <p:nvPr/>
        </p:nvSpPr>
        <p:spPr>
          <a:xfrm>
            <a:off x="304800" y="304186"/>
            <a:ext cx="7405617" cy="646331"/>
          </a:xfrm>
          <a:prstGeom prst="rect">
            <a:avLst/>
          </a:prstGeom>
        </p:spPr>
        <p:txBody>
          <a:bodyPr wrap="none">
            <a:spAutoFit/>
          </a:bodyPr>
          <a:lstStyle/>
          <a:p>
            <a:r>
              <a:rPr lang="en-GB" sz="3600" b="1" dirty="0">
                <a:solidFill>
                  <a:srgbClr val="FFFF00"/>
                </a:solidFill>
                <a:latin typeface="Times New Roman" panose="02020603050405020304" pitchFamily="18" charset="0"/>
                <a:ea typeface="Times New Roman" panose="02020603050405020304" pitchFamily="18" charset="0"/>
              </a:rPr>
              <a:t>III. </a:t>
            </a:r>
            <a:r>
              <a:rPr lang="en-GB" sz="3600" b="1" dirty="0" smtClean="0">
                <a:solidFill>
                  <a:srgbClr val="FFFF00"/>
                </a:solidFill>
                <a:latin typeface="Times New Roman" panose="02020603050405020304" pitchFamily="18" charset="0"/>
                <a:ea typeface="Times New Roman" panose="02020603050405020304" pitchFamily="18" charset="0"/>
              </a:rPr>
              <a:t>TO WHOM TO BE </a:t>
            </a:r>
            <a:r>
              <a:rPr lang="en-GB" sz="3600" b="1" dirty="0">
                <a:solidFill>
                  <a:srgbClr val="FFFF00"/>
                </a:solidFill>
                <a:latin typeface="Times New Roman" panose="02020603050405020304" pitchFamily="18" charset="0"/>
                <a:ea typeface="Times New Roman" panose="02020603050405020304" pitchFamily="18" charset="0"/>
              </a:rPr>
              <a:t>FAITHFUL.</a:t>
            </a:r>
            <a:endParaRPr lang="en-GB" sz="3600" dirty="0">
              <a:solidFill>
                <a:srgbClr val="FFFF00"/>
              </a:solidFill>
            </a:endParaRPr>
          </a:p>
        </p:txBody>
      </p:sp>
      <p:sp>
        <p:nvSpPr>
          <p:cNvPr id="6" name="Rectangle 5"/>
          <p:cNvSpPr/>
          <p:nvPr/>
        </p:nvSpPr>
        <p:spPr>
          <a:xfrm>
            <a:off x="446039" y="1137837"/>
            <a:ext cx="6259599" cy="646331"/>
          </a:xfrm>
          <a:prstGeom prst="rect">
            <a:avLst/>
          </a:prstGeom>
        </p:spPr>
        <p:txBody>
          <a:bodyPr wrap="none">
            <a:spAutoFit/>
          </a:bodyPr>
          <a:lstStyle/>
          <a:p>
            <a:pPr algn="just"/>
            <a:r>
              <a:rPr lang="en-GB" sz="3600" b="1" dirty="0">
                <a:solidFill>
                  <a:schemeClr val="bg1"/>
                </a:solidFill>
                <a:latin typeface="Times New Roman" panose="02020603050405020304" pitchFamily="18" charset="0"/>
                <a:ea typeface="Times New Roman" panose="02020603050405020304" pitchFamily="18" charset="0"/>
              </a:rPr>
              <a:t>1. We are to be faithful to God.</a:t>
            </a:r>
            <a:endParaRPr lang="en-GB" sz="3600" dirty="0">
              <a:solidFill>
                <a:schemeClr val="bg1"/>
              </a:solidFill>
              <a:effectLst/>
              <a:latin typeface="Times New Roman" panose="02020603050405020304" pitchFamily="18" charset="0"/>
              <a:ea typeface="Times New Roman" panose="02020603050405020304" pitchFamily="18" charset="0"/>
            </a:endParaRPr>
          </a:p>
        </p:txBody>
      </p:sp>
      <p:sp>
        <p:nvSpPr>
          <p:cNvPr id="7" name="Rectangle 6"/>
          <p:cNvSpPr/>
          <p:nvPr/>
        </p:nvSpPr>
        <p:spPr>
          <a:xfrm>
            <a:off x="2590973" y="5817620"/>
            <a:ext cx="6734536" cy="830997"/>
          </a:xfrm>
          <a:prstGeom prst="rect">
            <a:avLst/>
          </a:prstGeom>
        </p:spPr>
        <p:txBody>
          <a:bodyPr wrap="none">
            <a:spAutoFit/>
          </a:bodyPr>
          <a:lstStyle/>
          <a:p>
            <a:r>
              <a:rPr lang="en-GB" sz="4800" b="1" dirty="0">
                <a:solidFill>
                  <a:srgbClr val="FFFF00"/>
                </a:solidFill>
                <a:latin typeface="Times New Roman" panose="02020603050405020304" pitchFamily="18" charset="0"/>
                <a:ea typeface="Times New Roman" panose="02020603050405020304" pitchFamily="18" charset="0"/>
              </a:rPr>
              <a:t>God expects faithfulness.</a:t>
            </a:r>
            <a:endParaRPr lang="en-GB" sz="4800" b="1" dirty="0">
              <a:solidFill>
                <a:srgbClr val="FFFF00"/>
              </a:solidFill>
            </a:endParaRPr>
          </a:p>
        </p:txBody>
      </p:sp>
    </p:spTree>
    <p:extLst>
      <p:ext uri="{BB962C8B-B14F-4D97-AF65-F5344CB8AC3E}">
        <p14:creationId xmlns:p14="http://schemas.microsoft.com/office/powerpoint/2010/main" val="131863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569067" y="1957034"/>
            <a:ext cx="5344845" cy="4524315"/>
          </a:xfrm>
          <a:prstGeom prst="rect">
            <a:avLst/>
          </a:prstGeom>
          <a:solidFill>
            <a:schemeClr val="bg1"/>
          </a:solidFill>
        </p:spPr>
        <p:txBody>
          <a:bodyPr wrap="square">
            <a:spAutoFit/>
          </a:bodyPr>
          <a:lstStyle/>
          <a:p>
            <a:pPr algn="just"/>
            <a:r>
              <a:rPr lang="en-GB" sz="3200" b="1" dirty="0">
                <a:latin typeface="Times New Roman" panose="02020603050405020304" pitchFamily="18" charset="0"/>
                <a:cs typeface="Times New Roman" panose="02020603050405020304" pitchFamily="18" charset="0"/>
              </a:rPr>
              <a:t>Norman Leo Geisler</a:t>
            </a:r>
            <a:r>
              <a:rPr lang="en-GB" sz="3200" dirty="0">
                <a:latin typeface="Times New Roman" panose="02020603050405020304" pitchFamily="18" charset="0"/>
                <a:cs typeface="Times New Roman" panose="02020603050405020304" pitchFamily="18" charset="0"/>
              </a:rPr>
              <a:t> (born July 21, 1932) is </a:t>
            </a:r>
            <a:r>
              <a:rPr lang="en-GB" sz="3200" dirty="0" smtClean="0">
                <a:latin typeface="Times New Roman" panose="02020603050405020304" pitchFamily="18" charset="0"/>
                <a:cs typeface="Times New Roman" panose="02020603050405020304" pitchFamily="18" charset="0"/>
              </a:rPr>
              <a:t>a Christian systematic theologian and philosopher. He </a:t>
            </a:r>
            <a:r>
              <a:rPr lang="en-GB" sz="3200" dirty="0">
                <a:latin typeface="Times New Roman" panose="02020603050405020304" pitchFamily="18" charset="0"/>
                <a:cs typeface="Times New Roman" panose="02020603050405020304" pitchFamily="18" charset="0"/>
              </a:rPr>
              <a:t>is the co-founder of two non-denominational Evangelical </a:t>
            </a:r>
            <a:r>
              <a:rPr lang="en-GB" sz="3200" dirty="0" smtClean="0">
                <a:latin typeface="Times New Roman" panose="02020603050405020304" pitchFamily="18" charset="0"/>
                <a:cs typeface="Times New Roman" panose="02020603050405020304" pitchFamily="18" charset="0"/>
              </a:rPr>
              <a:t>seminaries Veritas Evangelical Seminary and Southern Evangelical Seminary.</a:t>
            </a:r>
            <a:r>
              <a:rPr lang="en-GB" sz="3200" dirty="0">
                <a:latin typeface="Times New Roman" panose="02020603050405020304" pitchFamily="18" charset="0"/>
                <a:cs typeface="Times New Roman" panose="02020603050405020304" pitchFamily="18" charset="0"/>
              </a:rPr>
              <a:t> </a:t>
            </a:r>
          </a:p>
        </p:txBody>
      </p:sp>
      <p:sp>
        <p:nvSpPr>
          <p:cNvPr id="3" name="Rectangle 2"/>
          <p:cNvSpPr/>
          <p:nvPr/>
        </p:nvSpPr>
        <p:spPr>
          <a:xfrm>
            <a:off x="304800" y="304186"/>
            <a:ext cx="7405617" cy="646331"/>
          </a:xfrm>
          <a:prstGeom prst="rect">
            <a:avLst/>
          </a:prstGeom>
        </p:spPr>
        <p:txBody>
          <a:bodyPr wrap="none">
            <a:spAutoFit/>
          </a:bodyPr>
          <a:lstStyle/>
          <a:p>
            <a:r>
              <a:rPr lang="en-GB" sz="3600" b="1" dirty="0">
                <a:solidFill>
                  <a:srgbClr val="FFFF00"/>
                </a:solidFill>
                <a:latin typeface="Times New Roman" panose="02020603050405020304" pitchFamily="18" charset="0"/>
                <a:ea typeface="Times New Roman" panose="02020603050405020304" pitchFamily="18" charset="0"/>
              </a:rPr>
              <a:t>III. </a:t>
            </a:r>
            <a:r>
              <a:rPr lang="en-GB" sz="3600" b="1" dirty="0" smtClean="0">
                <a:solidFill>
                  <a:srgbClr val="FFFF00"/>
                </a:solidFill>
                <a:latin typeface="Times New Roman" panose="02020603050405020304" pitchFamily="18" charset="0"/>
                <a:ea typeface="Times New Roman" panose="02020603050405020304" pitchFamily="18" charset="0"/>
              </a:rPr>
              <a:t>TO WHOM TO BE </a:t>
            </a:r>
            <a:r>
              <a:rPr lang="en-GB" sz="3600" b="1" dirty="0">
                <a:solidFill>
                  <a:srgbClr val="FFFF00"/>
                </a:solidFill>
                <a:latin typeface="Times New Roman" panose="02020603050405020304" pitchFamily="18" charset="0"/>
                <a:ea typeface="Times New Roman" panose="02020603050405020304" pitchFamily="18" charset="0"/>
              </a:rPr>
              <a:t>FAITHFUL.</a:t>
            </a:r>
            <a:endParaRPr lang="en-GB" sz="3600" dirty="0">
              <a:solidFill>
                <a:srgbClr val="FFFF00"/>
              </a:solidFill>
            </a:endParaRPr>
          </a:p>
        </p:txBody>
      </p:sp>
      <p:sp>
        <p:nvSpPr>
          <p:cNvPr id="8" name="Rectangle 7"/>
          <p:cNvSpPr/>
          <p:nvPr/>
        </p:nvSpPr>
        <p:spPr>
          <a:xfrm>
            <a:off x="304800" y="1011170"/>
            <a:ext cx="6644319" cy="646331"/>
          </a:xfrm>
          <a:prstGeom prst="rect">
            <a:avLst/>
          </a:prstGeom>
        </p:spPr>
        <p:txBody>
          <a:bodyPr wrap="none">
            <a:spAutoFit/>
          </a:bodyPr>
          <a:lstStyle/>
          <a:p>
            <a:pPr algn="just"/>
            <a:r>
              <a:rPr lang="en-GB" sz="3600" b="1" dirty="0">
                <a:solidFill>
                  <a:schemeClr val="bg1"/>
                </a:solidFill>
                <a:latin typeface="Times New Roman" panose="02020603050405020304" pitchFamily="18" charset="0"/>
                <a:cs typeface="Times New Roman" panose="02020603050405020304" pitchFamily="18" charset="0"/>
              </a:rPr>
              <a:t>2. We are to be faithful to others.</a:t>
            </a:r>
            <a:endParaRPr lang="en-GB"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7401662" y="1633868"/>
            <a:ext cx="4093428" cy="646331"/>
          </a:xfrm>
          <a:prstGeom prst="rect">
            <a:avLst/>
          </a:prstGeom>
        </p:spPr>
        <p:txBody>
          <a:bodyPr wrap="none">
            <a:spAutoFit/>
          </a:bodyPr>
          <a:lstStyle/>
          <a:p>
            <a:r>
              <a:rPr lang="en-GB" sz="3600" b="1" dirty="0" smtClean="0">
                <a:solidFill>
                  <a:srgbClr val="FFFF00"/>
                </a:solidFill>
                <a:latin typeface="Francis" panose="020B0600000000000000" pitchFamily="34" charset="0"/>
              </a:rPr>
              <a:t>Dr Norman </a:t>
            </a:r>
            <a:r>
              <a:rPr lang="en-GB" sz="3600" b="1" dirty="0">
                <a:solidFill>
                  <a:srgbClr val="FFFF00"/>
                </a:solidFill>
                <a:latin typeface="Francis" panose="020B0600000000000000" pitchFamily="34" charset="0"/>
              </a:rPr>
              <a:t>Geisler</a:t>
            </a:r>
          </a:p>
        </p:txBody>
      </p:sp>
      <p:sp>
        <p:nvSpPr>
          <p:cNvPr id="5" name="AutoShape 2" descr="Image result for Norman Geisl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4" descr="Image result for Norman Geisl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Image result for Norman Geis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117" y="2563768"/>
            <a:ext cx="3966292" cy="3310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3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1000"/>
                                        <p:tgtEl>
                                          <p:spTgt spid="1030"/>
                                        </p:tgtEl>
                                      </p:cBhvr>
                                    </p:animEffect>
                                    <p:anim calcmode="lin" valueType="num">
                                      <p:cBhvr>
                                        <p:cTn id="20" dur="1000" fill="hold"/>
                                        <p:tgtEl>
                                          <p:spTgt spid="1030"/>
                                        </p:tgtEl>
                                        <p:attrNameLst>
                                          <p:attrName>ppt_x</p:attrName>
                                        </p:attrNameLst>
                                      </p:cBhvr>
                                      <p:tavLst>
                                        <p:tav tm="0">
                                          <p:val>
                                            <p:strVal val="#ppt_x"/>
                                          </p:val>
                                        </p:tav>
                                        <p:tav tm="100000">
                                          <p:val>
                                            <p:strVal val="#ppt_x"/>
                                          </p:val>
                                        </p:tav>
                                      </p:tavLst>
                                    </p:anim>
                                    <p:anim calcmode="lin" valueType="num">
                                      <p:cBhvr>
                                        <p:cTn id="21"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440616" y="378181"/>
            <a:ext cx="7649082" cy="646331"/>
          </a:xfrm>
          <a:prstGeom prst="rect">
            <a:avLst/>
          </a:prstGeom>
        </p:spPr>
        <p:txBody>
          <a:bodyPr wrap="none">
            <a:spAutoFit/>
          </a:bodyPr>
          <a:lstStyle/>
          <a:p>
            <a:pPr algn="just"/>
            <a:r>
              <a:rPr lang="en-GB" sz="3600" b="1" dirty="0">
                <a:solidFill>
                  <a:srgbClr val="FFFF00"/>
                </a:solidFill>
                <a:latin typeface="Times New Roman" panose="02020603050405020304" pitchFamily="18" charset="0"/>
                <a:cs typeface="Times New Roman" panose="02020603050405020304" pitchFamily="18" charset="0"/>
              </a:rPr>
              <a:t>3</a:t>
            </a:r>
            <a:r>
              <a:rPr lang="en-GB" sz="3600" b="1" dirty="0" smtClean="0">
                <a:solidFill>
                  <a:srgbClr val="FFFF00"/>
                </a:solidFill>
                <a:latin typeface="Times New Roman" panose="02020603050405020304" pitchFamily="18" charset="0"/>
                <a:cs typeface="Times New Roman" panose="02020603050405020304" pitchFamily="18" charset="0"/>
              </a:rPr>
              <a:t>. </a:t>
            </a:r>
            <a:r>
              <a:rPr lang="en-GB" sz="3600" b="1" dirty="0">
                <a:solidFill>
                  <a:srgbClr val="FFFF00"/>
                </a:solidFill>
                <a:latin typeface="Times New Roman" panose="02020603050405020304" pitchFamily="18" charset="0"/>
                <a:cs typeface="Times New Roman" panose="02020603050405020304" pitchFamily="18" charset="0"/>
              </a:rPr>
              <a:t>We are to be faithful to </a:t>
            </a:r>
            <a:r>
              <a:rPr lang="en-GB" sz="3600" b="1" dirty="0" smtClean="0">
                <a:solidFill>
                  <a:srgbClr val="FFFF00"/>
                </a:solidFill>
                <a:latin typeface="Times New Roman" panose="02020603050405020304" pitchFamily="18" charset="0"/>
                <a:cs typeface="Times New Roman" panose="02020603050405020304" pitchFamily="18" charset="0"/>
              </a:rPr>
              <a:t>the Church.</a:t>
            </a:r>
            <a:endParaRPr lang="en-GB" sz="36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405" y="1956069"/>
            <a:ext cx="5505450" cy="31146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7182" y="2014721"/>
            <a:ext cx="4889637" cy="3056023"/>
          </a:xfrm>
          <a:prstGeom prst="rect">
            <a:avLst/>
          </a:prstGeom>
        </p:spPr>
      </p:pic>
    </p:spTree>
    <p:extLst>
      <p:ext uri="{BB962C8B-B14F-4D97-AF65-F5344CB8AC3E}">
        <p14:creationId xmlns:p14="http://schemas.microsoft.com/office/powerpoint/2010/main" val="361051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732766" y="492857"/>
            <a:ext cx="10541391" cy="6001643"/>
          </a:xfrm>
          <a:prstGeom prst="rect">
            <a:avLst/>
          </a:prstGeom>
          <a:solidFill>
            <a:schemeClr val="bg1"/>
          </a:solidFill>
        </p:spPr>
        <p:txBody>
          <a:bodyPr wrap="square">
            <a:spAutoFit/>
          </a:bodyPr>
          <a:lstStyle/>
          <a:p>
            <a:r>
              <a:rPr lang="en-GB" sz="3200" b="1" dirty="0" smtClean="0">
                <a:latin typeface="Times New Roman" panose="02020603050405020304" pitchFamily="18" charset="0"/>
                <a:cs typeface="Times New Roman" panose="02020603050405020304" pitchFamily="18" charset="0"/>
              </a:rPr>
              <a:t>Haggai 1:1-5 </a:t>
            </a:r>
            <a:r>
              <a:rPr lang="en-GB" sz="3200" b="1" dirty="0">
                <a:latin typeface="Times New Roman" panose="02020603050405020304" pitchFamily="18" charset="0"/>
                <a:cs typeface="Times New Roman" panose="02020603050405020304" pitchFamily="18" charset="0"/>
              </a:rPr>
              <a:t>(NIV)</a:t>
            </a:r>
            <a:endParaRPr lang="en-GB" sz="3200" dirty="0">
              <a:latin typeface="Times New Roman" panose="02020603050405020304" pitchFamily="18" charset="0"/>
              <a:cs typeface="Times New Roman" panose="02020603050405020304" pitchFamily="18" charset="0"/>
            </a:endParaRPr>
          </a:p>
          <a:p>
            <a:pPr algn="just"/>
            <a:r>
              <a:rPr lang="en-GB" sz="3200" dirty="0">
                <a:latin typeface="Times New Roman" panose="02020603050405020304" pitchFamily="18" charset="0"/>
                <a:cs typeface="Times New Roman" panose="02020603050405020304" pitchFamily="18" charset="0"/>
              </a:rPr>
              <a:t>In the second year of King Darius, on the first day of the sixth month, the word of the </a:t>
            </a:r>
            <a:r>
              <a:rPr lang="en-GB" sz="3200" cap="small" dirty="0">
                <a:latin typeface="Times New Roman" panose="02020603050405020304" pitchFamily="18" charset="0"/>
                <a:cs typeface="Times New Roman" panose="02020603050405020304" pitchFamily="18" charset="0"/>
              </a:rPr>
              <a:t>Lord</a:t>
            </a:r>
            <a:r>
              <a:rPr lang="en-GB" sz="3200" dirty="0">
                <a:latin typeface="Times New Roman" panose="02020603050405020304" pitchFamily="18" charset="0"/>
                <a:cs typeface="Times New Roman" panose="02020603050405020304" pitchFamily="18" charset="0"/>
              </a:rPr>
              <a:t> came through the prophet Haggai to </a:t>
            </a:r>
            <a:r>
              <a:rPr lang="en-GB" sz="3200" dirty="0" err="1">
                <a:latin typeface="Times New Roman" panose="02020603050405020304" pitchFamily="18" charset="0"/>
                <a:cs typeface="Times New Roman" panose="02020603050405020304" pitchFamily="18" charset="0"/>
              </a:rPr>
              <a:t>Zerubbabelson</a:t>
            </a:r>
            <a:r>
              <a:rPr lang="en-GB" sz="3200" dirty="0">
                <a:latin typeface="Times New Roman" panose="02020603050405020304" pitchFamily="18" charset="0"/>
                <a:cs typeface="Times New Roman" panose="02020603050405020304" pitchFamily="18" charset="0"/>
              </a:rPr>
              <a:t> of </a:t>
            </a:r>
            <a:r>
              <a:rPr lang="en-GB" sz="3200" dirty="0" err="1">
                <a:latin typeface="Times New Roman" panose="02020603050405020304" pitchFamily="18" charset="0"/>
                <a:cs typeface="Times New Roman" panose="02020603050405020304" pitchFamily="18" charset="0"/>
              </a:rPr>
              <a:t>Shealtiel</a:t>
            </a:r>
            <a:r>
              <a:rPr lang="en-GB" sz="3200" dirty="0">
                <a:latin typeface="Times New Roman" panose="02020603050405020304" pitchFamily="18" charset="0"/>
                <a:cs typeface="Times New Roman" panose="02020603050405020304" pitchFamily="18" charset="0"/>
              </a:rPr>
              <a:t>, governor of Judah, and to Joshua son of </a:t>
            </a:r>
            <a:r>
              <a:rPr lang="en-GB" sz="3200" dirty="0" err="1">
                <a:latin typeface="Times New Roman" panose="02020603050405020304" pitchFamily="18" charset="0"/>
                <a:cs typeface="Times New Roman" panose="02020603050405020304" pitchFamily="18" charset="0"/>
              </a:rPr>
              <a:t>Jozadak</a:t>
            </a:r>
            <a:r>
              <a:rPr lang="en-GB" sz="3200" dirty="0" smtClean="0">
                <a:latin typeface="Times New Roman" panose="02020603050405020304" pitchFamily="18" charset="0"/>
                <a:cs typeface="Times New Roman" panose="02020603050405020304" pitchFamily="18" charset="0"/>
              </a:rPr>
              <a:t>,</a:t>
            </a:r>
            <a:r>
              <a:rPr lang="en-GB" sz="3200" dirty="0">
                <a:latin typeface="Times New Roman" panose="02020603050405020304" pitchFamily="18" charset="0"/>
                <a:cs typeface="Times New Roman" panose="02020603050405020304" pitchFamily="18" charset="0"/>
              </a:rPr>
              <a:t> the high priest:</a:t>
            </a:r>
          </a:p>
          <a:p>
            <a:pPr algn="just"/>
            <a:r>
              <a:rPr lang="en-GB" sz="3200" b="1" baseline="30000" dirty="0">
                <a:latin typeface="Times New Roman" panose="02020603050405020304" pitchFamily="18" charset="0"/>
                <a:cs typeface="Times New Roman" panose="02020603050405020304" pitchFamily="18" charset="0"/>
              </a:rPr>
              <a:t>2 </a:t>
            </a:r>
            <a:r>
              <a:rPr lang="en-GB" sz="3200" dirty="0">
                <a:latin typeface="Times New Roman" panose="02020603050405020304" pitchFamily="18" charset="0"/>
                <a:cs typeface="Times New Roman" panose="02020603050405020304" pitchFamily="18" charset="0"/>
              </a:rPr>
              <a:t>This is what the </a:t>
            </a:r>
            <a:r>
              <a:rPr lang="en-GB" sz="3200" cap="small" dirty="0">
                <a:latin typeface="Times New Roman" panose="02020603050405020304" pitchFamily="18" charset="0"/>
                <a:cs typeface="Times New Roman" panose="02020603050405020304" pitchFamily="18" charset="0"/>
              </a:rPr>
              <a:t>Lord</a:t>
            </a:r>
            <a:r>
              <a:rPr lang="en-GB" sz="3200" dirty="0">
                <a:latin typeface="Times New Roman" panose="02020603050405020304" pitchFamily="18" charset="0"/>
                <a:cs typeface="Times New Roman" panose="02020603050405020304" pitchFamily="18" charset="0"/>
              </a:rPr>
              <a:t> Almighty says: “These people say, ‘The time has not yet come to rebuild the </a:t>
            </a:r>
            <a:r>
              <a:rPr lang="en-GB" sz="3200" cap="small" dirty="0">
                <a:latin typeface="Times New Roman" panose="02020603050405020304" pitchFamily="18" charset="0"/>
                <a:cs typeface="Times New Roman" panose="02020603050405020304" pitchFamily="18" charset="0"/>
              </a:rPr>
              <a:t>Lord</a:t>
            </a:r>
            <a:r>
              <a:rPr lang="en-GB" sz="3200" dirty="0">
                <a:latin typeface="Times New Roman" panose="02020603050405020304" pitchFamily="18" charset="0"/>
                <a:cs typeface="Times New Roman" panose="02020603050405020304" pitchFamily="18" charset="0"/>
              </a:rPr>
              <a:t>’s house.’”</a:t>
            </a:r>
          </a:p>
          <a:p>
            <a:pPr algn="just"/>
            <a:r>
              <a:rPr lang="en-GB" sz="3200" b="1" baseline="30000" dirty="0">
                <a:latin typeface="Times New Roman" panose="02020603050405020304" pitchFamily="18" charset="0"/>
                <a:cs typeface="Times New Roman" panose="02020603050405020304" pitchFamily="18" charset="0"/>
              </a:rPr>
              <a:t>3 </a:t>
            </a:r>
            <a:r>
              <a:rPr lang="en-GB" sz="3200" dirty="0">
                <a:latin typeface="Times New Roman" panose="02020603050405020304" pitchFamily="18" charset="0"/>
                <a:cs typeface="Times New Roman" panose="02020603050405020304" pitchFamily="18" charset="0"/>
              </a:rPr>
              <a:t>Then the word of the </a:t>
            </a:r>
            <a:r>
              <a:rPr lang="en-GB" sz="3200" cap="small" dirty="0">
                <a:latin typeface="Times New Roman" panose="02020603050405020304" pitchFamily="18" charset="0"/>
                <a:cs typeface="Times New Roman" panose="02020603050405020304" pitchFamily="18" charset="0"/>
              </a:rPr>
              <a:t>Lord</a:t>
            </a:r>
            <a:r>
              <a:rPr lang="en-GB" sz="3200" dirty="0">
                <a:latin typeface="Times New Roman" panose="02020603050405020304" pitchFamily="18" charset="0"/>
                <a:cs typeface="Times New Roman" panose="02020603050405020304" pitchFamily="18" charset="0"/>
              </a:rPr>
              <a:t> came through the prophet Haggai: </a:t>
            </a:r>
            <a:r>
              <a:rPr lang="en-GB" sz="3200" b="1" baseline="30000" dirty="0">
                <a:latin typeface="Times New Roman" panose="02020603050405020304" pitchFamily="18" charset="0"/>
                <a:cs typeface="Times New Roman" panose="02020603050405020304" pitchFamily="18" charset="0"/>
              </a:rPr>
              <a:t>4 </a:t>
            </a:r>
            <a:r>
              <a:rPr lang="en-GB" sz="3200" dirty="0">
                <a:latin typeface="Times New Roman" panose="02020603050405020304" pitchFamily="18" charset="0"/>
                <a:cs typeface="Times New Roman" panose="02020603050405020304" pitchFamily="18" charset="0"/>
              </a:rPr>
              <a:t>“Is it a time for you yourselves to be living in your </a:t>
            </a:r>
            <a:r>
              <a:rPr lang="en-GB" sz="3200" dirty="0" err="1">
                <a:latin typeface="Times New Roman" panose="02020603050405020304" pitchFamily="18" charset="0"/>
                <a:cs typeface="Times New Roman" panose="02020603050405020304" pitchFamily="18" charset="0"/>
              </a:rPr>
              <a:t>paneled</a:t>
            </a:r>
            <a:r>
              <a:rPr lang="en-GB" sz="3200" dirty="0">
                <a:latin typeface="Times New Roman" panose="02020603050405020304" pitchFamily="18" charset="0"/>
                <a:cs typeface="Times New Roman" panose="02020603050405020304" pitchFamily="18" charset="0"/>
              </a:rPr>
              <a:t> houses, while this house remains a ruin?”</a:t>
            </a:r>
          </a:p>
          <a:p>
            <a:pPr algn="just"/>
            <a:r>
              <a:rPr lang="en-GB" sz="3200" b="1" baseline="30000" dirty="0">
                <a:latin typeface="Times New Roman" panose="02020603050405020304" pitchFamily="18" charset="0"/>
                <a:cs typeface="Times New Roman" panose="02020603050405020304" pitchFamily="18" charset="0"/>
              </a:rPr>
              <a:t>5 </a:t>
            </a:r>
            <a:r>
              <a:rPr lang="en-GB" sz="3200" dirty="0">
                <a:latin typeface="Times New Roman" panose="02020603050405020304" pitchFamily="18" charset="0"/>
                <a:cs typeface="Times New Roman" panose="02020603050405020304" pitchFamily="18" charset="0"/>
              </a:rPr>
              <a:t>Now this is what the </a:t>
            </a:r>
            <a:r>
              <a:rPr lang="en-GB" sz="3200" cap="small" dirty="0">
                <a:latin typeface="Times New Roman" panose="02020603050405020304" pitchFamily="18" charset="0"/>
                <a:cs typeface="Times New Roman" panose="02020603050405020304" pitchFamily="18" charset="0"/>
              </a:rPr>
              <a:t>Lord</a:t>
            </a:r>
            <a:r>
              <a:rPr lang="en-GB" sz="3200" dirty="0">
                <a:latin typeface="Times New Roman" panose="02020603050405020304" pitchFamily="18" charset="0"/>
                <a:cs typeface="Times New Roman" panose="02020603050405020304" pitchFamily="18" charset="0"/>
              </a:rPr>
              <a:t> Almighty says: “Give careful thought to your ways.</a:t>
            </a:r>
          </a:p>
        </p:txBody>
      </p:sp>
    </p:spTree>
    <p:extLst>
      <p:ext uri="{BB962C8B-B14F-4D97-AF65-F5344CB8AC3E}">
        <p14:creationId xmlns:p14="http://schemas.microsoft.com/office/powerpoint/2010/main" val="145593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597" y="857778"/>
            <a:ext cx="6252514" cy="4122185"/>
          </a:xfrm>
          <a:prstGeom prst="rect">
            <a:avLst/>
          </a:prstGeom>
        </p:spPr>
      </p:pic>
      <p:sp>
        <p:nvSpPr>
          <p:cNvPr id="4" name="Rectangle 3"/>
          <p:cNvSpPr/>
          <p:nvPr/>
        </p:nvSpPr>
        <p:spPr>
          <a:xfrm>
            <a:off x="2006990" y="5288340"/>
            <a:ext cx="8965809" cy="1077218"/>
          </a:xfrm>
          <a:prstGeom prst="rect">
            <a:avLst/>
          </a:prstGeom>
        </p:spPr>
        <p:txBody>
          <a:bodyPr wrap="square">
            <a:spAutoFit/>
          </a:bodyPr>
          <a:lstStyle/>
          <a:p>
            <a:r>
              <a:rPr lang="en-GB" sz="32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“…build </a:t>
            </a:r>
            <a:r>
              <a:rPr lang="en-GB"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 house of the LORD God of Israel, (he is the God,) which is in Jerusalem</a:t>
            </a:r>
            <a:r>
              <a:rPr lang="en-GB" sz="32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en-GB"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985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811237" y="3686965"/>
            <a:ext cx="10541391" cy="2923877"/>
          </a:xfrm>
          <a:prstGeom prst="rect">
            <a:avLst/>
          </a:prstGeom>
          <a:solidFill>
            <a:schemeClr val="bg1"/>
          </a:solidFill>
        </p:spPr>
        <p:txBody>
          <a:bodyPr wrap="square">
            <a:spAutoFit/>
          </a:bodyPr>
          <a:lstStyle/>
          <a:p>
            <a:pPr algn="just"/>
            <a:r>
              <a:rPr lang="en-GB" sz="4000" dirty="0" smtClean="0">
                <a:latin typeface="Times New Roman" panose="02020603050405020304" pitchFamily="18" charset="0"/>
                <a:cs typeface="Times New Roman" panose="02020603050405020304" pitchFamily="18" charset="0"/>
              </a:rPr>
              <a:t>Do not </a:t>
            </a:r>
            <a:r>
              <a:rPr lang="en-GB" sz="4000" dirty="0">
                <a:latin typeface="Times New Roman" panose="02020603050405020304" pitchFamily="18" charset="0"/>
                <a:cs typeface="Times New Roman" panose="02020603050405020304" pitchFamily="18" charset="0"/>
              </a:rPr>
              <a:t>waste your time waiting and longing for large </a:t>
            </a:r>
            <a:r>
              <a:rPr lang="en-GB" sz="4000" dirty="0" smtClean="0">
                <a:latin typeface="Times New Roman" panose="02020603050405020304" pitchFamily="18" charset="0"/>
                <a:cs typeface="Times New Roman" panose="02020603050405020304" pitchFamily="18" charset="0"/>
              </a:rPr>
              <a:t>opportunities </a:t>
            </a:r>
            <a:r>
              <a:rPr lang="en-GB" sz="4000" dirty="0">
                <a:latin typeface="Times New Roman" panose="02020603050405020304" pitchFamily="18" charset="0"/>
                <a:cs typeface="Times New Roman" panose="02020603050405020304" pitchFamily="18" charset="0"/>
              </a:rPr>
              <a:t>which may never come. But </a:t>
            </a:r>
            <a:r>
              <a:rPr lang="en-GB" sz="4000" b="1" i="1" dirty="0">
                <a:solidFill>
                  <a:srgbClr val="FF0000"/>
                </a:solidFill>
                <a:latin typeface="Times New Roman" panose="02020603050405020304" pitchFamily="18" charset="0"/>
                <a:cs typeface="Times New Roman" panose="02020603050405020304" pitchFamily="18" charset="0"/>
              </a:rPr>
              <a:t>faithfully</a:t>
            </a:r>
            <a:r>
              <a:rPr lang="en-GB" sz="4000" dirty="0">
                <a:latin typeface="Times New Roman" panose="02020603050405020304" pitchFamily="18" charset="0"/>
                <a:cs typeface="Times New Roman" panose="02020603050405020304" pitchFamily="18" charset="0"/>
              </a:rPr>
              <a:t> handle the little things that are always claiming your attention. </a:t>
            </a:r>
          </a:p>
          <a:p>
            <a:pPr algn="r"/>
            <a:r>
              <a:rPr lang="en-GB" sz="2400" b="1" dirty="0">
                <a:solidFill>
                  <a:srgbClr val="000099"/>
                </a:solidFill>
                <a:latin typeface="Times New Roman" panose="02020603050405020304" pitchFamily="18" charset="0"/>
                <a:cs typeface="Times New Roman" panose="02020603050405020304" pitchFamily="18" charset="0"/>
              </a:rPr>
              <a:t>F.B. Meyer. </a:t>
            </a:r>
            <a:endParaRPr lang="en-GB" sz="2400" b="1" dirty="0">
              <a:solidFill>
                <a:srgbClr val="000099"/>
              </a:solidFill>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546" y="614494"/>
            <a:ext cx="7102629" cy="2154464"/>
          </a:xfrm>
          <a:prstGeom prst="rect">
            <a:avLst/>
          </a:prstGeom>
        </p:spPr>
      </p:pic>
    </p:spTree>
    <p:extLst>
      <p:ext uri="{BB962C8B-B14F-4D97-AF65-F5344CB8AC3E}">
        <p14:creationId xmlns:p14="http://schemas.microsoft.com/office/powerpoint/2010/main" val="301375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713592" y="2603898"/>
            <a:ext cx="10800119" cy="3908762"/>
          </a:xfrm>
          <a:prstGeom prst="rect">
            <a:avLst/>
          </a:prstGeom>
          <a:solidFill>
            <a:schemeClr val="bg1"/>
          </a:solidFill>
        </p:spPr>
        <p:txBody>
          <a:bodyPr wrap="square">
            <a:spAutoFit/>
          </a:bodyPr>
          <a:lstStyle/>
          <a:p>
            <a:pPr algn="just"/>
            <a:r>
              <a:rPr lang="en-GB" sz="2800" dirty="0" smtClean="0">
                <a:latin typeface="Times New Roman" panose="02020603050405020304" pitchFamily="18" charset="0"/>
                <a:cs typeface="Times New Roman" panose="02020603050405020304" pitchFamily="18" charset="0"/>
              </a:rPr>
              <a:t>“the person who thinks all this can be done by reading, or by just looking at a television set, is missing </a:t>
            </a:r>
            <a:r>
              <a:rPr lang="en-GB" sz="2800" i="1" dirty="0" smtClean="0">
                <a:latin typeface="Times New Roman" panose="02020603050405020304" pitchFamily="18" charset="0"/>
                <a:cs typeface="Times New Roman" panose="02020603050405020304" pitchFamily="18" charset="0"/>
              </a:rPr>
              <a:t>the mysterious element in the life of the Church. </a:t>
            </a:r>
            <a:r>
              <a:rPr lang="en-GB" sz="2800" dirty="0" smtClean="0">
                <a:latin typeface="Times New Roman" panose="02020603050405020304" pitchFamily="18" charset="0"/>
                <a:cs typeface="Times New Roman" panose="02020603050405020304" pitchFamily="18" charset="0"/>
              </a:rPr>
              <a:t>What is it? It is what our Lord was suggesting, I think, when He said, ‘Where two or three </a:t>
            </a:r>
            <a:r>
              <a:rPr lang="en-GB" sz="2800" dirty="0" smtClean="0">
                <a:latin typeface="Times New Roman" panose="02020603050405020304" pitchFamily="18" charset="0"/>
                <a:cs typeface="Times New Roman" panose="02020603050405020304" pitchFamily="18" charset="0"/>
              </a:rPr>
              <a:t>gather </a:t>
            </a:r>
            <a:r>
              <a:rPr lang="en-GB" sz="2800" dirty="0" smtClean="0">
                <a:latin typeface="Times New Roman" panose="02020603050405020304" pitchFamily="18" charset="0"/>
                <a:cs typeface="Times New Roman" panose="02020603050405020304" pitchFamily="18" charset="0"/>
              </a:rPr>
              <a:t>together in My name, there </a:t>
            </a:r>
            <a:r>
              <a:rPr lang="en-GB" sz="2800" dirty="0" smtClean="0">
                <a:latin typeface="Times New Roman" panose="02020603050405020304" pitchFamily="18" charset="0"/>
                <a:cs typeface="Times New Roman" panose="02020603050405020304" pitchFamily="18" charset="0"/>
              </a:rPr>
              <a:t>I am </a:t>
            </a:r>
            <a:r>
              <a:rPr lang="en-GB" sz="2800" dirty="0" smtClean="0">
                <a:latin typeface="Times New Roman" panose="02020603050405020304" pitchFamily="18" charset="0"/>
                <a:cs typeface="Times New Roman" panose="02020603050405020304" pitchFamily="18" charset="0"/>
              </a:rPr>
              <a:t>in the midst’. It is not mere gathering of people; Christ is present. This is the great mystery of the Church. There is something in the very atmosphere of Christian people meeting together to worship God and to listen to the preaching of the Gospel.”</a:t>
            </a:r>
          </a:p>
          <a:p>
            <a:pPr algn="r"/>
            <a:r>
              <a:rPr lang="en-GB" sz="2400" b="1" i="1" dirty="0" smtClean="0">
                <a:solidFill>
                  <a:srgbClr val="0070C0"/>
                </a:solidFill>
                <a:latin typeface="Times New Roman" panose="02020603050405020304" pitchFamily="18" charset="0"/>
                <a:ea typeface="Times New Roman" panose="02020603050405020304" pitchFamily="18" charset="0"/>
              </a:rPr>
              <a:t>D. Martyn Lloyd - Jones</a:t>
            </a:r>
            <a:endParaRPr lang="en-GB" sz="2400" b="1" i="1" dirty="0">
              <a:solidFill>
                <a:srgbClr val="0070C0"/>
              </a:solidFill>
              <a:effectLst/>
              <a:latin typeface="Times New Roman" panose="02020603050405020304" pitchFamily="18" charset="0"/>
              <a:ea typeface="Times New Roman" panose="02020603050405020304" pitchFamily="18" charset="0"/>
            </a:endParaRPr>
          </a:p>
        </p:txBody>
      </p:sp>
      <p:sp>
        <p:nvSpPr>
          <p:cNvPr id="8" name="Rectangle 7"/>
          <p:cNvSpPr/>
          <p:nvPr/>
        </p:nvSpPr>
        <p:spPr>
          <a:xfrm>
            <a:off x="906261" y="123484"/>
            <a:ext cx="10414782" cy="1077218"/>
          </a:xfrm>
          <a:prstGeom prst="rect">
            <a:avLst/>
          </a:prstGeom>
        </p:spPr>
        <p:txBody>
          <a:bodyPr wrap="square">
            <a:spAutoFit/>
          </a:bodyPr>
          <a:lstStyle/>
          <a:p>
            <a:r>
              <a:rPr lang="en-GB" sz="3200" dirty="0">
                <a:solidFill>
                  <a:schemeClr val="bg1"/>
                </a:solidFill>
                <a:latin typeface="Times New Roman" panose="02020603050405020304" pitchFamily="18" charset="0"/>
                <a:ea typeface="Times New Roman" panose="02020603050405020304" pitchFamily="18" charset="0"/>
              </a:rPr>
              <a:t>Our Lord warned His people in verse 5 “…</a:t>
            </a:r>
            <a:r>
              <a:rPr lang="en-GB" sz="3200" b="1" dirty="0">
                <a:solidFill>
                  <a:schemeClr val="bg1"/>
                </a:solidFill>
                <a:latin typeface="Times New Roman" panose="02020603050405020304" pitchFamily="18" charset="0"/>
                <a:ea typeface="Times New Roman" panose="02020603050405020304" pitchFamily="18" charset="0"/>
              </a:rPr>
              <a:t>Give careful thought to your ways”. </a:t>
            </a:r>
            <a:endParaRPr lang="en-GB" sz="3200" b="1" dirty="0">
              <a:solidFill>
                <a:schemeClr val="bg1"/>
              </a:solidFill>
            </a:endParaRPr>
          </a:p>
        </p:txBody>
      </p:sp>
      <p:sp>
        <p:nvSpPr>
          <p:cNvPr id="9" name="Rectangle 8"/>
          <p:cNvSpPr/>
          <p:nvPr/>
        </p:nvSpPr>
        <p:spPr>
          <a:xfrm>
            <a:off x="409612" y="1609912"/>
            <a:ext cx="10414782" cy="584775"/>
          </a:xfrm>
          <a:prstGeom prst="rect">
            <a:avLst/>
          </a:prstGeom>
        </p:spPr>
        <p:txBody>
          <a:bodyPr wrap="square">
            <a:spAutoFit/>
          </a:bodyPr>
          <a:lstStyle/>
          <a:p>
            <a:pPr algn="ctr"/>
            <a:r>
              <a:rPr lang="en-GB" sz="3200" b="1" dirty="0" smtClean="0">
                <a:solidFill>
                  <a:srgbClr val="FFFF00"/>
                </a:solidFill>
                <a:latin typeface="Times New Roman" panose="02020603050405020304" pitchFamily="18" charset="0"/>
                <a:ea typeface="Times New Roman" panose="02020603050405020304" pitchFamily="18" charset="0"/>
              </a:rPr>
              <a:t>The importance of coming to Church</a:t>
            </a:r>
            <a:endParaRPr lang="en-GB" sz="3200" b="1" dirty="0">
              <a:solidFill>
                <a:srgbClr val="FFFF00"/>
              </a:solidFill>
            </a:endParaRPr>
          </a:p>
        </p:txBody>
      </p:sp>
    </p:spTree>
    <p:extLst>
      <p:ext uri="{BB962C8B-B14F-4D97-AF65-F5344CB8AC3E}">
        <p14:creationId xmlns:p14="http://schemas.microsoft.com/office/powerpoint/2010/main" val="261974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811236" y="334499"/>
            <a:ext cx="10414782" cy="1077218"/>
          </a:xfrm>
          <a:prstGeom prst="rect">
            <a:avLst/>
          </a:prstGeom>
        </p:spPr>
        <p:txBody>
          <a:bodyPr wrap="square">
            <a:spAutoFit/>
          </a:bodyPr>
          <a:lstStyle/>
          <a:p>
            <a:r>
              <a:rPr lang="en-GB" sz="3200" b="1" dirty="0" smtClean="0">
                <a:solidFill>
                  <a:schemeClr val="bg1"/>
                </a:solidFill>
                <a:latin typeface="Times New Roman" panose="02020603050405020304" pitchFamily="18" charset="0"/>
                <a:cs typeface="Times New Roman" panose="02020603050405020304" pitchFamily="18" charset="0"/>
              </a:rPr>
              <a:t>The people of Israel considered their ways, and </a:t>
            </a:r>
            <a:r>
              <a:rPr lang="en-GB" sz="3200" b="1" dirty="0">
                <a:solidFill>
                  <a:schemeClr val="bg1"/>
                </a:solidFill>
                <a:latin typeface="Times New Roman" panose="02020603050405020304" pitchFamily="18" charset="0"/>
                <a:cs typeface="Times New Roman" panose="02020603050405020304" pitchFamily="18" charset="0"/>
              </a:rPr>
              <a:t>they listened and obeyed Him. </a:t>
            </a:r>
            <a:r>
              <a:rPr lang="en-GB" sz="3200" b="1" dirty="0" smtClean="0">
                <a:solidFill>
                  <a:schemeClr val="bg1"/>
                </a:solidFill>
                <a:latin typeface="Times New Roman" panose="02020603050405020304" pitchFamily="18" charset="0"/>
                <a:cs typeface="Times New Roman" panose="02020603050405020304" pitchFamily="18" charset="0"/>
              </a:rPr>
              <a:t> </a:t>
            </a:r>
            <a:r>
              <a:rPr lang="en-GB" sz="3200" dirty="0">
                <a:solidFill>
                  <a:schemeClr val="bg1"/>
                </a:solidFill>
              </a:rPr>
              <a:t> </a:t>
            </a:r>
          </a:p>
        </p:txBody>
      </p:sp>
      <p:sp>
        <p:nvSpPr>
          <p:cNvPr id="5" name="Rectangle 4"/>
          <p:cNvSpPr/>
          <p:nvPr/>
        </p:nvSpPr>
        <p:spPr>
          <a:xfrm>
            <a:off x="1199612" y="1885120"/>
            <a:ext cx="8957262" cy="1754326"/>
          </a:xfrm>
          <a:prstGeom prst="rect">
            <a:avLst/>
          </a:prstGeom>
          <a:solidFill>
            <a:schemeClr val="bg1"/>
          </a:solidFill>
        </p:spPr>
        <p:txBody>
          <a:bodyPr wrap="square">
            <a:spAutoFit/>
          </a:bodyPr>
          <a:lstStyle/>
          <a:p>
            <a:r>
              <a:rPr lang="en-GB" sz="3600" dirty="0">
                <a:latin typeface="Times New Roman" panose="02020603050405020304" pitchFamily="18" charset="0"/>
                <a:cs typeface="Times New Roman" panose="02020603050405020304" pitchFamily="18" charset="0"/>
              </a:rPr>
              <a:t>“…They came and began to work on the house of the </a:t>
            </a:r>
            <a:r>
              <a:rPr lang="en-GB" sz="3600" cap="small" dirty="0">
                <a:latin typeface="Times New Roman" panose="02020603050405020304" pitchFamily="18" charset="0"/>
                <a:cs typeface="Times New Roman" panose="02020603050405020304" pitchFamily="18" charset="0"/>
              </a:rPr>
              <a:t>Lord</a:t>
            </a:r>
            <a:r>
              <a:rPr lang="en-GB" sz="3600" dirty="0">
                <a:latin typeface="Times New Roman" panose="02020603050405020304" pitchFamily="18" charset="0"/>
                <a:cs typeface="Times New Roman" panose="02020603050405020304" pitchFamily="18" charset="0"/>
              </a:rPr>
              <a:t> Almighty, their God</a:t>
            </a:r>
            <a:r>
              <a:rPr lang="en-GB" sz="3600" dirty="0" smtClean="0">
                <a:latin typeface="Times New Roman" panose="02020603050405020304" pitchFamily="18" charset="0"/>
                <a:cs typeface="Times New Roman" panose="02020603050405020304" pitchFamily="18" charset="0"/>
              </a:rPr>
              <a:t>,”</a:t>
            </a:r>
          </a:p>
          <a:p>
            <a:r>
              <a:rPr lang="en-GB" sz="3600" dirty="0" smtClean="0">
                <a:latin typeface="Times New Roman" panose="02020603050405020304" pitchFamily="18" charset="0"/>
                <a:cs typeface="Times New Roman" panose="02020603050405020304" pitchFamily="18" charset="0"/>
              </a:rPr>
              <a:t>Haggai 1:14 (NIV)</a:t>
            </a:r>
            <a:endParaRPr lang="en-GB" sz="3600" dirty="0">
              <a:latin typeface="Times New Roman" panose="02020603050405020304" pitchFamily="18" charset="0"/>
              <a:cs typeface="Times New Roman" panose="02020603050405020304" pitchFamily="18" charset="0"/>
            </a:endParaRPr>
          </a:p>
        </p:txBody>
      </p:sp>
      <p:sp>
        <p:nvSpPr>
          <p:cNvPr id="6" name="Rectangle 5"/>
          <p:cNvSpPr/>
          <p:nvPr/>
        </p:nvSpPr>
        <p:spPr>
          <a:xfrm>
            <a:off x="2548237" y="4524494"/>
            <a:ext cx="6536533" cy="707886"/>
          </a:xfrm>
          <a:prstGeom prst="rect">
            <a:avLst/>
          </a:prstGeom>
        </p:spPr>
        <p:txBody>
          <a:bodyPr wrap="none">
            <a:spAutoFit/>
          </a:bodyPr>
          <a:lstStyle/>
          <a:p>
            <a:r>
              <a:rPr lang="en-GB" sz="4000" b="1" dirty="0">
                <a:solidFill>
                  <a:srgbClr val="FFFF00"/>
                </a:solidFill>
                <a:latin typeface="Times New Roman" panose="02020603050405020304" pitchFamily="18" charset="0"/>
                <a:ea typeface="Times New Roman" panose="02020603050405020304" pitchFamily="18" charset="0"/>
              </a:rPr>
              <a:t>CONSIDER YOUR WAYS!! </a:t>
            </a:r>
            <a:endParaRPr lang="en-GB" sz="4000" b="1" dirty="0">
              <a:solidFill>
                <a:srgbClr val="FFFF00"/>
              </a:solidFill>
            </a:endParaRPr>
          </a:p>
        </p:txBody>
      </p:sp>
    </p:spTree>
    <p:extLst>
      <p:ext uri="{BB962C8B-B14F-4D97-AF65-F5344CB8AC3E}">
        <p14:creationId xmlns:p14="http://schemas.microsoft.com/office/powerpoint/2010/main" val="87110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1194818" y="1428826"/>
            <a:ext cx="9726465" cy="1323439"/>
          </a:xfrm>
          <a:prstGeom prst="rect">
            <a:avLst/>
          </a:prstGeom>
          <a:solidFill>
            <a:schemeClr val="bg1"/>
          </a:solidFill>
        </p:spPr>
        <p:txBody>
          <a:bodyPr wrap="square">
            <a:spAutoFit/>
          </a:bodyPr>
          <a:lstStyle/>
          <a:p>
            <a:r>
              <a:rPr lang="en-GB" sz="4000" b="1" dirty="0">
                <a:latin typeface="Times New Roman" panose="02020603050405020304" pitchFamily="18" charset="0"/>
                <a:cs typeface="Times New Roman" panose="02020603050405020304" pitchFamily="18" charset="0"/>
              </a:rPr>
              <a:t>Galatians 5:22 </a:t>
            </a:r>
            <a:endParaRPr lang="en-GB" sz="4000" dirty="0">
              <a:latin typeface="Times New Roman" panose="02020603050405020304" pitchFamily="18" charset="0"/>
              <a:cs typeface="Times New Roman" panose="02020603050405020304" pitchFamily="18" charset="0"/>
            </a:endParaRPr>
          </a:p>
          <a:p>
            <a:r>
              <a:rPr lang="en-GB" sz="4000" dirty="0">
                <a:latin typeface="Times New Roman" panose="02020603050405020304" pitchFamily="18" charset="0"/>
                <a:cs typeface="Times New Roman" panose="02020603050405020304" pitchFamily="18" charset="0"/>
              </a:rPr>
              <a:t>But the fruit of the Spirit is </a:t>
            </a:r>
            <a:r>
              <a:rPr lang="en-GB" sz="4000" dirty="0" smtClean="0">
                <a:latin typeface="Times New Roman" panose="02020603050405020304" pitchFamily="18" charset="0"/>
                <a:cs typeface="Times New Roman" panose="02020603050405020304" pitchFamily="18" charset="0"/>
              </a:rPr>
              <a:t>FAITHFULNESS.</a:t>
            </a:r>
            <a:endParaRPr lang="en-GB"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78547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446039" y="1841871"/>
            <a:ext cx="6259599" cy="646331"/>
          </a:xfrm>
          <a:prstGeom prst="rect">
            <a:avLst/>
          </a:prstGeom>
          <a:solidFill>
            <a:schemeClr val="bg1"/>
          </a:solidFill>
        </p:spPr>
        <p:txBody>
          <a:bodyPr wrap="none">
            <a:spAutoFit/>
          </a:bodyPr>
          <a:lstStyle/>
          <a:p>
            <a:pPr algn="just"/>
            <a:r>
              <a:rPr lang="en-GB" sz="3600" b="1" dirty="0">
                <a:latin typeface="Times New Roman" panose="02020603050405020304" pitchFamily="18" charset="0"/>
                <a:ea typeface="Times New Roman" panose="02020603050405020304" pitchFamily="18" charset="0"/>
              </a:rPr>
              <a:t>1. We are to be faithful to God.</a:t>
            </a:r>
            <a:endParaRPr lang="en-GB" sz="36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446039" y="2861387"/>
            <a:ext cx="6644319" cy="646331"/>
          </a:xfrm>
          <a:prstGeom prst="rect">
            <a:avLst/>
          </a:prstGeom>
        </p:spPr>
        <p:txBody>
          <a:bodyPr wrap="none">
            <a:spAutoFit/>
          </a:bodyPr>
          <a:lstStyle/>
          <a:p>
            <a:pPr algn="just"/>
            <a:r>
              <a:rPr lang="en-GB" sz="3600" b="1" dirty="0">
                <a:solidFill>
                  <a:schemeClr val="bg1"/>
                </a:solidFill>
                <a:latin typeface="Times New Roman" panose="02020603050405020304" pitchFamily="18" charset="0"/>
                <a:cs typeface="Times New Roman" panose="02020603050405020304" pitchFamily="18" charset="0"/>
              </a:rPr>
              <a:t>2. We are to be faithful to others.</a:t>
            </a:r>
            <a:endParaRPr lang="en-GB"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446039" y="3755270"/>
            <a:ext cx="7649082" cy="646331"/>
          </a:xfrm>
          <a:prstGeom prst="rect">
            <a:avLst/>
          </a:prstGeom>
        </p:spPr>
        <p:txBody>
          <a:bodyPr wrap="none">
            <a:spAutoFit/>
          </a:bodyPr>
          <a:lstStyle/>
          <a:p>
            <a:pPr algn="just"/>
            <a:r>
              <a:rPr lang="en-GB" sz="3600" b="1" dirty="0">
                <a:solidFill>
                  <a:srgbClr val="FFFF00"/>
                </a:solidFill>
                <a:latin typeface="Times New Roman" panose="02020603050405020304" pitchFamily="18" charset="0"/>
                <a:cs typeface="Times New Roman" panose="02020603050405020304" pitchFamily="18" charset="0"/>
              </a:rPr>
              <a:t>3</a:t>
            </a:r>
            <a:r>
              <a:rPr lang="en-GB" sz="3600" b="1" dirty="0" smtClean="0">
                <a:solidFill>
                  <a:srgbClr val="FFFF00"/>
                </a:solidFill>
                <a:latin typeface="Times New Roman" panose="02020603050405020304" pitchFamily="18" charset="0"/>
                <a:cs typeface="Times New Roman" panose="02020603050405020304" pitchFamily="18" charset="0"/>
              </a:rPr>
              <a:t>. </a:t>
            </a:r>
            <a:r>
              <a:rPr lang="en-GB" sz="3600" b="1" dirty="0">
                <a:solidFill>
                  <a:srgbClr val="FFFF00"/>
                </a:solidFill>
                <a:latin typeface="Times New Roman" panose="02020603050405020304" pitchFamily="18" charset="0"/>
                <a:cs typeface="Times New Roman" panose="02020603050405020304" pitchFamily="18" charset="0"/>
              </a:rPr>
              <a:t>We are to be faithful to </a:t>
            </a:r>
            <a:r>
              <a:rPr lang="en-GB" sz="3600" b="1" dirty="0" smtClean="0">
                <a:solidFill>
                  <a:srgbClr val="FFFF00"/>
                </a:solidFill>
                <a:latin typeface="Times New Roman" panose="02020603050405020304" pitchFamily="18" charset="0"/>
                <a:cs typeface="Times New Roman" panose="02020603050405020304" pitchFamily="18" charset="0"/>
              </a:rPr>
              <a:t>the Church.</a:t>
            </a:r>
            <a:endParaRPr lang="en-GB" sz="36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6370" y="143760"/>
            <a:ext cx="5233511" cy="1586565"/>
          </a:xfrm>
          <a:prstGeom prst="rect">
            <a:avLst/>
          </a:prstGeom>
        </p:spPr>
      </p:pic>
      <p:sp>
        <p:nvSpPr>
          <p:cNvPr id="8" name="Rectangle 7"/>
          <p:cNvSpPr/>
          <p:nvPr/>
        </p:nvSpPr>
        <p:spPr>
          <a:xfrm>
            <a:off x="1293292" y="4513147"/>
            <a:ext cx="8976123" cy="1200329"/>
          </a:xfrm>
          <a:prstGeom prst="rect">
            <a:avLst/>
          </a:prstGeom>
          <a:solidFill>
            <a:schemeClr val="bg1"/>
          </a:solidFill>
        </p:spPr>
        <p:txBody>
          <a:bodyPr wrap="square">
            <a:spAutoFit/>
          </a:bodyPr>
          <a:lstStyle/>
          <a:p>
            <a:r>
              <a:rPr lang="en-GB" sz="3600" b="1" dirty="0">
                <a:latin typeface="Times New Roman" panose="02020603050405020304" pitchFamily="18" charset="0"/>
                <a:cs typeface="Times New Roman" panose="02020603050405020304" pitchFamily="18" charset="0"/>
              </a:rPr>
              <a:t>Galatians 5:22 </a:t>
            </a:r>
            <a:endParaRPr lang="en-GB" sz="3600" dirty="0">
              <a:latin typeface="Times New Roman" panose="02020603050405020304" pitchFamily="18" charset="0"/>
              <a:cs typeface="Times New Roman" panose="02020603050405020304" pitchFamily="18" charset="0"/>
            </a:endParaRPr>
          </a:p>
          <a:p>
            <a:r>
              <a:rPr lang="en-GB" sz="3600" dirty="0">
                <a:latin typeface="Times New Roman" panose="02020603050405020304" pitchFamily="18" charset="0"/>
                <a:cs typeface="Times New Roman" panose="02020603050405020304" pitchFamily="18" charset="0"/>
              </a:rPr>
              <a:t>But the fruit of the Spirit is </a:t>
            </a:r>
            <a:r>
              <a:rPr lang="en-GB" sz="3600" dirty="0" smtClean="0">
                <a:latin typeface="Times New Roman" panose="02020603050405020304" pitchFamily="18" charset="0"/>
                <a:cs typeface="Times New Roman" panose="02020603050405020304" pitchFamily="18" charset="0"/>
              </a:rPr>
              <a:t>FAITHFULNESS.</a:t>
            </a:r>
            <a:endParaRPr lang="en-GB" sz="3600" dirty="0">
              <a:latin typeface="Times New Roman" panose="02020603050405020304" pitchFamily="18" charset="0"/>
              <a:cs typeface="Times New Roman" panose="02020603050405020304" pitchFamily="18" charset="0"/>
            </a:endParaRPr>
          </a:p>
        </p:txBody>
      </p:sp>
      <p:sp>
        <p:nvSpPr>
          <p:cNvPr id="9" name="Rectangle 8"/>
          <p:cNvSpPr/>
          <p:nvPr/>
        </p:nvSpPr>
        <p:spPr>
          <a:xfrm>
            <a:off x="2995173" y="6072603"/>
            <a:ext cx="5572359" cy="707886"/>
          </a:xfrm>
          <a:prstGeom prst="rect">
            <a:avLst/>
          </a:prstGeom>
        </p:spPr>
        <p:txBody>
          <a:bodyPr wrap="none">
            <a:spAutoFit/>
          </a:bodyPr>
          <a:lstStyle/>
          <a:p>
            <a:r>
              <a:rPr lang="en-GB" sz="4000" dirty="0">
                <a:solidFill>
                  <a:schemeClr val="bg1"/>
                </a:solidFill>
                <a:latin typeface="Times New Roman" panose="02020603050405020304" pitchFamily="18" charset="0"/>
                <a:ea typeface="Times New Roman" panose="02020603050405020304" pitchFamily="18" charset="0"/>
              </a:rPr>
              <a:t>Are you a faithful person?</a:t>
            </a:r>
            <a:endParaRPr lang="en-GB" sz="4000" dirty="0">
              <a:solidFill>
                <a:schemeClr val="bg1"/>
              </a:solidFill>
            </a:endParaRPr>
          </a:p>
        </p:txBody>
      </p:sp>
    </p:spTree>
    <p:extLst>
      <p:ext uri="{BB962C8B-B14F-4D97-AF65-F5344CB8AC3E}">
        <p14:creationId xmlns:p14="http://schemas.microsoft.com/office/powerpoint/2010/main" val="68703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27384"/>
            <a:ext cx="9144000" cy="5716362"/>
          </a:xfrm>
          <a:prstGeom prst="rect">
            <a:avLst/>
          </a:prstGeom>
        </p:spPr>
      </p:pic>
      <p:sp>
        <p:nvSpPr>
          <p:cNvPr id="5" name="Rectangle 4"/>
          <p:cNvSpPr/>
          <p:nvPr/>
        </p:nvSpPr>
        <p:spPr>
          <a:xfrm>
            <a:off x="3912901" y="476672"/>
            <a:ext cx="2434769"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a:ln w="11430"/>
                <a:solidFill>
                  <a:srgbClr val="F8F8F8"/>
                </a:solidFill>
                <a:effectLst>
                  <a:outerShdw blurRad="25400" algn="tl" rotWithShape="0">
                    <a:srgbClr val="000000">
                      <a:alpha val="43000"/>
                    </a:srgbClr>
                  </a:outerShdw>
                </a:effectLst>
                <a:latin typeface="Aharoni" panose="02010803020104030203" pitchFamily="2" charset="-79"/>
                <a:ea typeface="Adobe Heiti Std R" pitchFamily="34" charset="-128"/>
                <a:cs typeface="Aharoni" panose="02010803020104030203" pitchFamily="2" charset="-79"/>
              </a:rPr>
              <a:t>Prayer</a:t>
            </a:r>
          </a:p>
        </p:txBody>
      </p:sp>
    </p:spTree>
    <p:extLst>
      <p:ext uri="{BB962C8B-B14F-4D97-AF65-F5344CB8AC3E}">
        <p14:creationId xmlns:p14="http://schemas.microsoft.com/office/powerpoint/2010/main" val="31005952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545" y="293860"/>
            <a:ext cx="7102629" cy="2154464"/>
          </a:xfrm>
          <a:prstGeom prst="rect">
            <a:avLst/>
          </a:prstGeom>
        </p:spPr>
      </p:pic>
      <p:sp>
        <p:nvSpPr>
          <p:cNvPr id="4" name="Rectangle 3"/>
          <p:cNvSpPr/>
          <p:nvPr/>
        </p:nvSpPr>
        <p:spPr>
          <a:xfrm>
            <a:off x="86811" y="2765238"/>
            <a:ext cx="11662117" cy="707886"/>
          </a:xfrm>
          <a:prstGeom prst="rect">
            <a:avLst/>
          </a:prstGeom>
        </p:spPr>
        <p:txBody>
          <a:bodyPr wrap="square">
            <a:spAutoFit/>
          </a:bodyPr>
          <a:lstStyle/>
          <a:p>
            <a:r>
              <a:rPr lang="en-GB" sz="4000" b="1" dirty="0">
                <a:solidFill>
                  <a:srgbClr val="FFFF00"/>
                </a:solidFill>
                <a:latin typeface="Times New Roman" panose="02020603050405020304" pitchFamily="18" charset="0"/>
                <a:cs typeface="Times New Roman" panose="02020603050405020304" pitchFamily="18" charset="0"/>
              </a:rPr>
              <a:t>I. WHAT IS </a:t>
            </a:r>
            <a:r>
              <a:rPr lang="en-GB" sz="4000" b="1" dirty="0" smtClean="0">
                <a:solidFill>
                  <a:srgbClr val="FFFF00"/>
                </a:solidFill>
                <a:latin typeface="Times New Roman" panose="02020603050405020304" pitchFamily="18" charset="0"/>
                <a:cs typeface="Times New Roman" panose="02020603050405020304" pitchFamily="18" charset="0"/>
              </a:rPr>
              <a:t>FAITHFULNESS?</a:t>
            </a:r>
            <a:r>
              <a:rPr lang="en-GB" sz="3200" b="1" dirty="0" smtClean="0"/>
              <a:t>?</a:t>
            </a:r>
            <a:endParaRPr lang="en-GB" sz="3200" dirty="0">
              <a:solidFill>
                <a:srgbClr val="FFFF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59950" y="3975419"/>
            <a:ext cx="8132547" cy="769441"/>
          </a:xfrm>
          <a:prstGeom prst="rect">
            <a:avLst/>
          </a:prstGeom>
        </p:spPr>
        <p:txBody>
          <a:bodyPr wrap="none">
            <a:spAutoFit/>
          </a:bodyPr>
          <a:lstStyle/>
          <a:p>
            <a:r>
              <a:rPr lang="en-GB" sz="4400" b="1" dirty="0">
                <a:solidFill>
                  <a:schemeClr val="bg1"/>
                </a:solidFill>
                <a:latin typeface="Times New Roman" panose="02020603050405020304" pitchFamily="18" charset="0"/>
                <a:ea typeface="Times New Roman" panose="02020603050405020304" pitchFamily="18" charset="0"/>
              </a:rPr>
              <a:t>1. A conviction about something</a:t>
            </a:r>
            <a:r>
              <a:rPr lang="en-GB" sz="4400" dirty="0">
                <a:solidFill>
                  <a:schemeClr val="bg1"/>
                </a:solidFill>
                <a:latin typeface="Times New Roman" panose="02020603050405020304" pitchFamily="18" charset="0"/>
                <a:ea typeface="Times New Roman" panose="02020603050405020304" pitchFamily="18" charset="0"/>
              </a:rPr>
              <a:t>. </a:t>
            </a:r>
            <a:endParaRPr lang="en-GB" sz="4400" dirty="0">
              <a:solidFill>
                <a:schemeClr val="bg1"/>
              </a:solidFill>
            </a:endParaRPr>
          </a:p>
        </p:txBody>
      </p:sp>
      <p:sp>
        <p:nvSpPr>
          <p:cNvPr id="3" name="Rectangle 2"/>
          <p:cNvSpPr/>
          <p:nvPr/>
        </p:nvSpPr>
        <p:spPr>
          <a:xfrm>
            <a:off x="359950" y="5374732"/>
            <a:ext cx="11511549" cy="707886"/>
          </a:xfrm>
          <a:prstGeom prst="rect">
            <a:avLst/>
          </a:prstGeom>
          <a:solidFill>
            <a:schemeClr val="bg1"/>
          </a:solidFill>
        </p:spPr>
        <p:txBody>
          <a:bodyPr wrap="none">
            <a:spAutoFit/>
          </a:bodyPr>
          <a:lstStyle/>
          <a:p>
            <a:r>
              <a:rPr lang="en-GB" sz="4000" b="1" dirty="0">
                <a:latin typeface="Francis" panose="020B0600000000000000" pitchFamily="34" charset="0"/>
              </a:rPr>
              <a:t>We believe something so we will do something.</a:t>
            </a:r>
            <a:endParaRPr lang="en-GB" sz="4000" dirty="0">
              <a:latin typeface="Francis" panose="020B0600000000000000" pitchFamily="34" charset="0"/>
            </a:endParaRPr>
          </a:p>
        </p:txBody>
      </p:sp>
    </p:spTree>
    <p:extLst>
      <p:ext uri="{BB962C8B-B14F-4D97-AF65-F5344CB8AC3E}">
        <p14:creationId xmlns:p14="http://schemas.microsoft.com/office/powerpoint/2010/main" val="198831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458395" y="569554"/>
            <a:ext cx="10541391" cy="2062103"/>
          </a:xfrm>
          <a:prstGeom prst="rect">
            <a:avLst/>
          </a:prstGeom>
          <a:solidFill>
            <a:schemeClr val="bg1"/>
          </a:solidFill>
        </p:spPr>
        <p:txBody>
          <a:bodyPr wrap="square">
            <a:spAutoFit/>
          </a:bodyPr>
          <a:lstStyle/>
          <a:p>
            <a:pPr algn="just"/>
            <a:r>
              <a:rPr lang="en-GB" sz="3200" dirty="0">
                <a:latin typeface="Times New Roman" panose="02020603050405020304" pitchFamily="18" charset="0"/>
                <a:cs typeface="Times New Roman" panose="02020603050405020304" pitchFamily="18" charset="0"/>
              </a:rPr>
              <a:t>Webster's </a:t>
            </a:r>
            <a:r>
              <a:rPr lang="en-GB" sz="3200" i="1" dirty="0">
                <a:latin typeface="Times New Roman" panose="02020603050405020304" pitchFamily="18" charset="0"/>
                <a:cs typeface="Times New Roman" panose="02020603050405020304" pitchFamily="18" charset="0"/>
              </a:rPr>
              <a:t>New World Dictionary</a:t>
            </a:r>
            <a:r>
              <a:rPr lang="en-GB" sz="3200" dirty="0">
                <a:latin typeface="Times New Roman" panose="02020603050405020304" pitchFamily="18" charset="0"/>
                <a:cs typeface="Times New Roman" panose="02020603050405020304" pitchFamily="18" charset="0"/>
              </a:rPr>
              <a:t> defines </a:t>
            </a:r>
            <a:r>
              <a:rPr lang="en-GB" sz="3200" i="1" dirty="0">
                <a:latin typeface="Times New Roman" panose="02020603050405020304" pitchFamily="18" charset="0"/>
                <a:cs typeface="Times New Roman" panose="02020603050405020304" pitchFamily="18" charset="0"/>
              </a:rPr>
              <a:t>faithful</a:t>
            </a:r>
            <a:r>
              <a:rPr lang="en-GB" sz="3200" dirty="0">
                <a:latin typeface="Times New Roman" panose="02020603050405020304" pitchFamily="18" charset="0"/>
                <a:cs typeface="Times New Roman" panose="02020603050405020304" pitchFamily="18" charset="0"/>
              </a:rPr>
              <a:t> as "maintaining allegiance; constant; loyal; marked by or showing a strong sense of duty or responsibility; conscientious; accurate; reliable; exact."</a:t>
            </a:r>
            <a:endParaRPr lang="en-GB" sz="3200" b="1"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771142" y="3407474"/>
            <a:ext cx="9915896" cy="2862322"/>
          </a:xfrm>
          <a:prstGeom prst="rect">
            <a:avLst/>
          </a:prstGeom>
        </p:spPr>
        <p:txBody>
          <a:bodyPr wrap="square">
            <a:spAutoFit/>
          </a:bodyPr>
          <a:lstStyle/>
          <a:p>
            <a:pPr algn="just"/>
            <a:r>
              <a:rPr lang="en-GB" sz="3200" dirty="0">
                <a:solidFill>
                  <a:schemeClr val="bg1"/>
                </a:solidFill>
                <a:latin typeface="Times New Roman" panose="02020603050405020304" pitchFamily="18" charset="0"/>
                <a:ea typeface="Times New Roman" panose="02020603050405020304" pitchFamily="18" charset="0"/>
              </a:rPr>
              <a:t>“</a:t>
            </a:r>
            <a:r>
              <a:rPr lang="en-GB" sz="4400" dirty="0">
                <a:solidFill>
                  <a:schemeClr val="bg1"/>
                </a:solidFill>
                <a:latin typeface="Times New Roman" panose="02020603050405020304" pitchFamily="18" charset="0"/>
                <a:ea typeface="Times New Roman" panose="02020603050405020304" pitchFamily="18" charset="0"/>
              </a:rPr>
              <a:t>Now faith is confidence in what we hope for and assurance about what we do not see</a:t>
            </a:r>
            <a:r>
              <a:rPr lang="en-GB" sz="4400" dirty="0" smtClean="0">
                <a:solidFill>
                  <a:schemeClr val="bg1"/>
                </a:solidFill>
                <a:latin typeface="Times New Roman" panose="02020603050405020304" pitchFamily="18" charset="0"/>
                <a:ea typeface="Times New Roman" panose="02020603050405020304" pitchFamily="18" charset="0"/>
              </a:rPr>
              <a:t>”.</a:t>
            </a:r>
          </a:p>
          <a:p>
            <a:pPr algn="just"/>
            <a:r>
              <a:rPr lang="en-GB" sz="4800" b="1" i="1" dirty="0" smtClean="0">
                <a:solidFill>
                  <a:srgbClr val="FFFF00"/>
                </a:solidFill>
                <a:effectLst/>
                <a:latin typeface="Times New Roman" panose="02020603050405020304" pitchFamily="18" charset="0"/>
                <a:ea typeface="Times New Roman" panose="02020603050405020304" pitchFamily="18" charset="0"/>
              </a:rPr>
              <a:t>Hebrews 11:1</a:t>
            </a:r>
            <a:endParaRPr lang="en-GB" sz="4800" b="1" i="1" dirty="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93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741591" y="3206806"/>
            <a:ext cx="10541391" cy="2800767"/>
          </a:xfrm>
          <a:prstGeom prst="rect">
            <a:avLst/>
          </a:prstGeom>
          <a:solidFill>
            <a:schemeClr val="bg1"/>
          </a:solidFill>
        </p:spPr>
        <p:txBody>
          <a:bodyPr wrap="square">
            <a:spAutoFit/>
          </a:bodyPr>
          <a:lstStyle/>
          <a:p>
            <a:pPr algn="just"/>
            <a:r>
              <a:rPr lang="en-GB" sz="4400" dirty="0">
                <a:latin typeface="Times New Roman" panose="02020603050405020304" pitchFamily="18" charset="0"/>
                <a:cs typeface="Times New Roman" panose="02020603050405020304" pitchFamily="18" charset="0"/>
              </a:rPr>
              <a:t>William Barclay writes, "This word (</a:t>
            </a:r>
            <a:r>
              <a:rPr lang="en-GB" sz="4400" i="1" dirty="0" err="1">
                <a:latin typeface="Times New Roman" panose="02020603050405020304" pitchFamily="18" charset="0"/>
                <a:cs typeface="Times New Roman" panose="02020603050405020304" pitchFamily="18" charset="0"/>
              </a:rPr>
              <a:t>pistis</a:t>
            </a:r>
            <a:r>
              <a:rPr lang="en-GB" sz="4400" dirty="0">
                <a:latin typeface="Times New Roman" panose="02020603050405020304" pitchFamily="18" charset="0"/>
                <a:cs typeface="Times New Roman" panose="02020603050405020304" pitchFamily="18" charset="0"/>
              </a:rPr>
              <a:t>) is common in secular Greek for </a:t>
            </a:r>
            <a:r>
              <a:rPr lang="en-GB" sz="4400" i="1" dirty="0">
                <a:solidFill>
                  <a:srgbClr val="FF0000"/>
                </a:solidFill>
                <a:latin typeface="Times New Roman" panose="02020603050405020304" pitchFamily="18" charset="0"/>
                <a:cs typeface="Times New Roman" panose="02020603050405020304" pitchFamily="18" charset="0"/>
              </a:rPr>
              <a:t>trustworthiness</a:t>
            </a:r>
            <a:r>
              <a:rPr lang="en-GB" sz="4400" dirty="0">
                <a:latin typeface="Times New Roman" panose="02020603050405020304" pitchFamily="18" charset="0"/>
                <a:cs typeface="Times New Roman" panose="02020603050405020304" pitchFamily="18" charset="0"/>
              </a:rPr>
              <a:t>. It is the characteristic of the man who is reliable</a:t>
            </a:r>
            <a:r>
              <a:rPr lang="en-GB" sz="4400" dirty="0" smtClean="0">
                <a:latin typeface="Times New Roman" panose="02020603050405020304" pitchFamily="18" charset="0"/>
                <a:cs typeface="Times New Roman" panose="02020603050405020304" pitchFamily="18" charset="0"/>
              </a:rPr>
              <a:t>".</a:t>
            </a:r>
            <a:endParaRPr lang="en-GB" sz="4400" dirty="0">
              <a:latin typeface="Times New Roman" panose="02020603050405020304" pitchFamily="18" charset="0"/>
              <a:cs typeface="Times New Roman" panose="02020603050405020304" pitchFamily="18" charset="0"/>
            </a:endParaRPr>
          </a:p>
        </p:txBody>
      </p:sp>
      <p:sp>
        <p:nvSpPr>
          <p:cNvPr id="4" name="Rectangle 3"/>
          <p:cNvSpPr/>
          <p:nvPr/>
        </p:nvSpPr>
        <p:spPr>
          <a:xfrm>
            <a:off x="1045029" y="327166"/>
            <a:ext cx="10046524" cy="1938992"/>
          </a:xfrm>
          <a:prstGeom prst="rect">
            <a:avLst/>
          </a:prstGeom>
        </p:spPr>
        <p:txBody>
          <a:bodyPr wrap="square">
            <a:spAutoFit/>
          </a:bodyPr>
          <a:lstStyle/>
          <a:p>
            <a:r>
              <a:rPr lang="en-GB" sz="4000" dirty="0" smtClean="0">
                <a:solidFill>
                  <a:schemeClr val="bg1"/>
                </a:solidFill>
                <a:latin typeface="Times New Roman" panose="02020603050405020304" pitchFamily="18" charset="0"/>
                <a:ea typeface="Times New Roman" panose="02020603050405020304" pitchFamily="18" charset="0"/>
              </a:rPr>
              <a:t>Every </a:t>
            </a:r>
            <a:r>
              <a:rPr lang="en-GB" sz="4000" dirty="0">
                <a:solidFill>
                  <a:schemeClr val="bg1"/>
                </a:solidFill>
                <a:latin typeface="Times New Roman" panose="02020603050405020304" pitchFamily="18" charset="0"/>
                <a:ea typeface="Times New Roman" panose="02020603050405020304" pitchFamily="18" charset="0"/>
              </a:rPr>
              <a:t>modern translation renders the word that the KJV translates </a:t>
            </a:r>
            <a:r>
              <a:rPr lang="en-GB" sz="4000" dirty="0" smtClean="0">
                <a:solidFill>
                  <a:schemeClr val="bg1"/>
                </a:solidFill>
                <a:latin typeface="Times New Roman" panose="02020603050405020304" pitchFamily="18" charset="0"/>
                <a:ea typeface="Times New Roman" panose="02020603050405020304" pitchFamily="18" charset="0"/>
              </a:rPr>
              <a:t>into “FAITH” </a:t>
            </a:r>
            <a:r>
              <a:rPr lang="en-GB" sz="4000" dirty="0">
                <a:solidFill>
                  <a:schemeClr val="bg1"/>
                </a:solidFill>
                <a:latin typeface="Times New Roman" panose="02020603050405020304" pitchFamily="18" charset="0"/>
                <a:ea typeface="Times New Roman" panose="02020603050405020304" pitchFamily="18" charset="0"/>
              </a:rPr>
              <a:t>as "faithfulness," "</a:t>
            </a:r>
            <a:r>
              <a:rPr lang="en-GB" sz="4000" b="1" dirty="0">
                <a:solidFill>
                  <a:schemeClr val="bg1"/>
                </a:solidFill>
                <a:latin typeface="Times New Roman" panose="02020603050405020304" pitchFamily="18" charset="0"/>
                <a:ea typeface="Times New Roman" panose="02020603050405020304" pitchFamily="18" charset="0"/>
              </a:rPr>
              <a:t>fidelity</a:t>
            </a:r>
            <a:r>
              <a:rPr lang="en-GB" sz="4000" dirty="0">
                <a:solidFill>
                  <a:schemeClr val="bg1"/>
                </a:solidFill>
                <a:latin typeface="Times New Roman" panose="02020603050405020304" pitchFamily="18" charset="0"/>
                <a:ea typeface="Times New Roman" panose="02020603050405020304" pitchFamily="18" charset="0"/>
              </a:rPr>
              <a:t>" or "good faith." </a:t>
            </a:r>
            <a:endParaRPr lang="en-GB" sz="4000" dirty="0">
              <a:solidFill>
                <a:schemeClr val="bg1"/>
              </a:solidFill>
            </a:endParaRPr>
          </a:p>
        </p:txBody>
      </p:sp>
    </p:spTree>
    <p:extLst>
      <p:ext uri="{BB962C8B-B14F-4D97-AF65-F5344CB8AC3E}">
        <p14:creationId xmlns:p14="http://schemas.microsoft.com/office/powerpoint/2010/main" val="266437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697574" y="1822704"/>
            <a:ext cx="10541391" cy="3046988"/>
          </a:xfrm>
          <a:prstGeom prst="rect">
            <a:avLst/>
          </a:prstGeom>
          <a:solidFill>
            <a:schemeClr val="bg1"/>
          </a:solidFill>
        </p:spPr>
        <p:txBody>
          <a:bodyPr wrap="square">
            <a:spAutoFit/>
          </a:bodyPr>
          <a:lstStyle/>
          <a:p>
            <a:r>
              <a:rPr lang="en-GB" sz="3200" b="1" i="1" dirty="0">
                <a:latin typeface="Times New Roman" panose="02020603050405020304" pitchFamily="18" charset="0"/>
                <a:cs typeface="Times New Roman" panose="02020603050405020304" pitchFamily="18" charset="0"/>
              </a:rPr>
              <a:t>James </a:t>
            </a:r>
            <a:r>
              <a:rPr lang="en-GB" sz="3200" b="1" i="1" dirty="0" smtClean="0">
                <a:latin typeface="Times New Roman" panose="02020603050405020304" pitchFamily="18" charset="0"/>
                <a:cs typeface="Times New Roman" panose="02020603050405020304" pitchFamily="18" charset="0"/>
              </a:rPr>
              <a:t>1:6-8 (NIV)</a:t>
            </a:r>
            <a:endParaRPr lang="en-GB" sz="3200" b="1" i="1" dirty="0">
              <a:latin typeface="Times New Roman" panose="02020603050405020304" pitchFamily="18" charset="0"/>
              <a:cs typeface="Times New Roman" panose="02020603050405020304" pitchFamily="18" charset="0"/>
            </a:endParaRPr>
          </a:p>
          <a:p>
            <a:pPr algn="just"/>
            <a:r>
              <a:rPr lang="en-GB" sz="3200" baseline="30000" dirty="0">
                <a:latin typeface="Times New Roman" panose="02020603050405020304" pitchFamily="18" charset="0"/>
                <a:cs typeface="Times New Roman" panose="02020603050405020304" pitchFamily="18" charset="0"/>
              </a:rPr>
              <a:t>6 </a:t>
            </a:r>
            <a:r>
              <a:rPr lang="en-GB" sz="3200" dirty="0">
                <a:latin typeface="Times New Roman" panose="02020603050405020304" pitchFamily="18" charset="0"/>
                <a:cs typeface="Times New Roman" panose="02020603050405020304" pitchFamily="18" charset="0"/>
              </a:rPr>
              <a:t>But when you ask, you must believe and not doubt, because the one who doubts is like a wave of the sea, blown and tossed by the wind. </a:t>
            </a:r>
            <a:r>
              <a:rPr lang="en-GB" sz="3200" baseline="30000" dirty="0">
                <a:latin typeface="Times New Roman" panose="02020603050405020304" pitchFamily="18" charset="0"/>
                <a:cs typeface="Times New Roman" panose="02020603050405020304" pitchFamily="18" charset="0"/>
              </a:rPr>
              <a:t>7 </a:t>
            </a:r>
            <a:r>
              <a:rPr lang="en-GB" sz="3200" dirty="0">
                <a:latin typeface="Times New Roman" panose="02020603050405020304" pitchFamily="18" charset="0"/>
                <a:cs typeface="Times New Roman" panose="02020603050405020304" pitchFamily="18" charset="0"/>
              </a:rPr>
              <a:t>That person should not expect to receive anything from the Lord. </a:t>
            </a:r>
            <a:r>
              <a:rPr lang="en-GB" sz="3200" baseline="30000" dirty="0">
                <a:latin typeface="Times New Roman" panose="02020603050405020304" pitchFamily="18" charset="0"/>
                <a:cs typeface="Times New Roman" panose="02020603050405020304" pitchFamily="18" charset="0"/>
              </a:rPr>
              <a:t>8 </a:t>
            </a:r>
            <a:r>
              <a:rPr lang="en-GB" sz="3200" dirty="0">
                <a:latin typeface="Times New Roman" panose="02020603050405020304" pitchFamily="18" charset="0"/>
                <a:cs typeface="Times New Roman" panose="02020603050405020304" pitchFamily="18" charset="0"/>
              </a:rPr>
              <a:t>Such a person is double-minded and unstable in all they do.</a:t>
            </a:r>
          </a:p>
        </p:txBody>
      </p:sp>
      <p:sp>
        <p:nvSpPr>
          <p:cNvPr id="3" name="Rectangle 2"/>
          <p:cNvSpPr/>
          <p:nvPr/>
        </p:nvSpPr>
        <p:spPr>
          <a:xfrm>
            <a:off x="264941" y="200168"/>
            <a:ext cx="11662117" cy="707886"/>
          </a:xfrm>
          <a:prstGeom prst="rect">
            <a:avLst/>
          </a:prstGeom>
        </p:spPr>
        <p:txBody>
          <a:bodyPr wrap="square">
            <a:spAutoFit/>
          </a:bodyPr>
          <a:lstStyle/>
          <a:p>
            <a:r>
              <a:rPr lang="en-GB" sz="4000" b="1" dirty="0">
                <a:solidFill>
                  <a:srgbClr val="FFFF00"/>
                </a:solidFill>
                <a:latin typeface="Times New Roman" panose="02020603050405020304" pitchFamily="18" charset="0"/>
                <a:cs typeface="Times New Roman" panose="02020603050405020304" pitchFamily="18" charset="0"/>
              </a:rPr>
              <a:t>I. WHAT IS FAITHFULNESS</a:t>
            </a:r>
            <a:r>
              <a:rPr lang="en-GB" sz="3200" b="1" dirty="0"/>
              <a:t>?</a:t>
            </a:r>
            <a:endParaRPr lang="en-GB" sz="3200" dirty="0">
              <a:solidFill>
                <a:srgbClr val="FFFF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59950" y="928990"/>
            <a:ext cx="6126677" cy="646331"/>
          </a:xfrm>
          <a:prstGeom prst="rect">
            <a:avLst/>
          </a:prstGeom>
        </p:spPr>
        <p:txBody>
          <a:bodyPr wrap="none">
            <a:spAutoFit/>
          </a:bodyPr>
          <a:lstStyle/>
          <a:p>
            <a:r>
              <a:rPr lang="en-GB" sz="3600" b="1" dirty="0">
                <a:solidFill>
                  <a:schemeClr val="bg1"/>
                </a:solidFill>
                <a:latin typeface="Times New Roman" panose="02020603050405020304" pitchFamily="18" charset="0"/>
                <a:cs typeface="Times New Roman" panose="02020603050405020304" pitchFamily="18" charset="0"/>
              </a:rPr>
              <a:t>2. Fidelity or trustworthiness. </a:t>
            </a:r>
            <a:endParaRPr lang="en-GB" sz="3600"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923205" y="5104566"/>
            <a:ext cx="9748181" cy="1323439"/>
          </a:xfrm>
          <a:prstGeom prst="rect">
            <a:avLst/>
          </a:prstGeom>
          <a:solidFill>
            <a:schemeClr val="bg1"/>
          </a:solidFill>
        </p:spPr>
        <p:txBody>
          <a:bodyPr wrap="none">
            <a:spAutoFit/>
          </a:bodyPr>
          <a:lstStyle/>
          <a:p>
            <a:pPr algn="ctr"/>
            <a:r>
              <a:rPr lang="en-GB" sz="4000" b="1" dirty="0" smtClean="0">
                <a:solidFill>
                  <a:srgbClr val="FF0000"/>
                </a:solidFill>
                <a:latin typeface="Times New Roman" panose="02020603050405020304" pitchFamily="18" charset="0"/>
                <a:ea typeface="Times New Roman" panose="02020603050405020304" pitchFamily="18" charset="0"/>
              </a:rPr>
              <a:t>Trustworthiness:</a:t>
            </a:r>
            <a:r>
              <a:rPr lang="en-GB" sz="4000" dirty="0" smtClean="0">
                <a:solidFill>
                  <a:srgbClr val="FF0000"/>
                </a:solidFill>
                <a:latin typeface="Times New Roman" panose="02020603050405020304" pitchFamily="18" charset="0"/>
                <a:ea typeface="Times New Roman" panose="02020603050405020304" pitchFamily="18" charset="0"/>
              </a:rPr>
              <a:t> </a:t>
            </a:r>
          </a:p>
          <a:p>
            <a:pPr algn="ctr"/>
            <a:r>
              <a:rPr lang="en-GB" sz="4000" dirty="0" smtClean="0">
                <a:solidFill>
                  <a:srgbClr val="FF0000"/>
                </a:solidFill>
                <a:latin typeface="Times New Roman" panose="02020603050405020304" pitchFamily="18" charset="0"/>
                <a:ea typeface="Times New Roman" panose="02020603050405020304" pitchFamily="18" charset="0"/>
              </a:rPr>
              <a:t>is </a:t>
            </a:r>
            <a:r>
              <a:rPr lang="en-GB" sz="4000" dirty="0">
                <a:solidFill>
                  <a:srgbClr val="FF0000"/>
                </a:solidFill>
                <a:latin typeface="Times New Roman" panose="02020603050405020304" pitchFamily="18" charset="0"/>
                <a:ea typeface="Times New Roman" panose="02020603050405020304" pitchFamily="18" charset="0"/>
              </a:rPr>
              <a:t>the characteristic of the man who is reliable.</a:t>
            </a:r>
            <a:endParaRPr lang="en-GB" sz="4000" dirty="0">
              <a:solidFill>
                <a:srgbClr val="FF0000"/>
              </a:solidFill>
            </a:endParaRPr>
          </a:p>
        </p:txBody>
      </p:sp>
    </p:spTree>
    <p:extLst>
      <p:ext uri="{BB962C8B-B14F-4D97-AF65-F5344CB8AC3E}">
        <p14:creationId xmlns:p14="http://schemas.microsoft.com/office/powerpoint/2010/main" val="134755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549885" y="1727353"/>
            <a:ext cx="10541391" cy="1569660"/>
          </a:xfrm>
          <a:prstGeom prst="rect">
            <a:avLst/>
          </a:prstGeom>
          <a:solidFill>
            <a:schemeClr val="bg1"/>
          </a:solidFill>
        </p:spPr>
        <p:txBody>
          <a:bodyPr wrap="square">
            <a:spAutoFit/>
          </a:bodyPr>
          <a:lstStyle/>
          <a:p>
            <a:pPr algn="just"/>
            <a:r>
              <a:rPr lang="en-GB" sz="3200" b="1" dirty="0">
                <a:latin typeface="Times New Roman" panose="02020603050405020304" pitchFamily="18" charset="0"/>
                <a:cs typeface="Times New Roman" panose="02020603050405020304" pitchFamily="18" charset="0"/>
              </a:rPr>
              <a:t>1 Corinthians 1:9 (NIV)</a:t>
            </a:r>
            <a:endParaRPr lang="en-GB" sz="3200" dirty="0">
              <a:latin typeface="Times New Roman" panose="02020603050405020304" pitchFamily="18" charset="0"/>
              <a:cs typeface="Times New Roman" panose="02020603050405020304" pitchFamily="18" charset="0"/>
            </a:endParaRPr>
          </a:p>
          <a:p>
            <a:pPr algn="just"/>
            <a:r>
              <a:rPr lang="en-GB" sz="3200" baseline="30000" dirty="0">
                <a:latin typeface="Times New Roman" panose="02020603050405020304" pitchFamily="18" charset="0"/>
                <a:cs typeface="Times New Roman" panose="02020603050405020304" pitchFamily="18" charset="0"/>
              </a:rPr>
              <a:t>9 </a:t>
            </a:r>
            <a:r>
              <a:rPr lang="en-GB" sz="3200" dirty="0">
                <a:latin typeface="Times New Roman" panose="02020603050405020304" pitchFamily="18" charset="0"/>
                <a:cs typeface="Times New Roman" panose="02020603050405020304" pitchFamily="18" charset="0"/>
              </a:rPr>
              <a:t>God is </a:t>
            </a:r>
            <a:r>
              <a:rPr lang="en-GB" sz="3200" b="1" dirty="0">
                <a:solidFill>
                  <a:srgbClr val="FF0000"/>
                </a:solidFill>
                <a:latin typeface="Times New Roman" panose="02020603050405020304" pitchFamily="18" charset="0"/>
                <a:cs typeface="Times New Roman" panose="02020603050405020304" pitchFamily="18" charset="0"/>
              </a:rPr>
              <a:t>faithful</a:t>
            </a:r>
            <a:r>
              <a:rPr lang="en-GB" sz="3200" dirty="0">
                <a:latin typeface="Times New Roman" panose="02020603050405020304" pitchFamily="18" charset="0"/>
                <a:cs typeface="Times New Roman" panose="02020603050405020304" pitchFamily="18" charset="0"/>
              </a:rPr>
              <a:t>, who has called you into fellowship with his Son, Jesus Christ our Lord.</a:t>
            </a:r>
          </a:p>
        </p:txBody>
      </p:sp>
      <p:sp>
        <p:nvSpPr>
          <p:cNvPr id="3" name="Rectangle 2"/>
          <p:cNvSpPr/>
          <p:nvPr/>
        </p:nvSpPr>
        <p:spPr>
          <a:xfrm>
            <a:off x="264941" y="200168"/>
            <a:ext cx="11662117" cy="584775"/>
          </a:xfrm>
          <a:prstGeom prst="rect">
            <a:avLst/>
          </a:prstGeom>
        </p:spPr>
        <p:txBody>
          <a:bodyPr wrap="square">
            <a:spAutoFit/>
          </a:bodyPr>
          <a:lstStyle/>
          <a:p>
            <a:r>
              <a:rPr lang="en-GB" sz="3200" b="1" dirty="0">
                <a:solidFill>
                  <a:srgbClr val="FFFF00"/>
                </a:solidFill>
                <a:latin typeface="Times New Roman" panose="02020603050405020304" pitchFamily="18" charset="0"/>
                <a:cs typeface="Times New Roman" panose="02020603050405020304" pitchFamily="18" charset="0"/>
              </a:rPr>
              <a:t>II. THE FOUNDATION OF FAITHFULNESS.</a:t>
            </a:r>
            <a:endParaRPr lang="en-GB" sz="3200" dirty="0">
              <a:solidFill>
                <a:srgbClr val="FFFF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23276" y="789063"/>
            <a:ext cx="3608680" cy="646331"/>
          </a:xfrm>
          <a:prstGeom prst="rect">
            <a:avLst/>
          </a:prstGeom>
        </p:spPr>
        <p:txBody>
          <a:bodyPr wrap="none">
            <a:spAutoFit/>
          </a:bodyPr>
          <a:lstStyle/>
          <a:p>
            <a:r>
              <a:rPr lang="en-GB" sz="3600" b="1" dirty="0">
                <a:solidFill>
                  <a:schemeClr val="bg1"/>
                </a:solidFill>
                <a:latin typeface="Times New Roman" panose="02020603050405020304" pitchFamily="18" charset="0"/>
                <a:cs typeface="Times New Roman" panose="02020603050405020304" pitchFamily="18" charset="0"/>
              </a:rPr>
              <a:t>1. God is faithful.</a:t>
            </a:r>
            <a:endParaRPr lang="en-GB" sz="3600"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49885" y="3831461"/>
            <a:ext cx="10352577" cy="255454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just"/>
            <a:r>
              <a:rPr lang="en-GB" sz="3200" b="1" dirty="0">
                <a:latin typeface="Times New Roman" panose="02020603050405020304" pitchFamily="18" charset="0"/>
                <a:ea typeface="Times New Roman" panose="02020603050405020304" pitchFamily="18" charset="0"/>
              </a:rPr>
              <a:t>1 Corinthians 10:13 (NIV)</a:t>
            </a:r>
            <a:endParaRPr lang="en-GB" sz="3200" dirty="0">
              <a:latin typeface="Times New Roman" panose="02020603050405020304" pitchFamily="18" charset="0"/>
              <a:ea typeface="Times New Roman" panose="02020603050405020304" pitchFamily="18" charset="0"/>
            </a:endParaRPr>
          </a:p>
          <a:p>
            <a:pPr algn="just"/>
            <a:r>
              <a:rPr lang="en-GB" sz="3200" dirty="0">
                <a:latin typeface="Times New Roman" panose="02020603050405020304" pitchFamily="18" charset="0"/>
                <a:ea typeface="Times New Roman" panose="02020603050405020304" pitchFamily="18" charset="0"/>
              </a:rPr>
              <a:t>No temptation has overtaken you except what is common to mankind. And </a:t>
            </a:r>
            <a:r>
              <a:rPr lang="en-GB" sz="3200" b="1" dirty="0">
                <a:solidFill>
                  <a:srgbClr val="FF0000"/>
                </a:solidFill>
                <a:latin typeface="Times New Roman" panose="02020603050405020304" pitchFamily="18" charset="0"/>
                <a:ea typeface="Times New Roman" panose="02020603050405020304" pitchFamily="18" charset="0"/>
              </a:rPr>
              <a:t>God is faithful</a:t>
            </a:r>
            <a:r>
              <a:rPr lang="en-GB" sz="3200" dirty="0">
                <a:latin typeface="Times New Roman" panose="02020603050405020304" pitchFamily="18" charset="0"/>
                <a:ea typeface="Times New Roman" panose="02020603050405020304" pitchFamily="18" charset="0"/>
              </a:rPr>
              <a:t>; he will not let you be tempted beyond what you can bear. But when you are tempted, he will also provide a way out so that you can endure it.</a:t>
            </a:r>
            <a:endParaRPr lang="en-GB"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9924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437345" y="2836498"/>
            <a:ext cx="11236100" cy="3785652"/>
          </a:xfrm>
          <a:prstGeom prst="rect">
            <a:avLst/>
          </a:prstGeom>
          <a:solidFill>
            <a:schemeClr val="bg1"/>
          </a:solidFill>
        </p:spPr>
        <p:txBody>
          <a:bodyPr wrap="square">
            <a:spAutoFit/>
          </a:bodyPr>
          <a:lstStyle/>
          <a:p>
            <a:pPr algn="just"/>
            <a:r>
              <a:rPr lang="en-GB" sz="4000" b="1" i="1" dirty="0">
                <a:latin typeface="Times New Roman" panose="02020603050405020304" pitchFamily="18" charset="0"/>
                <a:cs typeface="Times New Roman" panose="02020603050405020304" pitchFamily="18" charset="0"/>
              </a:rPr>
              <a:t>Hebrews 3:1-2 (NIV)</a:t>
            </a:r>
          </a:p>
          <a:p>
            <a:pPr algn="just"/>
            <a:r>
              <a:rPr lang="en-GB" sz="4000" dirty="0">
                <a:latin typeface="Times New Roman" panose="02020603050405020304" pitchFamily="18" charset="0"/>
                <a:cs typeface="Times New Roman" panose="02020603050405020304" pitchFamily="18" charset="0"/>
              </a:rPr>
              <a:t>Therefore, holy brothers and sisters, who share in the heavenly calling, fix your thoughts on Jesus, whom we acknowledge as our apostle and high priest. </a:t>
            </a:r>
            <a:r>
              <a:rPr lang="en-GB" sz="4000" baseline="30000" dirty="0">
                <a:latin typeface="Times New Roman" panose="02020603050405020304" pitchFamily="18" charset="0"/>
                <a:cs typeface="Times New Roman" panose="02020603050405020304" pitchFamily="18" charset="0"/>
              </a:rPr>
              <a:t>2 </a:t>
            </a:r>
            <a:r>
              <a:rPr lang="en-GB" sz="4000" dirty="0">
                <a:latin typeface="Times New Roman" panose="02020603050405020304" pitchFamily="18" charset="0"/>
                <a:cs typeface="Times New Roman" panose="02020603050405020304" pitchFamily="18" charset="0"/>
              </a:rPr>
              <a:t>He was </a:t>
            </a:r>
            <a:r>
              <a:rPr lang="en-GB" sz="4000" b="1" dirty="0">
                <a:solidFill>
                  <a:srgbClr val="FF0000"/>
                </a:solidFill>
                <a:latin typeface="Times New Roman" panose="02020603050405020304" pitchFamily="18" charset="0"/>
                <a:cs typeface="Times New Roman" panose="02020603050405020304" pitchFamily="18" charset="0"/>
              </a:rPr>
              <a:t>faithful</a:t>
            </a:r>
            <a:r>
              <a:rPr lang="en-GB" sz="4000" dirty="0">
                <a:latin typeface="Times New Roman" panose="02020603050405020304" pitchFamily="18" charset="0"/>
                <a:cs typeface="Times New Roman" panose="02020603050405020304" pitchFamily="18" charset="0"/>
              </a:rPr>
              <a:t> to the one who appointed him, just as Moses was faithful in all God’s house.</a:t>
            </a:r>
          </a:p>
        </p:txBody>
      </p:sp>
      <p:sp>
        <p:nvSpPr>
          <p:cNvPr id="5" name="Rectangle 4"/>
          <p:cNvSpPr/>
          <p:nvPr/>
        </p:nvSpPr>
        <p:spPr>
          <a:xfrm>
            <a:off x="437344" y="352964"/>
            <a:ext cx="3813865" cy="646331"/>
          </a:xfrm>
          <a:prstGeom prst="rect">
            <a:avLst/>
          </a:prstGeom>
        </p:spPr>
        <p:txBody>
          <a:bodyPr wrap="none">
            <a:spAutoFit/>
          </a:bodyPr>
          <a:lstStyle/>
          <a:p>
            <a:r>
              <a:rPr lang="en-GB" sz="3600" b="1" dirty="0">
                <a:solidFill>
                  <a:srgbClr val="FFFF00"/>
                </a:solidFill>
                <a:latin typeface="Times New Roman" panose="02020603050405020304" pitchFamily="18" charset="0"/>
                <a:cs typeface="Times New Roman" panose="02020603050405020304" pitchFamily="18" charset="0"/>
              </a:rPr>
              <a:t>2. Jesus is faithful.</a:t>
            </a:r>
            <a:endParaRPr lang="en-GB" sz="3600" dirty="0">
              <a:solidFill>
                <a:srgbClr val="FFFF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946156" y="1236062"/>
            <a:ext cx="9683262" cy="1323439"/>
          </a:xfrm>
          <a:prstGeom prst="rect">
            <a:avLst/>
          </a:prstGeom>
        </p:spPr>
        <p:txBody>
          <a:bodyPr wrap="square">
            <a:spAutoFit/>
          </a:bodyPr>
          <a:lstStyle/>
          <a:p>
            <a:pPr algn="just"/>
            <a:r>
              <a:rPr lang="en-GB" sz="4000" b="1" dirty="0">
                <a:solidFill>
                  <a:schemeClr val="bg1"/>
                </a:solidFill>
                <a:latin typeface="Times New Roman" panose="02020603050405020304" pitchFamily="18" charset="0"/>
                <a:ea typeface="Times New Roman" panose="02020603050405020304" pitchFamily="18" charset="0"/>
              </a:rPr>
              <a:t>Jesus was faithful to the end, He did not run from His calling when it got tough.</a:t>
            </a:r>
            <a:endParaRPr lang="en-GB" sz="4000" b="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4863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2817</TotalTime>
  <Words>740</Words>
  <Application>Microsoft Office PowerPoint</Application>
  <PresentationFormat>Custom</PresentationFormat>
  <Paragraphs>76</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Freddy Bryan Farias-Arias</dc:creator>
  <cp:lastModifiedBy>office@penrallt.org</cp:lastModifiedBy>
  <cp:revision>52</cp:revision>
  <dcterms:created xsi:type="dcterms:W3CDTF">2016-06-10T16:05:48Z</dcterms:created>
  <dcterms:modified xsi:type="dcterms:W3CDTF">2017-09-12T12:47:37Z</dcterms:modified>
</cp:coreProperties>
</file>