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0" r:id="rId4"/>
    <p:sldId id="256" r:id="rId5"/>
    <p:sldId id="275" r:id="rId6"/>
    <p:sldId id="269" r:id="rId7"/>
    <p:sldId id="261" r:id="rId8"/>
    <p:sldId id="265" r:id="rId9"/>
    <p:sldId id="276" r:id="rId10"/>
    <p:sldId id="273" r:id="rId11"/>
    <p:sldId id="277" r:id="rId12"/>
    <p:sldId id="278" r:id="rId13"/>
    <p:sldId id="279" r:id="rId14"/>
    <p:sldId id="280" r:id="rId15"/>
    <p:sldId id="281" r:id="rId16"/>
    <p:sldId id="282" r:id="rId17"/>
    <p:sldId id="274" r:id="rId18"/>
    <p:sldId id="284" r:id="rId19"/>
    <p:sldId id="283" r:id="rId20"/>
    <p:sldId id="264" r:id="rId21"/>
    <p:sldId id="285" r:id="rId22"/>
    <p:sldId id="286" r:id="rId23"/>
    <p:sldId id="268"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02" y="-7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96956-FB73-41BB-9ECC-4A1A5D7AF6C6}" type="datetimeFigureOut">
              <a:rPr lang="en-GB" smtClean="0"/>
              <a:t>12/09/2017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EC2DA-81B4-4958-AACE-DD8D3351CBC1}" type="slidenum">
              <a:rPr lang="en-GB" smtClean="0"/>
              <a:t>‹#›</a:t>
            </a:fld>
            <a:endParaRPr lang="en-GB"/>
          </a:p>
        </p:txBody>
      </p:sp>
    </p:spTree>
    <p:extLst>
      <p:ext uri="{BB962C8B-B14F-4D97-AF65-F5344CB8AC3E}">
        <p14:creationId xmlns:p14="http://schemas.microsoft.com/office/powerpoint/2010/main" val="292345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3</a:t>
            </a:fld>
            <a:endParaRPr lang="en-GB" dirty="0"/>
          </a:p>
        </p:txBody>
      </p:sp>
    </p:spTree>
    <p:extLst>
      <p:ext uri="{BB962C8B-B14F-4D97-AF65-F5344CB8AC3E}">
        <p14:creationId xmlns:p14="http://schemas.microsoft.com/office/powerpoint/2010/main" val="39106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47370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53929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09902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55082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0511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37DDBA-5C2E-453B-A1AE-9B2BDD2CAE8C}"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03993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37DDBA-5C2E-453B-A1AE-9B2BDD2CAE8C}" type="datetimeFigureOut">
              <a:rPr lang="en-GB" smtClean="0"/>
              <a:t>12/09/2017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396076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37DDBA-5C2E-453B-A1AE-9B2BDD2CAE8C}" type="datetimeFigureOut">
              <a:rPr lang="en-GB" smtClean="0"/>
              <a:t>12/09/2017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73034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7DDBA-5C2E-453B-A1AE-9B2BDD2CAE8C}" type="datetimeFigureOut">
              <a:rPr lang="en-GB" smtClean="0"/>
              <a:t>12/09/2017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78219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DDBA-5C2E-453B-A1AE-9B2BDD2CAE8C}"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408938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DDBA-5C2E-453B-A1AE-9B2BDD2CAE8C}"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47296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DDBA-5C2E-453B-A1AE-9B2BDD2CAE8C}" type="datetimeFigureOut">
              <a:rPr lang="en-GB" smtClean="0"/>
              <a:t>12/09/2017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60939-E5BD-41A2-8E73-D2F4A6455777}" type="slidenum">
              <a:rPr lang="en-GB" smtClean="0"/>
              <a:t>‹#›</a:t>
            </a:fld>
            <a:endParaRPr lang="en-GB"/>
          </a:p>
        </p:txBody>
      </p:sp>
    </p:spTree>
    <p:extLst>
      <p:ext uri="{BB962C8B-B14F-4D97-AF65-F5344CB8AC3E}">
        <p14:creationId xmlns:p14="http://schemas.microsoft.com/office/powerpoint/2010/main" val="344029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source=images&amp;cd=&amp;cad=rja&amp;uact=8&amp;ved=0ahUKEwjMqvLxq4LWAhVFLlAKHbyfBg8QjRwIBw&amp;url=https://es.pinterest.com/samuelsdiamonds/pearls/&amp;psig=AFQjCNFkyvrbFWZa05SF-g4BMWlg2kEfEw&amp;ust=1504298583755825"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www.google.co.uk/url?sa=i&amp;rct=j&amp;q=&amp;esrc=s&amp;source=images&amp;cd=&amp;cad=rja&amp;uact=8&amp;ved=0ahUKEwiQ3oazrILWAhWNKVAKHQ-lCDoQjRwIBw&amp;url=https://www.pinterest.com/explore/pearl-necklaces/&amp;psig=AFQjCNGDKitJeXzjvA9yKMHArcedU-2u6A&amp;ust=1504298938384684" TargetMode="Externa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uk/url?sa=i&amp;rct=j&amp;q=&amp;esrc=s&amp;source=images&amp;cd=&amp;cad=rja&amp;uact=8&amp;ved=0ahUKEwjN652_q4LWAhWBZFAKHeYfA1kQjRwIBw&amp;url=https://www.pinterest.com/pin/378865387384576793/&amp;psig=AFQjCNFkyvrbFWZa05SF-g4BMWlg2kEfEw&amp;ust=150429858375582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10733" y="1086675"/>
            <a:ext cx="9346158" cy="3724096"/>
          </a:xfrm>
          <a:prstGeom prst="rect">
            <a:avLst/>
          </a:prstGeom>
          <a:solidFill>
            <a:schemeClr val="bg1"/>
          </a:solidFill>
        </p:spPr>
        <p:txBody>
          <a:bodyPr wrap="square" rtlCol="0">
            <a:spAutoFit/>
          </a:bodyPr>
          <a:lstStyle/>
          <a:p>
            <a:pPr algn="ctr"/>
            <a:r>
              <a:rPr lang="en-GB" sz="4400" b="1" i="1" dirty="0" smtClean="0">
                <a:latin typeface="Times New Roman" panose="02020603050405020304" pitchFamily="18" charset="0"/>
                <a:ea typeface="Adobe Gothic Std B" pitchFamily="34" charset="-128"/>
                <a:cs typeface="Times New Roman" panose="02020603050405020304" pitchFamily="18" charset="0"/>
              </a:rPr>
              <a:t>Galatians 5: 22-23 (NIV)</a:t>
            </a:r>
          </a:p>
          <a:p>
            <a:pPr algn="ctr"/>
            <a:endParaRPr lang="en-GB" sz="3200" b="1" dirty="0">
              <a:solidFill>
                <a:schemeClr val="bg1"/>
              </a:solidFill>
              <a:ea typeface="Adobe Gothic Std B" pitchFamily="34" charset="-128"/>
            </a:endParaRPr>
          </a:p>
          <a:p>
            <a:pPr algn="just"/>
            <a:r>
              <a:rPr lang="en-GB" sz="4000" dirty="0">
                <a:latin typeface="Times New Roman" panose="02020603050405020304" pitchFamily="18" charset="0"/>
                <a:cs typeface="Times New Roman" panose="02020603050405020304" pitchFamily="18" charset="0"/>
              </a:rPr>
              <a:t>But the fruit of the Spirit is love, joy, peace, forbearance, kindness, </a:t>
            </a:r>
            <a:r>
              <a:rPr lang="en-GB" sz="4000" b="1" dirty="0">
                <a:solidFill>
                  <a:srgbClr val="FF0000"/>
                </a:solidFill>
                <a:latin typeface="Times New Roman" panose="02020603050405020304" pitchFamily="18" charset="0"/>
                <a:cs typeface="Times New Roman" panose="02020603050405020304" pitchFamily="18" charset="0"/>
              </a:rPr>
              <a:t>goodness</a:t>
            </a:r>
            <a:r>
              <a:rPr lang="en-GB" sz="4000" dirty="0">
                <a:latin typeface="Times New Roman" panose="02020603050405020304" pitchFamily="18" charset="0"/>
                <a:cs typeface="Times New Roman" panose="02020603050405020304" pitchFamily="18" charset="0"/>
              </a:rPr>
              <a:t>, faithfulness, </a:t>
            </a:r>
            <a:r>
              <a:rPr lang="en-GB" sz="4000" b="1" baseline="30000" dirty="0">
                <a:latin typeface="Times New Roman" panose="02020603050405020304" pitchFamily="18" charset="0"/>
                <a:cs typeface="Times New Roman" panose="02020603050405020304" pitchFamily="18" charset="0"/>
              </a:rPr>
              <a:t>23 </a:t>
            </a:r>
            <a:r>
              <a:rPr lang="en-GB" sz="4000" dirty="0">
                <a:latin typeface="Times New Roman" panose="02020603050405020304" pitchFamily="18" charset="0"/>
                <a:cs typeface="Times New Roman" panose="02020603050405020304" pitchFamily="18" charset="0"/>
              </a:rPr>
              <a:t>gentleness and self-control. Against such things there is no law. </a:t>
            </a:r>
            <a:endParaRPr lang="en-GB"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5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64941" y="200168"/>
            <a:ext cx="11662117" cy="646331"/>
          </a:xfrm>
          <a:prstGeom prst="rect">
            <a:avLst/>
          </a:prstGeom>
        </p:spPr>
        <p:txBody>
          <a:bodyPr wrap="square">
            <a:spAutoFit/>
          </a:bodyPr>
          <a:lstStyle/>
          <a:p>
            <a:r>
              <a:rPr lang="en-GB" sz="3600" b="1" dirty="0" smtClean="0">
                <a:solidFill>
                  <a:srgbClr val="FFFF00"/>
                </a:solidFill>
                <a:latin typeface="Times New Roman" panose="02020603050405020304" pitchFamily="18" charset="0"/>
                <a:cs typeface="Times New Roman" panose="02020603050405020304" pitchFamily="18" charset="0"/>
              </a:rPr>
              <a:t>II</a:t>
            </a:r>
            <a:r>
              <a:rPr lang="en-GB" sz="3600" b="1" dirty="0">
                <a:solidFill>
                  <a:srgbClr val="FFFF00"/>
                </a:solidFill>
                <a:latin typeface="Times New Roman" panose="02020603050405020304" pitchFamily="18" charset="0"/>
                <a:cs typeface="Times New Roman" panose="02020603050405020304" pitchFamily="18" charset="0"/>
              </a:rPr>
              <a:t>. WHO DOES GOD CONSIDER GOOD?</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4191" y="1486254"/>
            <a:ext cx="11196207" cy="646331"/>
          </a:xfrm>
          <a:prstGeom prst="rect">
            <a:avLst/>
          </a:prstGeom>
          <a:solidFill>
            <a:schemeClr val="bg1"/>
          </a:solidFill>
        </p:spPr>
        <p:txBody>
          <a:bodyPr wrap="none">
            <a:spAutoFit/>
          </a:bodyPr>
          <a:lstStyle/>
          <a:p>
            <a:pPr marL="342900" marR="0" lvl="0" indent="-342900">
              <a:spcBef>
                <a:spcPts val="0"/>
              </a:spcBef>
              <a:spcAft>
                <a:spcPts val="0"/>
              </a:spcAft>
              <a:buFont typeface="+mj-lt"/>
              <a:buAutoNum type="alphaLcParenR"/>
            </a:pPr>
            <a:r>
              <a:rPr lang="en-GB" sz="3600" b="1" dirty="0">
                <a:latin typeface="Times New Roman" panose="02020603050405020304" pitchFamily="18" charset="0"/>
                <a:ea typeface="Times New Roman" panose="02020603050405020304" pitchFamily="18" charset="0"/>
              </a:rPr>
              <a:t>The </a:t>
            </a:r>
            <a:r>
              <a:rPr lang="en-GB" sz="3600" b="1" dirty="0" smtClean="0">
                <a:latin typeface="Times New Roman" panose="02020603050405020304" pitchFamily="18" charset="0"/>
                <a:ea typeface="Times New Roman" panose="02020603050405020304" pitchFamily="18" charset="0"/>
              </a:rPr>
              <a:t>person </a:t>
            </a:r>
            <a:r>
              <a:rPr lang="en-GB" sz="3600" b="1" dirty="0">
                <a:latin typeface="Times New Roman" panose="02020603050405020304" pitchFamily="18" charset="0"/>
                <a:ea typeface="Times New Roman" panose="02020603050405020304" pitchFamily="18" charset="0"/>
              </a:rPr>
              <a:t>who </a:t>
            </a:r>
            <a:r>
              <a:rPr lang="en-GB" sz="3600" b="1" dirty="0" smtClean="0">
                <a:latin typeface="Times New Roman" panose="02020603050405020304" pitchFamily="18" charset="0"/>
                <a:ea typeface="Times New Roman" panose="02020603050405020304" pitchFamily="18" charset="0"/>
              </a:rPr>
              <a:t>Obeys </a:t>
            </a:r>
            <a:r>
              <a:rPr lang="en-GB" sz="3600" b="1" dirty="0">
                <a:latin typeface="Times New Roman" panose="02020603050405020304" pitchFamily="18" charset="0"/>
                <a:ea typeface="Times New Roman" panose="02020603050405020304" pitchFamily="18" charset="0"/>
              </a:rPr>
              <a:t>God’s commandments is good.</a:t>
            </a:r>
            <a:endParaRPr lang="en-GB" sz="3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64942" y="2550433"/>
            <a:ext cx="11662116" cy="3785652"/>
          </a:xfrm>
          <a:prstGeom prst="rect">
            <a:avLst/>
          </a:prstGeom>
          <a:solidFill>
            <a:schemeClr val="bg1"/>
          </a:solidFill>
        </p:spPr>
        <p:txBody>
          <a:bodyPr wrap="square">
            <a:spAutoFit/>
          </a:bodyPr>
          <a:lstStyle/>
          <a:p>
            <a:r>
              <a:rPr lang="en-GB" sz="4000" b="1" baseline="30000" dirty="0">
                <a:solidFill>
                  <a:srgbClr val="000000"/>
                </a:solidFill>
                <a:latin typeface="Times New Roman" panose="02020603050405020304" pitchFamily="18" charset="0"/>
                <a:cs typeface="Times New Roman" panose="02020603050405020304" pitchFamily="18" charset="0"/>
              </a:rPr>
              <a:t>16 </a:t>
            </a:r>
            <a:r>
              <a:rPr lang="en-GB" sz="4000" dirty="0">
                <a:solidFill>
                  <a:srgbClr val="000000"/>
                </a:solidFill>
                <a:latin typeface="Times New Roman" panose="02020603050405020304" pitchFamily="18" charset="0"/>
                <a:cs typeface="Times New Roman" panose="02020603050405020304" pitchFamily="18" charset="0"/>
              </a:rPr>
              <a:t>Just then a man came up to Jesus and asked, “Teacher, what good thing must I do to get eternal life?”</a:t>
            </a:r>
          </a:p>
          <a:p>
            <a:pPr algn="just"/>
            <a:r>
              <a:rPr lang="en-GB" sz="4000" b="1" baseline="30000" dirty="0">
                <a:solidFill>
                  <a:srgbClr val="000000"/>
                </a:solidFill>
                <a:latin typeface="Times New Roman" panose="02020603050405020304" pitchFamily="18" charset="0"/>
                <a:cs typeface="Times New Roman" panose="02020603050405020304" pitchFamily="18" charset="0"/>
              </a:rPr>
              <a:t>17 </a:t>
            </a:r>
            <a:r>
              <a:rPr lang="en-GB" sz="4000" dirty="0">
                <a:solidFill>
                  <a:srgbClr val="000000"/>
                </a:solidFill>
                <a:latin typeface="Times New Roman" panose="02020603050405020304" pitchFamily="18" charset="0"/>
                <a:cs typeface="Times New Roman" panose="02020603050405020304" pitchFamily="18" charset="0"/>
              </a:rPr>
              <a:t>“Why do you ask me about what is good?” Jesus replied. “There is only One who is </a:t>
            </a:r>
            <a:r>
              <a:rPr lang="en-GB" sz="4000" b="1" dirty="0">
                <a:latin typeface="Times New Roman" panose="02020603050405020304" pitchFamily="18" charset="0"/>
                <a:cs typeface="Times New Roman" panose="02020603050405020304" pitchFamily="18" charset="0"/>
              </a:rPr>
              <a:t>good</a:t>
            </a:r>
            <a:r>
              <a:rPr lang="en-GB" sz="4000" dirty="0">
                <a:latin typeface="Times New Roman" panose="02020603050405020304" pitchFamily="18" charset="0"/>
                <a:cs typeface="Times New Roman" panose="02020603050405020304" pitchFamily="18" charset="0"/>
              </a:rPr>
              <a:t>. </a:t>
            </a:r>
            <a:r>
              <a:rPr lang="en-GB" sz="4000" b="1" dirty="0">
                <a:solidFill>
                  <a:srgbClr val="FF0000"/>
                </a:solidFill>
                <a:latin typeface="Times New Roman" panose="02020603050405020304" pitchFamily="18" charset="0"/>
                <a:cs typeface="Times New Roman" panose="02020603050405020304" pitchFamily="18" charset="0"/>
              </a:rPr>
              <a:t>If you want to enter life, keep the commandments</a:t>
            </a:r>
            <a:r>
              <a:rPr lang="en-GB" sz="4000" b="1" dirty="0" smtClean="0">
                <a:solidFill>
                  <a:srgbClr val="FF0000"/>
                </a:solidFill>
                <a:latin typeface="Times New Roman" panose="02020603050405020304" pitchFamily="18" charset="0"/>
                <a:cs typeface="Times New Roman" panose="02020603050405020304" pitchFamily="18" charset="0"/>
              </a:rPr>
              <a:t>.”</a:t>
            </a:r>
          </a:p>
          <a:p>
            <a:r>
              <a:rPr lang="en-GB" sz="4000" b="1" i="1" dirty="0" smtClean="0">
                <a:solidFill>
                  <a:srgbClr val="000000"/>
                </a:solidFill>
                <a:effectLst/>
                <a:latin typeface="Times New Roman" panose="02020603050405020304" pitchFamily="18" charset="0"/>
                <a:cs typeface="Times New Roman" panose="02020603050405020304" pitchFamily="18" charset="0"/>
              </a:rPr>
              <a:t>Matthew 19:16-17 (NIV)</a:t>
            </a:r>
            <a:endParaRPr lang="en-GB" sz="4000" b="1"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5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806" y="1131922"/>
            <a:ext cx="4726339" cy="3721994"/>
          </a:xfrm>
          <a:prstGeom prst="rect">
            <a:avLst/>
          </a:prstGeom>
        </p:spPr>
      </p:pic>
      <p:sp>
        <p:nvSpPr>
          <p:cNvPr id="6" name="Rectangle 5"/>
          <p:cNvSpPr/>
          <p:nvPr/>
        </p:nvSpPr>
        <p:spPr>
          <a:xfrm>
            <a:off x="2273540" y="154999"/>
            <a:ext cx="6700873" cy="707886"/>
          </a:xfrm>
          <a:prstGeom prst="rect">
            <a:avLst/>
          </a:prstGeom>
        </p:spPr>
        <p:txBody>
          <a:bodyPr wrap="none">
            <a:spAutoFit/>
          </a:bodyPr>
          <a:lstStyle/>
          <a:p>
            <a:r>
              <a:rPr lang="en-GB" sz="4000" b="1" dirty="0" smtClean="0">
                <a:solidFill>
                  <a:srgbClr val="FFFF00"/>
                </a:solidFill>
                <a:latin typeface="Times New Roman" panose="02020603050405020304" pitchFamily="18" charset="0"/>
                <a:cs typeface="Times New Roman" panose="02020603050405020304" pitchFamily="18" charset="0"/>
              </a:rPr>
              <a:t>Jesus </a:t>
            </a:r>
            <a:r>
              <a:rPr lang="en-GB" sz="4000" b="1" dirty="0">
                <a:solidFill>
                  <a:srgbClr val="FFFF00"/>
                </a:solidFill>
                <a:latin typeface="Times New Roman" panose="02020603050405020304" pitchFamily="18" charset="0"/>
                <a:cs typeface="Times New Roman" panose="02020603050405020304" pitchFamily="18" charset="0"/>
              </a:rPr>
              <a:t>and the rich young man</a:t>
            </a:r>
          </a:p>
        </p:txBody>
      </p:sp>
      <p:sp>
        <p:nvSpPr>
          <p:cNvPr id="8" name="Rectangle 7"/>
          <p:cNvSpPr/>
          <p:nvPr/>
        </p:nvSpPr>
        <p:spPr>
          <a:xfrm>
            <a:off x="722436" y="5122953"/>
            <a:ext cx="10491334" cy="646331"/>
          </a:xfrm>
          <a:prstGeom prst="rect">
            <a:avLst/>
          </a:prstGeom>
        </p:spPr>
        <p:txBody>
          <a:bodyPr wrap="none">
            <a:spAutoFit/>
          </a:bodyPr>
          <a:lstStyle/>
          <a:p>
            <a:r>
              <a:rPr lang="en-GB" sz="3600" b="1" dirty="0">
                <a:solidFill>
                  <a:schemeClr val="bg1"/>
                </a:solidFill>
                <a:latin typeface="Times New Roman" panose="02020603050405020304" pitchFamily="18" charset="0"/>
                <a:ea typeface="Times New Roman" panose="02020603050405020304" pitchFamily="18" charset="0"/>
              </a:rPr>
              <a:t>For the rich, young man his “other god” was wealth.</a:t>
            </a:r>
            <a:endParaRPr lang="en-GB"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468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2273540" y="154999"/>
            <a:ext cx="6700873" cy="707886"/>
          </a:xfrm>
          <a:prstGeom prst="rect">
            <a:avLst/>
          </a:prstGeom>
        </p:spPr>
        <p:txBody>
          <a:bodyPr wrap="none">
            <a:spAutoFit/>
          </a:bodyPr>
          <a:lstStyle/>
          <a:p>
            <a:r>
              <a:rPr lang="en-GB" sz="4000" b="1" dirty="0" smtClean="0">
                <a:solidFill>
                  <a:srgbClr val="FFFF00"/>
                </a:solidFill>
                <a:latin typeface="Times New Roman" panose="02020603050405020304" pitchFamily="18" charset="0"/>
                <a:cs typeface="Times New Roman" panose="02020603050405020304" pitchFamily="18" charset="0"/>
              </a:rPr>
              <a:t>Jesus </a:t>
            </a:r>
            <a:r>
              <a:rPr lang="en-GB" sz="4000" b="1" dirty="0">
                <a:solidFill>
                  <a:srgbClr val="FFFF00"/>
                </a:solidFill>
                <a:latin typeface="Times New Roman" panose="02020603050405020304" pitchFamily="18" charset="0"/>
                <a:cs typeface="Times New Roman" panose="02020603050405020304" pitchFamily="18" charset="0"/>
              </a:rPr>
              <a:t>and the rich young man</a:t>
            </a:r>
          </a:p>
        </p:txBody>
      </p:sp>
      <p:sp>
        <p:nvSpPr>
          <p:cNvPr id="5" name="Rectangle 4"/>
          <p:cNvSpPr/>
          <p:nvPr/>
        </p:nvSpPr>
        <p:spPr>
          <a:xfrm>
            <a:off x="399245" y="2056109"/>
            <a:ext cx="11359166" cy="1723549"/>
          </a:xfrm>
          <a:prstGeom prst="rect">
            <a:avLst/>
          </a:prstGeom>
          <a:solidFill>
            <a:schemeClr val="bg1"/>
          </a:solidFill>
        </p:spPr>
        <p:txBody>
          <a:bodyPr wrap="square">
            <a:spAutoFit/>
          </a:bodyPr>
          <a:lstStyle/>
          <a:p>
            <a:pPr algn="just"/>
            <a:r>
              <a:rPr lang="en-GB" sz="4400" dirty="0" smtClean="0">
                <a:latin typeface="Times New Roman" panose="02020603050405020304" pitchFamily="18" charset="0"/>
                <a:ea typeface="Times New Roman" panose="02020603050405020304" pitchFamily="18" charset="0"/>
              </a:rPr>
              <a:t>‘</a:t>
            </a:r>
            <a:r>
              <a:rPr lang="en-GB" sz="4400" dirty="0">
                <a:latin typeface="Times New Roman" panose="02020603050405020304" pitchFamily="18" charset="0"/>
                <a:ea typeface="Times New Roman" panose="02020603050405020304" pitchFamily="18" charset="0"/>
              </a:rPr>
              <a:t>Goodness consists not just in the outward things we do but in the inward thing we are</a:t>
            </a:r>
            <a:r>
              <a:rPr lang="en-GB" sz="4400" dirty="0" smtClean="0">
                <a:latin typeface="Times New Roman" panose="02020603050405020304" pitchFamily="18" charset="0"/>
                <a:ea typeface="Times New Roman" panose="02020603050405020304" pitchFamily="18" charset="0"/>
              </a:rPr>
              <a:t>’.</a:t>
            </a:r>
          </a:p>
          <a:p>
            <a:r>
              <a:rPr lang="en-GB" b="1" dirty="0">
                <a:solidFill>
                  <a:srgbClr val="000099"/>
                </a:solidFill>
                <a:latin typeface="Times New Roman" panose="02020603050405020304" pitchFamily="18" charset="0"/>
                <a:ea typeface="Times New Roman" panose="02020603050405020304" pitchFamily="18" charset="0"/>
              </a:rPr>
              <a:t>Edwin Chaplin</a:t>
            </a:r>
            <a:endParaRPr lang="en-GB" b="1" dirty="0">
              <a:solidFill>
                <a:srgbClr val="000099"/>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399245" y="4594003"/>
            <a:ext cx="11442556" cy="830997"/>
          </a:xfrm>
          <a:prstGeom prst="rect">
            <a:avLst/>
          </a:prstGeom>
        </p:spPr>
        <p:txBody>
          <a:bodyPr wrap="none">
            <a:spAutoFit/>
          </a:bodyPr>
          <a:lstStyle/>
          <a:p>
            <a:r>
              <a:rPr lang="en-GB" sz="4800" b="1" dirty="0">
                <a:solidFill>
                  <a:schemeClr val="bg1"/>
                </a:solidFill>
                <a:latin typeface="Times New Roman" panose="02020603050405020304" pitchFamily="18" charset="0"/>
                <a:ea typeface="Times New Roman" panose="02020603050405020304" pitchFamily="18" charset="0"/>
              </a:rPr>
              <a:t>Love of money is the evil hiding in his soul.</a:t>
            </a:r>
            <a:endParaRPr lang="en-GB" sz="4800" dirty="0">
              <a:solidFill>
                <a:schemeClr val="bg1"/>
              </a:solidFill>
            </a:endParaRPr>
          </a:p>
        </p:txBody>
      </p:sp>
    </p:spTree>
    <p:extLst>
      <p:ext uri="{BB962C8B-B14F-4D97-AF65-F5344CB8AC3E}">
        <p14:creationId xmlns:p14="http://schemas.microsoft.com/office/powerpoint/2010/main" val="12644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64941" y="200168"/>
            <a:ext cx="11662117" cy="646331"/>
          </a:xfrm>
          <a:prstGeom prst="rect">
            <a:avLst/>
          </a:prstGeom>
        </p:spPr>
        <p:txBody>
          <a:bodyPr wrap="square">
            <a:spAutoFit/>
          </a:bodyPr>
          <a:lstStyle/>
          <a:p>
            <a:r>
              <a:rPr lang="en-GB" sz="3600" b="1" dirty="0" smtClean="0">
                <a:solidFill>
                  <a:srgbClr val="FFFF00"/>
                </a:solidFill>
                <a:latin typeface="Times New Roman" panose="02020603050405020304" pitchFamily="18" charset="0"/>
                <a:cs typeface="Times New Roman" panose="02020603050405020304" pitchFamily="18" charset="0"/>
              </a:rPr>
              <a:t>II</a:t>
            </a:r>
            <a:r>
              <a:rPr lang="en-GB" sz="3600" b="1" dirty="0">
                <a:solidFill>
                  <a:srgbClr val="FFFF00"/>
                </a:solidFill>
                <a:latin typeface="Times New Roman" panose="02020603050405020304" pitchFamily="18" charset="0"/>
                <a:cs typeface="Times New Roman" panose="02020603050405020304" pitchFamily="18" charset="0"/>
              </a:rPr>
              <a:t>. WHO DOES GOD CONSIDER GOOD?</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4191" y="1486254"/>
            <a:ext cx="9819996" cy="646331"/>
          </a:xfrm>
          <a:prstGeom prst="rect">
            <a:avLst/>
          </a:prstGeom>
          <a:solidFill>
            <a:schemeClr val="bg1"/>
          </a:solidFill>
        </p:spPr>
        <p:txBody>
          <a:bodyPr wrap="none">
            <a:spAutoFit/>
          </a:bodyPr>
          <a:lstStyle/>
          <a:p>
            <a:pPr marR="0" lvl="0">
              <a:spcBef>
                <a:spcPts val="0"/>
              </a:spcBef>
              <a:spcAft>
                <a:spcPts val="0"/>
              </a:spcAft>
            </a:pPr>
            <a:r>
              <a:rPr lang="en-GB" sz="3600" b="1" dirty="0" smtClean="0">
                <a:latin typeface="Times New Roman" panose="02020603050405020304" pitchFamily="18" charset="0"/>
                <a:ea typeface="Times New Roman" panose="02020603050405020304" pitchFamily="18" charset="0"/>
              </a:rPr>
              <a:t>b) The person </a:t>
            </a:r>
            <a:r>
              <a:rPr lang="en-GB" sz="3600" b="1" dirty="0">
                <a:latin typeface="Times New Roman" panose="02020603050405020304" pitchFamily="18" charset="0"/>
                <a:ea typeface="Times New Roman" panose="02020603050405020304" pitchFamily="18" charset="0"/>
              </a:rPr>
              <a:t>who </a:t>
            </a:r>
            <a:r>
              <a:rPr lang="en-GB" sz="3600" b="1" dirty="0" smtClean="0">
                <a:latin typeface="Times New Roman" panose="02020603050405020304" pitchFamily="18" charset="0"/>
                <a:ea typeface="Times New Roman" panose="02020603050405020304" pitchFamily="18" charset="0"/>
              </a:rPr>
              <a:t>denies himself/herself </a:t>
            </a:r>
            <a:r>
              <a:rPr lang="en-GB" sz="3600" b="1" dirty="0">
                <a:latin typeface="Times New Roman" panose="02020603050405020304" pitchFamily="18" charset="0"/>
                <a:ea typeface="Times New Roman" panose="02020603050405020304" pitchFamily="18" charset="0"/>
              </a:rPr>
              <a:t>is good.</a:t>
            </a:r>
            <a:endParaRPr lang="en-GB" sz="3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64942" y="2550433"/>
            <a:ext cx="11662116" cy="3785652"/>
          </a:xfrm>
          <a:prstGeom prst="rect">
            <a:avLst/>
          </a:prstGeom>
          <a:solidFill>
            <a:schemeClr val="bg1"/>
          </a:solidFill>
        </p:spPr>
        <p:txBody>
          <a:bodyPr wrap="square">
            <a:spAutoFit/>
          </a:bodyPr>
          <a:lstStyle/>
          <a:p>
            <a:pPr algn="just"/>
            <a:r>
              <a:rPr lang="en-GB" sz="4000" dirty="0"/>
              <a:t> </a:t>
            </a:r>
            <a:r>
              <a:rPr lang="en-GB" sz="4000" b="1" baseline="30000" dirty="0">
                <a:latin typeface="Times New Roman" panose="02020603050405020304" pitchFamily="18" charset="0"/>
                <a:cs typeface="Times New Roman" panose="02020603050405020304" pitchFamily="18" charset="0"/>
              </a:rPr>
              <a:t>20 </a:t>
            </a:r>
            <a:r>
              <a:rPr lang="en-GB" sz="4000" dirty="0">
                <a:latin typeface="Times New Roman" panose="02020603050405020304" pitchFamily="18" charset="0"/>
                <a:cs typeface="Times New Roman" panose="02020603050405020304" pitchFamily="18" charset="0"/>
              </a:rPr>
              <a:t>“All these I have kept,” the young man said. “What do I still lack</a:t>
            </a:r>
            <a:r>
              <a:rPr lang="en-GB" sz="4000" dirty="0" smtClean="0">
                <a:latin typeface="Times New Roman" panose="02020603050405020304" pitchFamily="18" charset="0"/>
                <a:cs typeface="Times New Roman" panose="02020603050405020304" pitchFamily="18" charset="0"/>
              </a:rPr>
              <a:t>?” </a:t>
            </a:r>
            <a:r>
              <a:rPr lang="en-GB" sz="4000" b="1" baseline="30000" dirty="0" smtClean="0">
                <a:latin typeface="Times New Roman" panose="02020603050405020304" pitchFamily="18" charset="0"/>
                <a:cs typeface="Times New Roman" panose="02020603050405020304" pitchFamily="18" charset="0"/>
              </a:rPr>
              <a:t>21</a:t>
            </a:r>
            <a:r>
              <a:rPr lang="en-GB" sz="4000" b="1" baseline="30000" dirty="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Jesus answered, “If you want to be perfect, go, sell your possessions and give to the poor, and you will have treasure in heaven. Then come, follow me</a:t>
            </a:r>
            <a:r>
              <a:rPr lang="en-GB" sz="4000" dirty="0" smtClean="0">
                <a:latin typeface="Times New Roman" panose="02020603050405020304" pitchFamily="18" charset="0"/>
                <a:cs typeface="Times New Roman" panose="02020603050405020304" pitchFamily="18" charset="0"/>
              </a:rPr>
              <a:t>.”</a:t>
            </a:r>
          </a:p>
          <a:p>
            <a:r>
              <a:rPr lang="en-GB" sz="4000" b="1" i="1" dirty="0" smtClean="0">
                <a:solidFill>
                  <a:srgbClr val="FF0000"/>
                </a:solidFill>
                <a:effectLst/>
                <a:latin typeface="Times New Roman" panose="02020603050405020304" pitchFamily="18" charset="0"/>
                <a:cs typeface="Times New Roman" panose="02020603050405020304" pitchFamily="18" charset="0"/>
              </a:rPr>
              <a:t>Matthew 19:20-21 (NIV)</a:t>
            </a:r>
            <a:endParaRPr lang="en-GB" sz="4000" b="1" i="1"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2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29335" y="2548688"/>
            <a:ext cx="11307583" cy="646331"/>
          </a:xfrm>
          <a:prstGeom prst="rect">
            <a:avLst/>
          </a:prstGeom>
        </p:spPr>
        <p:txBody>
          <a:bodyPr wrap="none">
            <a:spAutoFit/>
          </a:bodyPr>
          <a:lstStyle/>
          <a:p>
            <a:r>
              <a:rPr lang="en-GB" sz="3600" b="1" dirty="0" smtClean="0">
                <a:solidFill>
                  <a:schemeClr val="bg1"/>
                </a:solidFill>
                <a:latin typeface="Times New Roman" panose="02020603050405020304" pitchFamily="18" charset="0"/>
                <a:ea typeface="Times New Roman" panose="02020603050405020304" pitchFamily="18" charset="0"/>
              </a:rPr>
              <a:t>The </a:t>
            </a:r>
            <a:r>
              <a:rPr lang="en-GB" sz="3600" b="1" dirty="0">
                <a:solidFill>
                  <a:schemeClr val="bg1"/>
                </a:solidFill>
                <a:latin typeface="Times New Roman" panose="02020603050405020304" pitchFamily="18" charset="0"/>
                <a:ea typeface="Times New Roman" panose="02020603050405020304" pitchFamily="18" charset="0"/>
              </a:rPr>
              <a:t>fruit of the Spirit </a:t>
            </a:r>
            <a:r>
              <a:rPr lang="en-GB" sz="3600" b="1" dirty="0" smtClean="0">
                <a:solidFill>
                  <a:schemeClr val="bg1"/>
                </a:solidFill>
                <a:latin typeface="Times New Roman" panose="02020603050405020304" pitchFamily="18" charset="0"/>
                <a:ea typeface="Times New Roman" panose="02020603050405020304" pitchFamily="18" charset="0"/>
              </a:rPr>
              <a:t>is </a:t>
            </a:r>
            <a:r>
              <a:rPr lang="en-GB" sz="3600" b="1" dirty="0">
                <a:solidFill>
                  <a:schemeClr val="bg1"/>
                </a:solidFill>
                <a:latin typeface="Times New Roman" panose="02020603050405020304" pitchFamily="18" charset="0"/>
                <a:ea typeface="Times New Roman" panose="02020603050405020304" pitchFamily="18" charset="0"/>
              </a:rPr>
              <a:t>not achieved through self-effort.</a:t>
            </a:r>
            <a:endParaRPr lang="en-GB" sz="3600" b="1" dirty="0">
              <a:solidFill>
                <a:schemeClr val="bg1"/>
              </a:solidFill>
            </a:endParaRPr>
          </a:p>
        </p:txBody>
      </p:sp>
      <p:pic>
        <p:nvPicPr>
          <p:cNvPr id="6" name="Picture 2" descr="http://www.amassnow.com/wp-content/uploads/2014/10/Good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805" y="137823"/>
            <a:ext cx="2915991" cy="2082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1589" y="3752945"/>
            <a:ext cx="10888164" cy="2554545"/>
          </a:xfrm>
          <a:prstGeom prst="rect">
            <a:avLst/>
          </a:prstGeom>
          <a:solidFill>
            <a:schemeClr val="bg1"/>
          </a:solidFill>
        </p:spPr>
        <p:txBody>
          <a:bodyPr wrap="square">
            <a:spAutoFit/>
          </a:bodyPr>
          <a:lstStyle/>
          <a:p>
            <a:pPr algn="just"/>
            <a:r>
              <a:rPr lang="en-GB" sz="4000" dirty="0">
                <a:latin typeface="Times New Roman" panose="02020603050405020304" pitchFamily="18" charset="0"/>
                <a:ea typeface="Times New Roman" panose="02020603050405020304" pitchFamily="18" charset="0"/>
              </a:rPr>
              <a:t>We need surrender our lives to God in completely obedience and let Him work in our hearts so that the fruit of the Spirit can grow and then flow out from ourselves to others. </a:t>
            </a:r>
            <a:endParaRPr lang="en-GB" sz="4000" dirty="0"/>
          </a:p>
        </p:txBody>
      </p:sp>
    </p:spTree>
    <p:extLst>
      <p:ext uri="{BB962C8B-B14F-4D97-AF65-F5344CB8AC3E}">
        <p14:creationId xmlns:p14="http://schemas.microsoft.com/office/powerpoint/2010/main" val="7871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37" y="1466388"/>
            <a:ext cx="4451009" cy="3234400"/>
          </a:xfrm>
          <a:prstGeom prst="rect">
            <a:avLst/>
          </a:prstGeom>
        </p:spPr>
      </p:pic>
      <p:sp>
        <p:nvSpPr>
          <p:cNvPr id="4" name="Rectangle 3"/>
          <p:cNvSpPr/>
          <p:nvPr/>
        </p:nvSpPr>
        <p:spPr>
          <a:xfrm>
            <a:off x="6974342" y="185165"/>
            <a:ext cx="3240311" cy="707886"/>
          </a:xfrm>
          <a:prstGeom prst="rect">
            <a:avLst/>
          </a:prstGeom>
        </p:spPr>
        <p:txBody>
          <a:bodyPr wrap="none">
            <a:spAutoFit/>
          </a:bodyPr>
          <a:lstStyle/>
          <a:p>
            <a:r>
              <a:rPr lang="en-GB" sz="4000" b="1" dirty="0" smtClean="0">
                <a:solidFill>
                  <a:srgbClr val="FFFF00"/>
                </a:solidFill>
                <a:latin typeface="Times New Roman" panose="02020603050405020304" pitchFamily="18" charset="0"/>
                <a:ea typeface="Times New Roman" panose="02020603050405020304" pitchFamily="18" charset="0"/>
              </a:rPr>
              <a:t>‘Secret </a:t>
            </a:r>
            <a:r>
              <a:rPr lang="en-GB" sz="4000" b="1" dirty="0">
                <a:solidFill>
                  <a:srgbClr val="FFFF00"/>
                </a:solidFill>
                <a:latin typeface="Times New Roman" panose="02020603050405020304" pitchFamily="18" charset="0"/>
                <a:ea typeface="Times New Roman" panose="02020603050405020304" pitchFamily="18" charset="0"/>
              </a:rPr>
              <a:t>death’</a:t>
            </a:r>
            <a:endParaRPr lang="en-GB" sz="4000" b="1" dirty="0">
              <a:solidFill>
                <a:srgbClr val="FFFF00"/>
              </a:solidFill>
            </a:endParaRPr>
          </a:p>
        </p:txBody>
      </p:sp>
      <p:sp>
        <p:nvSpPr>
          <p:cNvPr id="7" name="Rectangle 6"/>
          <p:cNvSpPr/>
          <p:nvPr/>
        </p:nvSpPr>
        <p:spPr>
          <a:xfrm>
            <a:off x="5263160" y="893051"/>
            <a:ext cx="6662673" cy="4524315"/>
          </a:xfrm>
          <a:prstGeom prst="rect">
            <a:avLst/>
          </a:prstGeom>
          <a:solidFill>
            <a:schemeClr val="bg1"/>
          </a:solidFill>
        </p:spPr>
        <p:txBody>
          <a:bodyPr wrap="square">
            <a:spAutoFit/>
          </a:bodyPr>
          <a:lstStyle/>
          <a:p>
            <a:pPr algn="just"/>
            <a:r>
              <a:rPr lang="en-GB" sz="3600" dirty="0">
                <a:latin typeface="Times New Roman" panose="02020603050405020304" pitchFamily="18" charset="0"/>
                <a:ea typeface="Times New Roman" panose="02020603050405020304" pitchFamily="18" charset="0"/>
              </a:rPr>
              <a:t>‘I died to George Muller, his opinions, preferences, tastes and will; died to the world, its approval or censure; died to the approval or blame even of my brethren and friends; and since then I have studied only to show myself approved of God’.</a:t>
            </a:r>
            <a:endParaRPr lang="en-GB" sz="3600" dirty="0"/>
          </a:p>
        </p:txBody>
      </p:sp>
      <p:sp>
        <p:nvSpPr>
          <p:cNvPr id="8" name="Rectangle 7"/>
          <p:cNvSpPr/>
          <p:nvPr/>
        </p:nvSpPr>
        <p:spPr>
          <a:xfrm>
            <a:off x="427938" y="5463532"/>
            <a:ext cx="11369110" cy="1323439"/>
          </a:xfrm>
          <a:prstGeom prst="rect">
            <a:avLst/>
          </a:prstGeom>
        </p:spPr>
        <p:txBody>
          <a:bodyPr wrap="square">
            <a:spAutoFit/>
          </a:bodyPr>
          <a:lstStyle/>
          <a:p>
            <a:pPr algn="just"/>
            <a:r>
              <a:rPr lang="en-GB" sz="4000" b="1" dirty="0">
                <a:solidFill>
                  <a:schemeClr val="bg1"/>
                </a:solidFill>
                <a:latin typeface="Times New Roman" panose="02020603050405020304" pitchFamily="18" charset="0"/>
                <a:ea typeface="Times New Roman" panose="02020603050405020304" pitchFamily="18" charset="0"/>
              </a:rPr>
              <a:t>We need to deny ourselves to die every day to do the good works, he has prepared for us to do.</a:t>
            </a:r>
            <a:endParaRPr lang="en-GB" sz="4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2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9094" y="182123"/>
            <a:ext cx="10869768" cy="3416320"/>
          </a:xfrm>
          <a:prstGeom prst="rect">
            <a:avLst/>
          </a:prstGeom>
          <a:solidFill>
            <a:schemeClr val="bg1"/>
          </a:solidFill>
        </p:spPr>
        <p:txBody>
          <a:bodyPr wrap="square">
            <a:spAutoFit/>
          </a:bodyPr>
          <a:lstStyle/>
          <a:p>
            <a:r>
              <a:rPr lang="en-GB" sz="3600" b="1" i="1" dirty="0">
                <a:latin typeface="Times New Roman" panose="02020603050405020304" pitchFamily="18" charset="0"/>
                <a:ea typeface="Times New Roman" panose="02020603050405020304" pitchFamily="18" charset="0"/>
              </a:rPr>
              <a:t>Ephesians 2:8-10</a:t>
            </a:r>
            <a:endParaRPr lang="en-GB" sz="3600" dirty="0">
              <a:latin typeface="Times New Roman" panose="02020603050405020304" pitchFamily="18" charset="0"/>
              <a:ea typeface="Times New Roman" panose="02020603050405020304" pitchFamily="18" charset="0"/>
            </a:endParaRPr>
          </a:p>
          <a:p>
            <a:pPr algn="just"/>
            <a:r>
              <a:rPr lang="en-GB" sz="3600" b="1" baseline="30000" dirty="0">
                <a:latin typeface="Times New Roman" panose="02020603050405020304" pitchFamily="18" charset="0"/>
                <a:ea typeface="Times New Roman" panose="02020603050405020304" pitchFamily="18" charset="0"/>
              </a:rPr>
              <a:t>8 </a:t>
            </a:r>
            <a:r>
              <a:rPr lang="en-GB" sz="3600" dirty="0">
                <a:latin typeface="Times New Roman" panose="02020603050405020304" pitchFamily="18" charset="0"/>
                <a:ea typeface="Times New Roman" panose="02020603050405020304" pitchFamily="18" charset="0"/>
              </a:rPr>
              <a:t>For it is by grace you have been saved, through faith—and this is not from yourselves, it is the gift of God— </a:t>
            </a:r>
            <a:r>
              <a:rPr lang="en-GB" sz="3600" b="1" baseline="30000" dirty="0">
                <a:latin typeface="Times New Roman" panose="02020603050405020304" pitchFamily="18" charset="0"/>
                <a:ea typeface="Times New Roman" panose="02020603050405020304" pitchFamily="18" charset="0"/>
              </a:rPr>
              <a:t>9 </a:t>
            </a:r>
            <a:r>
              <a:rPr lang="en-GB" sz="3600" dirty="0">
                <a:latin typeface="Times New Roman" panose="02020603050405020304" pitchFamily="18" charset="0"/>
                <a:ea typeface="Times New Roman" panose="02020603050405020304" pitchFamily="18" charset="0"/>
              </a:rPr>
              <a:t>not by works, so that no one can boast. </a:t>
            </a:r>
            <a:r>
              <a:rPr lang="en-GB" sz="3600" b="1" baseline="30000" dirty="0">
                <a:latin typeface="Times New Roman" panose="02020603050405020304" pitchFamily="18" charset="0"/>
                <a:ea typeface="Times New Roman" panose="02020603050405020304" pitchFamily="18" charset="0"/>
              </a:rPr>
              <a:t>10 </a:t>
            </a:r>
            <a:r>
              <a:rPr lang="en-GB" sz="3600" dirty="0">
                <a:latin typeface="Times New Roman" panose="02020603050405020304" pitchFamily="18" charset="0"/>
                <a:ea typeface="Times New Roman" panose="02020603050405020304" pitchFamily="18" charset="0"/>
              </a:rPr>
              <a:t>For we are God’s handiwork, created in Christ Jesus </a:t>
            </a:r>
            <a:r>
              <a:rPr lang="en-GB" sz="3600" b="1" dirty="0">
                <a:solidFill>
                  <a:srgbClr val="FF0000"/>
                </a:solidFill>
                <a:latin typeface="Times New Roman" panose="02020603050405020304" pitchFamily="18" charset="0"/>
                <a:ea typeface="Times New Roman" panose="02020603050405020304" pitchFamily="18" charset="0"/>
              </a:rPr>
              <a:t>to do good works</a:t>
            </a:r>
            <a:r>
              <a:rPr lang="en-GB" sz="3600" dirty="0">
                <a:latin typeface="Times New Roman" panose="02020603050405020304" pitchFamily="18" charset="0"/>
                <a:ea typeface="Times New Roman" panose="02020603050405020304" pitchFamily="18" charset="0"/>
              </a:rPr>
              <a:t>, which God prepared in advance for us to do.</a:t>
            </a:r>
            <a:endParaRPr lang="en-GB"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990286" y="3926914"/>
            <a:ext cx="9810699" cy="1323439"/>
          </a:xfrm>
          <a:prstGeom prst="rect">
            <a:avLst/>
          </a:prstGeom>
        </p:spPr>
        <p:txBody>
          <a:bodyPr wrap="none">
            <a:spAutoFit/>
          </a:bodyPr>
          <a:lstStyle/>
          <a:p>
            <a:r>
              <a:rPr lang="en-GB" sz="4000" dirty="0">
                <a:solidFill>
                  <a:srgbClr val="FFFF00"/>
                </a:solidFill>
                <a:latin typeface="Times New Roman" panose="02020603050405020304" pitchFamily="18" charset="0"/>
                <a:ea typeface="Times New Roman" panose="02020603050405020304" pitchFamily="18" charset="0"/>
              </a:rPr>
              <a:t>“…</a:t>
            </a:r>
            <a:r>
              <a:rPr lang="en-GB" sz="4000" b="1" i="1" dirty="0">
                <a:solidFill>
                  <a:srgbClr val="FFFF00"/>
                </a:solidFill>
                <a:latin typeface="Times New Roman" panose="02020603050405020304" pitchFamily="18" charset="0"/>
                <a:ea typeface="Times New Roman" panose="02020603050405020304" pitchFamily="18" charset="0"/>
              </a:rPr>
              <a:t>all our righteous acts are like filthy rags</a:t>
            </a:r>
            <a:r>
              <a:rPr lang="en-GB" sz="4000" b="1" i="1" dirty="0" smtClean="0">
                <a:solidFill>
                  <a:srgbClr val="FFFF00"/>
                </a:solidFill>
                <a:latin typeface="Times New Roman" panose="02020603050405020304" pitchFamily="18" charset="0"/>
                <a:ea typeface="Times New Roman" panose="02020603050405020304" pitchFamily="18" charset="0"/>
              </a:rPr>
              <a:t>;</a:t>
            </a:r>
            <a:r>
              <a:rPr lang="en-GB" sz="4000" dirty="0" smtClean="0">
                <a:solidFill>
                  <a:srgbClr val="FFFF00"/>
                </a:solidFill>
                <a:latin typeface="Times New Roman" panose="02020603050405020304" pitchFamily="18" charset="0"/>
                <a:ea typeface="Times New Roman" panose="02020603050405020304" pitchFamily="18" charset="0"/>
              </a:rPr>
              <a:t>”</a:t>
            </a:r>
          </a:p>
          <a:p>
            <a:r>
              <a:rPr lang="en-GB" sz="4000" b="1" dirty="0" smtClean="0">
                <a:solidFill>
                  <a:srgbClr val="FFFF00"/>
                </a:solidFill>
                <a:latin typeface="Times New Roman" panose="02020603050405020304" pitchFamily="18" charset="0"/>
                <a:ea typeface="Times New Roman" panose="02020603050405020304" pitchFamily="18" charset="0"/>
              </a:rPr>
              <a:t>Isaiah 64:6 </a:t>
            </a:r>
            <a:endParaRPr lang="en-GB" sz="4000" b="1" dirty="0">
              <a:solidFill>
                <a:srgbClr val="FFFF00"/>
              </a:solidFill>
            </a:endParaRPr>
          </a:p>
        </p:txBody>
      </p:sp>
      <p:sp>
        <p:nvSpPr>
          <p:cNvPr id="6" name="Rectangle 5"/>
          <p:cNvSpPr/>
          <p:nvPr/>
        </p:nvSpPr>
        <p:spPr>
          <a:xfrm>
            <a:off x="695460" y="5385641"/>
            <a:ext cx="10878354" cy="1323439"/>
          </a:xfrm>
          <a:prstGeom prst="rect">
            <a:avLst/>
          </a:prstGeom>
        </p:spPr>
        <p:txBody>
          <a:bodyPr wrap="square">
            <a:spAutoFit/>
          </a:bodyPr>
          <a:lstStyle/>
          <a:p>
            <a:r>
              <a:rPr lang="en-GB" sz="4000" b="1" dirty="0">
                <a:solidFill>
                  <a:schemeClr val="bg1"/>
                </a:solidFill>
                <a:latin typeface="Times New Roman" panose="02020603050405020304" pitchFamily="18" charset="0"/>
                <a:ea typeface="Times New Roman" panose="02020603050405020304" pitchFamily="18" charset="0"/>
              </a:rPr>
              <a:t>This fruit will be a reality not when we strain to be good but when we surrender to goodness.</a:t>
            </a:r>
            <a:endParaRPr lang="en-GB"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177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64941" y="200168"/>
            <a:ext cx="11662117" cy="646331"/>
          </a:xfrm>
          <a:prstGeom prst="rect">
            <a:avLst/>
          </a:prstGeom>
        </p:spPr>
        <p:txBody>
          <a:bodyPr wrap="square">
            <a:spAutoFit/>
          </a:bodyPr>
          <a:lstStyle/>
          <a:p>
            <a:r>
              <a:rPr lang="en-GB" sz="3600" b="1" dirty="0" smtClean="0">
                <a:solidFill>
                  <a:srgbClr val="FFFF00"/>
                </a:solidFill>
                <a:latin typeface="Times New Roman" panose="02020603050405020304" pitchFamily="18" charset="0"/>
                <a:cs typeface="Times New Roman" panose="02020603050405020304" pitchFamily="18" charset="0"/>
              </a:rPr>
              <a:t>II</a:t>
            </a:r>
            <a:r>
              <a:rPr lang="en-GB" sz="3600" b="1" dirty="0">
                <a:solidFill>
                  <a:srgbClr val="FFFF00"/>
                </a:solidFill>
                <a:latin typeface="Times New Roman" panose="02020603050405020304" pitchFamily="18" charset="0"/>
                <a:cs typeface="Times New Roman" panose="02020603050405020304" pitchFamily="18" charset="0"/>
              </a:rPr>
              <a:t>. WHO DOES GOD CONSIDER GOOD?</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4941" y="1291382"/>
            <a:ext cx="10897086" cy="584775"/>
          </a:xfrm>
          <a:prstGeom prst="rect">
            <a:avLst/>
          </a:prstGeom>
          <a:solidFill>
            <a:schemeClr val="bg1"/>
          </a:solidFill>
        </p:spPr>
        <p:txBody>
          <a:bodyPr wrap="none">
            <a:spAutoFit/>
          </a:bodyPr>
          <a:lstStyle/>
          <a:p>
            <a:pPr marR="0" lvl="0">
              <a:spcBef>
                <a:spcPts val="0"/>
              </a:spcBef>
              <a:spcAft>
                <a:spcPts val="0"/>
              </a:spcAft>
            </a:pPr>
            <a:r>
              <a:rPr lang="en-GB" sz="3200" b="1" dirty="0">
                <a:latin typeface="Times New Roman" panose="02020603050405020304" pitchFamily="18" charset="0"/>
                <a:cs typeface="Times New Roman" panose="02020603050405020304" pitchFamily="18" charset="0"/>
              </a:rPr>
              <a:t>c</a:t>
            </a:r>
            <a:r>
              <a:rPr lang="en-GB" sz="3200" b="1" dirty="0" smtClean="0">
                <a:latin typeface="Times New Roman" panose="02020603050405020304" pitchFamily="18" charset="0"/>
                <a:cs typeface="Times New Roman" panose="02020603050405020304" pitchFamily="18" charset="0"/>
              </a:rPr>
              <a:t>) The person </a:t>
            </a:r>
            <a:r>
              <a:rPr lang="en-GB" sz="3200" b="1" dirty="0">
                <a:latin typeface="Times New Roman" panose="02020603050405020304" pitchFamily="18" charset="0"/>
                <a:cs typeface="Times New Roman" panose="02020603050405020304" pitchFamily="18" charset="0"/>
              </a:rPr>
              <a:t>who uses </a:t>
            </a:r>
            <a:r>
              <a:rPr lang="en-GB" sz="3200" b="1" dirty="0" smtClean="0">
                <a:latin typeface="Times New Roman" panose="02020603050405020304" pitchFamily="18" charset="0"/>
                <a:cs typeface="Times New Roman" panose="02020603050405020304" pitchFamily="18" charset="0"/>
              </a:rPr>
              <a:t>his/her </a:t>
            </a:r>
            <a:r>
              <a:rPr lang="en-GB" sz="3200" b="1" dirty="0">
                <a:latin typeface="Times New Roman" panose="02020603050405020304" pitchFamily="18" charset="0"/>
                <a:cs typeface="Times New Roman" panose="02020603050405020304" pitchFamily="18" charset="0"/>
              </a:rPr>
              <a:t>talents to glorify God is good. </a:t>
            </a:r>
            <a:endPar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15155" y="2321040"/>
            <a:ext cx="11090692" cy="2554545"/>
          </a:xfrm>
          <a:prstGeom prst="rect">
            <a:avLst/>
          </a:prstGeom>
          <a:solidFill>
            <a:schemeClr val="bg1"/>
          </a:solidFill>
        </p:spPr>
        <p:txBody>
          <a:bodyPr wrap="square">
            <a:spAutoFit/>
          </a:bodyPr>
          <a:lstStyle/>
          <a:p>
            <a:pPr algn="just"/>
            <a:r>
              <a:rPr lang="en-GB" sz="4000" b="1" dirty="0">
                <a:solidFill>
                  <a:srgbClr val="FF0000"/>
                </a:solidFill>
                <a:latin typeface="Times New Roman" panose="02020603050405020304" pitchFamily="18" charset="0"/>
                <a:cs typeface="Times New Roman" panose="02020603050405020304" pitchFamily="18" charset="0"/>
              </a:rPr>
              <a:t>‘Goodness </a:t>
            </a:r>
            <a:r>
              <a:rPr lang="en-GB" sz="4000" dirty="0">
                <a:latin typeface="Times New Roman" panose="02020603050405020304" pitchFamily="18" charset="0"/>
                <a:cs typeface="Times New Roman" panose="02020603050405020304" pitchFamily="18" charset="0"/>
              </a:rPr>
              <a:t>is the impression a Christian makes as he or she moves on their way, happily unaware of the fact that in their conduct they remind people of Jesus Christ’.</a:t>
            </a:r>
          </a:p>
        </p:txBody>
      </p:sp>
      <p:sp>
        <p:nvSpPr>
          <p:cNvPr id="2" name="Rectangle 1"/>
          <p:cNvSpPr/>
          <p:nvPr/>
        </p:nvSpPr>
        <p:spPr>
          <a:xfrm>
            <a:off x="515155" y="5320468"/>
            <a:ext cx="11411903" cy="1323439"/>
          </a:xfrm>
          <a:prstGeom prst="rect">
            <a:avLst/>
          </a:prstGeom>
        </p:spPr>
        <p:txBody>
          <a:bodyPr wrap="square">
            <a:spAutoFit/>
          </a:bodyPr>
          <a:lstStyle/>
          <a:p>
            <a:pPr algn="ctr"/>
            <a:r>
              <a:rPr lang="en-GB" sz="4000" b="1" dirty="0">
                <a:solidFill>
                  <a:schemeClr val="bg1"/>
                </a:solidFill>
                <a:latin typeface="Times New Roman" panose="02020603050405020304" pitchFamily="18" charset="0"/>
                <a:ea typeface="Times New Roman" panose="02020603050405020304" pitchFamily="18" charset="0"/>
              </a:rPr>
              <a:t>Our biggest enemy is </a:t>
            </a:r>
            <a:r>
              <a:rPr lang="en-GB" sz="4000" b="1" i="1" dirty="0">
                <a:solidFill>
                  <a:schemeClr val="bg1"/>
                </a:solidFill>
                <a:latin typeface="Times New Roman" panose="02020603050405020304" pitchFamily="18" charset="0"/>
                <a:ea typeface="Times New Roman" panose="02020603050405020304" pitchFamily="18" charset="0"/>
              </a:rPr>
              <a:t>ourselves. </a:t>
            </a:r>
            <a:endParaRPr lang="en-GB" sz="4000" b="1" i="1" dirty="0" smtClean="0">
              <a:solidFill>
                <a:schemeClr val="bg1"/>
              </a:solidFill>
              <a:latin typeface="Times New Roman" panose="02020603050405020304" pitchFamily="18" charset="0"/>
              <a:ea typeface="Times New Roman" panose="02020603050405020304" pitchFamily="18" charset="0"/>
            </a:endParaRPr>
          </a:p>
          <a:p>
            <a:pPr algn="ctr"/>
            <a:r>
              <a:rPr lang="en-GB" sz="4000" b="1" dirty="0" smtClean="0">
                <a:solidFill>
                  <a:schemeClr val="bg1"/>
                </a:solidFill>
                <a:latin typeface="Times New Roman" panose="02020603050405020304" pitchFamily="18" charset="0"/>
                <a:ea typeface="Times New Roman" panose="02020603050405020304" pitchFamily="18" charset="0"/>
              </a:rPr>
              <a:t>Paul </a:t>
            </a:r>
            <a:r>
              <a:rPr lang="en-GB" sz="4000" b="1" dirty="0">
                <a:solidFill>
                  <a:schemeClr val="bg1"/>
                </a:solidFill>
                <a:latin typeface="Times New Roman" panose="02020603050405020304" pitchFamily="18" charset="0"/>
                <a:ea typeface="Times New Roman" panose="02020603050405020304" pitchFamily="18" charset="0"/>
              </a:rPr>
              <a:t>often warned about “the </a:t>
            </a:r>
            <a:r>
              <a:rPr lang="en-GB" sz="4000" b="1" dirty="0" smtClean="0">
                <a:solidFill>
                  <a:schemeClr val="bg1"/>
                </a:solidFill>
                <a:latin typeface="Times New Roman" panose="02020603050405020304" pitchFamily="18" charset="0"/>
                <a:ea typeface="Times New Roman" panose="02020603050405020304" pitchFamily="18" charset="0"/>
              </a:rPr>
              <a:t>flesh” </a:t>
            </a:r>
            <a:endParaRPr lang="en-GB" sz="4000" b="1" dirty="0">
              <a:solidFill>
                <a:schemeClr val="bg1"/>
              </a:solidFill>
            </a:endParaRPr>
          </a:p>
        </p:txBody>
      </p:sp>
    </p:spTree>
    <p:extLst>
      <p:ext uri="{BB962C8B-B14F-4D97-AF65-F5344CB8AC3E}">
        <p14:creationId xmlns:p14="http://schemas.microsoft.com/office/powerpoint/2010/main" val="36792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399244" y="299057"/>
            <a:ext cx="11090692" cy="5016758"/>
          </a:xfrm>
          <a:prstGeom prst="rect">
            <a:avLst/>
          </a:prstGeom>
          <a:solidFill>
            <a:schemeClr val="bg1"/>
          </a:solidFill>
        </p:spPr>
        <p:txBody>
          <a:bodyPr wrap="square">
            <a:spAutoFit/>
          </a:bodyPr>
          <a:lstStyle/>
          <a:p>
            <a:pPr algn="just"/>
            <a:r>
              <a:rPr lang="en-GB" sz="4000" b="1" baseline="30000" dirty="0">
                <a:latin typeface="Times New Roman" panose="02020603050405020304" pitchFamily="18" charset="0"/>
                <a:cs typeface="Times New Roman" panose="02020603050405020304" pitchFamily="18" charset="0"/>
              </a:rPr>
              <a:t>19 </a:t>
            </a:r>
            <a:r>
              <a:rPr lang="en-GB" sz="4000" b="1" dirty="0">
                <a:latin typeface="Times New Roman" panose="02020603050405020304" pitchFamily="18" charset="0"/>
                <a:cs typeface="Times New Roman" panose="02020603050405020304" pitchFamily="18" charset="0"/>
              </a:rPr>
              <a:t>The acts of the flesh </a:t>
            </a:r>
            <a:r>
              <a:rPr lang="en-GB" sz="4000" dirty="0">
                <a:latin typeface="Times New Roman" panose="02020603050405020304" pitchFamily="18" charset="0"/>
                <a:cs typeface="Times New Roman" panose="02020603050405020304" pitchFamily="18" charset="0"/>
              </a:rPr>
              <a:t>are obvious: sexual immorality, impurity and debauchery; </a:t>
            </a:r>
            <a:r>
              <a:rPr lang="en-GB" sz="4000" b="1" baseline="30000" dirty="0">
                <a:latin typeface="Times New Roman" panose="02020603050405020304" pitchFamily="18" charset="0"/>
                <a:cs typeface="Times New Roman" panose="02020603050405020304" pitchFamily="18" charset="0"/>
              </a:rPr>
              <a:t>20 </a:t>
            </a:r>
            <a:r>
              <a:rPr lang="en-GB" sz="4000" dirty="0">
                <a:latin typeface="Times New Roman" panose="02020603050405020304" pitchFamily="18" charset="0"/>
                <a:cs typeface="Times New Roman" panose="02020603050405020304" pitchFamily="18" charset="0"/>
              </a:rPr>
              <a:t>idolatry and witchcraft; hatred, discord, jealousy, fits of rage, selfish ambition, dissensions, factions </a:t>
            </a:r>
            <a:r>
              <a:rPr lang="en-GB" sz="4000" b="1" baseline="30000" dirty="0">
                <a:latin typeface="Times New Roman" panose="02020603050405020304" pitchFamily="18" charset="0"/>
                <a:cs typeface="Times New Roman" panose="02020603050405020304" pitchFamily="18" charset="0"/>
              </a:rPr>
              <a:t>21 </a:t>
            </a:r>
            <a:r>
              <a:rPr lang="en-GB" sz="4000" dirty="0">
                <a:latin typeface="Times New Roman" panose="02020603050405020304" pitchFamily="18" charset="0"/>
                <a:cs typeface="Times New Roman" panose="02020603050405020304" pitchFamily="18" charset="0"/>
              </a:rPr>
              <a:t>and envy; drunkenness, orgies, and the like. I warn you, as I did before, that those who live like this will not inherit the kingdom of God</a:t>
            </a:r>
            <a:r>
              <a:rPr lang="en-GB" sz="4000" dirty="0" smtClean="0">
                <a:latin typeface="Times New Roman" panose="02020603050405020304" pitchFamily="18" charset="0"/>
                <a:cs typeface="Times New Roman" panose="02020603050405020304" pitchFamily="18" charset="0"/>
              </a:rPr>
              <a:t>.</a:t>
            </a:r>
          </a:p>
          <a:p>
            <a:pPr algn="just"/>
            <a:r>
              <a:rPr lang="en-GB" sz="4000" b="1" i="1" dirty="0" smtClean="0">
                <a:solidFill>
                  <a:srgbClr val="FF0000"/>
                </a:solidFill>
                <a:latin typeface="Times New Roman" panose="02020603050405020304" pitchFamily="18" charset="0"/>
                <a:cs typeface="Times New Roman" panose="02020603050405020304" pitchFamily="18" charset="0"/>
              </a:rPr>
              <a:t>Galatians 5:19-21 (NIV)</a:t>
            </a:r>
            <a:endParaRPr lang="en-GB" sz="40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5612" y="5488426"/>
            <a:ext cx="10614172" cy="1200329"/>
          </a:xfrm>
          <a:prstGeom prst="rect">
            <a:avLst/>
          </a:prstGeom>
        </p:spPr>
        <p:txBody>
          <a:bodyPr wrap="square">
            <a:spAutoFit/>
          </a:bodyPr>
          <a:lstStyle/>
          <a:p>
            <a:pPr algn="just"/>
            <a:r>
              <a:rPr lang="en-GB" sz="3600" b="1" dirty="0">
                <a:solidFill>
                  <a:schemeClr val="bg1"/>
                </a:solidFill>
                <a:latin typeface="Times New Roman" panose="02020603050405020304" pitchFamily="18" charset="0"/>
                <a:ea typeface="Times New Roman" panose="02020603050405020304" pitchFamily="18" charset="0"/>
              </a:rPr>
              <a:t>There is only one force that can defeat human nature—the power of God’s Spirit</a:t>
            </a:r>
            <a:endParaRPr lang="en-GB" sz="3600" b="1" dirty="0">
              <a:solidFill>
                <a:schemeClr val="bg1"/>
              </a:solidFill>
            </a:endParaRPr>
          </a:p>
        </p:txBody>
      </p:sp>
    </p:spTree>
    <p:extLst>
      <p:ext uri="{BB962C8B-B14F-4D97-AF65-F5344CB8AC3E}">
        <p14:creationId xmlns:p14="http://schemas.microsoft.com/office/powerpoint/2010/main" val="2075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52062" y="454255"/>
            <a:ext cx="10897086" cy="584775"/>
          </a:xfrm>
          <a:prstGeom prst="rect">
            <a:avLst/>
          </a:prstGeom>
          <a:solidFill>
            <a:schemeClr val="bg1"/>
          </a:solidFill>
        </p:spPr>
        <p:txBody>
          <a:bodyPr wrap="none">
            <a:spAutoFit/>
          </a:bodyPr>
          <a:lstStyle/>
          <a:p>
            <a:pPr marR="0" lvl="0">
              <a:spcBef>
                <a:spcPts val="0"/>
              </a:spcBef>
              <a:spcAft>
                <a:spcPts val="0"/>
              </a:spcAft>
            </a:pPr>
            <a:r>
              <a:rPr lang="en-GB" sz="3200" b="1" dirty="0">
                <a:latin typeface="Times New Roman" panose="02020603050405020304" pitchFamily="18" charset="0"/>
                <a:cs typeface="Times New Roman" panose="02020603050405020304" pitchFamily="18" charset="0"/>
              </a:rPr>
              <a:t>c</a:t>
            </a:r>
            <a:r>
              <a:rPr lang="en-GB" sz="3200" b="1" dirty="0" smtClean="0">
                <a:latin typeface="Times New Roman" panose="02020603050405020304" pitchFamily="18" charset="0"/>
                <a:cs typeface="Times New Roman" panose="02020603050405020304" pitchFamily="18" charset="0"/>
              </a:rPr>
              <a:t>) The person </a:t>
            </a:r>
            <a:r>
              <a:rPr lang="en-GB" sz="3200" b="1" dirty="0">
                <a:latin typeface="Times New Roman" panose="02020603050405020304" pitchFamily="18" charset="0"/>
                <a:cs typeface="Times New Roman" panose="02020603050405020304" pitchFamily="18" charset="0"/>
              </a:rPr>
              <a:t>who uses </a:t>
            </a:r>
            <a:r>
              <a:rPr lang="en-GB" sz="3200" b="1" dirty="0" smtClean="0">
                <a:latin typeface="Times New Roman" panose="02020603050405020304" pitchFamily="18" charset="0"/>
                <a:cs typeface="Times New Roman" panose="02020603050405020304" pitchFamily="18" charset="0"/>
              </a:rPr>
              <a:t>his/her </a:t>
            </a:r>
            <a:r>
              <a:rPr lang="en-GB" sz="3200" b="1" dirty="0">
                <a:latin typeface="Times New Roman" panose="02020603050405020304" pitchFamily="18" charset="0"/>
                <a:cs typeface="Times New Roman" panose="02020603050405020304" pitchFamily="18" charset="0"/>
              </a:rPr>
              <a:t>talents to glorify God is good. </a:t>
            </a:r>
            <a:endPar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21644" y="1496595"/>
            <a:ext cx="10796766" cy="4955203"/>
          </a:xfrm>
          <a:prstGeom prst="rect">
            <a:avLst/>
          </a:prstGeom>
          <a:solidFill>
            <a:schemeClr val="bg1"/>
          </a:solidFill>
        </p:spPr>
        <p:txBody>
          <a:bodyPr wrap="square">
            <a:spAutoFit/>
          </a:bodyPr>
          <a:lstStyle/>
          <a:p>
            <a:r>
              <a:rPr lang="en-GB" sz="3200" dirty="0">
                <a:latin typeface="Times New Roman" panose="02020603050405020304" pitchFamily="18" charset="0"/>
                <a:cs typeface="Times New Roman" panose="02020603050405020304" pitchFamily="18" charset="0"/>
              </a:rPr>
              <a:t>“His master replied, ‘Well done, </a:t>
            </a:r>
            <a:r>
              <a:rPr lang="en-GB" sz="3200" b="1" dirty="0">
                <a:solidFill>
                  <a:srgbClr val="FF0000"/>
                </a:solidFill>
                <a:latin typeface="Times New Roman" panose="02020603050405020304" pitchFamily="18" charset="0"/>
                <a:cs typeface="Times New Roman" panose="02020603050405020304" pitchFamily="18" charset="0"/>
              </a:rPr>
              <a:t>good</a:t>
            </a:r>
            <a:r>
              <a:rPr lang="en-GB" sz="3200" dirty="0">
                <a:latin typeface="Times New Roman" panose="02020603050405020304" pitchFamily="18" charset="0"/>
                <a:cs typeface="Times New Roman" panose="02020603050405020304" pitchFamily="18" charset="0"/>
              </a:rPr>
              <a:t> and faithful servant! You have been faithful with a few things; I will put you in charge of many things</a:t>
            </a:r>
            <a:r>
              <a:rPr lang="en-GB" sz="3200" dirty="0" smtClean="0">
                <a:latin typeface="Times New Roman" panose="02020603050405020304" pitchFamily="18" charset="0"/>
                <a:cs typeface="Times New Roman" panose="02020603050405020304" pitchFamily="18" charset="0"/>
              </a:rPr>
              <a:t>. Come </a:t>
            </a:r>
            <a:r>
              <a:rPr lang="en-GB" sz="3200" dirty="0">
                <a:latin typeface="Times New Roman" panose="02020603050405020304" pitchFamily="18" charset="0"/>
                <a:cs typeface="Times New Roman" panose="02020603050405020304" pitchFamily="18" charset="0"/>
              </a:rPr>
              <a:t>and share your master’s happiness!’</a:t>
            </a:r>
          </a:p>
          <a:p>
            <a:r>
              <a:rPr lang="en-GB" sz="3200" b="1" baseline="30000" dirty="0">
                <a:latin typeface="Times New Roman" panose="02020603050405020304" pitchFamily="18" charset="0"/>
                <a:cs typeface="Times New Roman" panose="02020603050405020304" pitchFamily="18" charset="0"/>
              </a:rPr>
              <a:t>22 </a:t>
            </a:r>
            <a:r>
              <a:rPr lang="en-GB" sz="3200" dirty="0">
                <a:latin typeface="Times New Roman" panose="02020603050405020304" pitchFamily="18" charset="0"/>
                <a:cs typeface="Times New Roman" panose="02020603050405020304" pitchFamily="18" charset="0"/>
              </a:rPr>
              <a:t>“The man with two bags of gold also came. ‘Master,’ he said, ‘you entrusted me with two bags of gold; see, I have gained two more</a:t>
            </a:r>
            <a:r>
              <a:rPr lang="en-GB" sz="3200" dirty="0" smtClean="0">
                <a:latin typeface="Times New Roman" panose="02020603050405020304" pitchFamily="18" charset="0"/>
                <a:cs typeface="Times New Roman" panose="02020603050405020304" pitchFamily="18" charset="0"/>
              </a:rPr>
              <a:t>.’ </a:t>
            </a:r>
            <a:r>
              <a:rPr lang="en-GB" sz="3200" b="1" baseline="30000" dirty="0" smtClean="0">
                <a:latin typeface="Times New Roman" panose="02020603050405020304" pitchFamily="18" charset="0"/>
                <a:cs typeface="Times New Roman" panose="02020603050405020304" pitchFamily="18" charset="0"/>
              </a:rPr>
              <a:t>23</a:t>
            </a:r>
            <a:r>
              <a:rPr lang="en-GB" sz="3200" b="1" baseline="300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“His master replied, ‘Well done, </a:t>
            </a:r>
            <a:r>
              <a:rPr lang="en-GB" sz="3200" b="1" dirty="0">
                <a:solidFill>
                  <a:srgbClr val="FF0000"/>
                </a:solidFill>
                <a:latin typeface="Times New Roman" panose="02020603050405020304" pitchFamily="18" charset="0"/>
                <a:cs typeface="Times New Roman" panose="02020603050405020304" pitchFamily="18" charset="0"/>
              </a:rPr>
              <a:t>good</a:t>
            </a:r>
            <a:r>
              <a:rPr lang="en-GB" sz="3200" dirty="0">
                <a:latin typeface="Times New Roman" panose="02020603050405020304" pitchFamily="18" charset="0"/>
                <a:cs typeface="Times New Roman" panose="02020603050405020304" pitchFamily="18" charset="0"/>
              </a:rPr>
              <a:t> and faithful servant! You have been faithful with a few things; I will put you in charge of many things</a:t>
            </a:r>
            <a:r>
              <a:rPr lang="en-GB" sz="3200" dirty="0" smtClean="0">
                <a:latin typeface="Times New Roman" panose="02020603050405020304" pitchFamily="18" charset="0"/>
                <a:cs typeface="Times New Roman" panose="02020603050405020304" pitchFamily="18" charset="0"/>
              </a:rPr>
              <a:t>. Come </a:t>
            </a:r>
            <a:r>
              <a:rPr lang="en-GB" sz="3200" dirty="0">
                <a:latin typeface="Times New Roman" panose="02020603050405020304" pitchFamily="18" charset="0"/>
                <a:cs typeface="Times New Roman" panose="02020603050405020304" pitchFamily="18" charset="0"/>
              </a:rPr>
              <a:t>and share your master’s happiness!’</a:t>
            </a:r>
          </a:p>
          <a:p>
            <a:r>
              <a:rPr lang="en-GB" sz="2800" b="1" i="1" dirty="0" smtClean="0">
                <a:solidFill>
                  <a:srgbClr val="000000"/>
                </a:solidFill>
                <a:effectLst/>
                <a:latin typeface="Times New Roman" panose="02020603050405020304" pitchFamily="18" charset="0"/>
                <a:cs typeface="Times New Roman" panose="02020603050405020304" pitchFamily="18" charset="0"/>
              </a:rPr>
              <a:t>Matthew 25:21-23 (NIV)</a:t>
            </a:r>
            <a:endParaRPr lang="en-GB" sz="2800" b="1"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413760" y="1274278"/>
            <a:ext cx="8992370" cy="1323439"/>
          </a:xfrm>
          <a:prstGeom prst="rect">
            <a:avLst/>
          </a:prstGeom>
          <a:solidFill>
            <a:schemeClr val="bg1"/>
          </a:solidFill>
        </p:spPr>
        <p:txBody>
          <a:bodyPr wrap="square">
            <a:spAutoFit/>
          </a:bodyPr>
          <a:lstStyle/>
          <a:p>
            <a:r>
              <a:rPr lang="en-GB" sz="4000" b="1" dirty="0">
                <a:latin typeface="Times New Roman" panose="02020603050405020304" pitchFamily="18" charset="0"/>
                <a:cs typeface="Times New Roman" panose="02020603050405020304" pitchFamily="18" charset="0"/>
              </a:rPr>
              <a:t>Galatians 5:22 (</a:t>
            </a:r>
            <a:r>
              <a:rPr lang="en-GB" sz="4000" b="1" dirty="0" smtClean="0">
                <a:latin typeface="Times New Roman" panose="02020603050405020304" pitchFamily="18" charset="0"/>
                <a:cs typeface="Times New Roman" panose="02020603050405020304" pitchFamily="18" charset="0"/>
              </a:rPr>
              <a:t>NIV)</a:t>
            </a:r>
            <a:endParaRPr lang="en-GB" sz="4000" dirty="0">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But the fruit of the Spirit is </a:t>
            </a:r>
            <a:r>
              <a:rPr lang="en-GB" sz="4000" dirty="0" smtClean="0">
                <a:latin typeface="Times New Roman" panose="02020603050405020304" pitchFamily="18" charset="0"/>
                <a:cs typeface="Times New Roman" panose="02020603050405020304" pitchFamily="18" charset="0"/>
              </a:rPr>
              <a:t>GOODNESS.</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85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89397" y="362635"/>
            <a:ext cx="10354614" cy="1200329"/>
          </a:xfrm>
          <a:prstGeom prst="rect">
            <a:avLst/>
          </a:prstGeom>
        </p:spPr>
        <p:txBody>
          <a:bodyPr wrap="square">
            <a:spAutoFit/>
          </a:bodyPr>
          <a:lstStyle/>
          <a:p>
            <a:pPr>
              <a:spcAft>
                <a:spcPts val="1920"/>
              </a:spcAft>
            </a:pPr>
            <a:r>
              <a:rPr lang="en-GB" sz="3600" b="1" dirty="0">
                <a:solidFill>
                  <a:schemeClr val="bg1"/>
                </a:solidFill>
                <a:latin typeface="Times New Roman" panose="02020603050405020304" pitchFamily="18" charset="0"/>
                <a:ea typeface="Times New Roman" panose="02020603050405020304" pitchFamily="18" charset="0"/>
              </a:rPr>
              <a:t>Although the key to success is the power of God’s Spirit, we have our part to do. </a:t>
            </a:r>
            <a:endParaRPr lang="en-GB" sz="3600" b="1"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89397" y="1714917"/>
            <a:ext cx="11153104" cy="1938992"/>
          </a:xfrm>
          <a:prstGeom prst="rect">
            <a:avLst/>
          </a:prstGeom>
          <a:solidFill>
            <a:schemeClr val="bg1"/>
          </a:solidFill>
        </p:spPr>
        <p:txBody>
          <a:bodyPr wrap="square">
            <a:spAutoFit/>
          </a:bodyPr>
          <a:lstStyle/>
          <a:p>
            <a:r>
              <a:rPr lang="en-GB" sz="4000" dirty="0" smtClean="0">
                <a:latin typeface="Times New Roman" panose="02020603050405020304" pitchFamily="18" charset="0"/>
                <a:cs typeface="Times New Roman" panose="02020603050405020304" pitchFamily="18" charset="0"/>
              </a:rPr>
              <a:t>So </a:t>
            </a:r>
            <a:r>
              <a:rPr lang="en-GB" sz="4000" dirty="0">
                <a:latin typeface="Times New Roman" panose="02020603050405020304" pitchFamily="18" charset="0"/>
                <a:cs typeface="Times New Roman" panose="02020603050405020304" pitchFamily="18" charset="0"/>
              </a:rPr>
              <a:t>I say, </a:t>
            </a:r>
            <a:r>
              <a:rPr lang="en-GB" sz="4000" b="1" dirty="0">
                <a:latin typeface="Times New Roman" panose="02020603050405020304" pitchFamily="18" charset="0"/>
                <a:cs typeface="Times New Roman" panose="02020603050405020304" pitchFamily="18" charset="0"/>
              </a:rPr>
              <a:t>walk by the Spirit</a:t>
            </a:r>
            <a:r>
              <a:rPr lang="en-GB" sz="4000" dirty="0">
                <a:latin typeface="Times New Roman" panose="02020603050405020304" pitchFamily="18" charset="0"/>
                <a:cs typeface="Times New Roman" panose="02020603050405020304" pitchFamily="18" charset="0"/>
              </a:rPr>
              <a:t>, and you will not gratify the desires of the flesh</a:t>
            </a:r>
            <a:r>
              <a:rPr lang="en-GB" sz="4000" dirty="0" smtClean="0">
                <a:latin typeface="Times New Roman" panose="02020603050405020304" pitchFamily="18" charset="0"/>
                <a:cs typeface="Times New Roman" panose="02020603050405020304" pitchFamily="18" charset="0"/>
              </a:rPr>
              <a:t>.</a:t>
            </a:r>
          </a:p>
          <a:p>
            <a:r>
              <a:rPr lang="en-GB" sz="4000" b="1" i="1" dirty="0" smtClean="0">
                <a:solidFill>
                  <a:srgbClr val="FF0000"/>
                </a:solidFill>
                <a:latin typeface="Times New Roman" panose="02020603050405020304" pitchFamily="18" charset="0"/>
                <a:cs typeface="Times New Roman" panose="02020603050405020304" pitchFamily="18" charset="0"/>
              </a:rPr>
              <a:t>Galatians 5:16 (NIV)</a:t>
            </a:r>
            <a:endParaRPr lang="en-GB" sz="40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9397" y="4050561"/>
            <a:ext cx="11307651" cy="2308324"/>
          </a:xfrm>
          <a:prstGeom prst="rect">
            <a:avLst/>
          </a:prstGeom>
          <a:solidFill>
            <a:schemeClr val="bg1"/>
          </a:solidFill>
        </p:spPr>
        <p:txBody>
          <a:bodyPr wrap="square">
            <a:spAutoFit/>
          </a:bodyPr>
          <a:lstStyle/>
          <a:p>
            <a:pPr algn="just"/>
            <a:r>
              <a:rPr lang="en-GB" sz="3600" baseline="30000" dirty="0" smtClean="0">
                <a:latin typeface="Times New Roman" panose="02020603050405020304" pitchFamily="18" charset="0"/>
                <a:cs typeface="Times New Roman" panose="02020603050405020304" pitchFamily="18" charset="0"/>
              </a:rPr>
              <a:t>“</a:t>
            </a:r>
            <a:r>
              <a:rPr lang="en-GB" sz="3600" dirty="0" smtClean="0">
                <a:latin typeface="Times New Roman" panose="02020603050405020304" pitchFamily="18" charset="0"/>
                <a:cs typeface="Times New Roman" panose="02020603050405020304" pitchFamily="18" charset="0"/>
              </a:rPr>
              <a:t>For </a:t>
            </a:r>
            <a:r>
              <a:rPr lang="en-GB" sz="3600" dirty="0">
                <a:latin typeface="Times New Roman" panose="02020603050405020304" pitchFamily="18" charset="0"/>
                <a:cs typeface="Times New Roman" panose="02020603050405020304" pitchFamily="18" charset="0"/>
              </a:rPr>
              <a:t>the flesh desires what is contrary to the Spirit, and the Spirit what is contrary to the flesh. They are in conflict with each other, so that you are not to do </a:t>
            </a:r>
            <a:r>
              <a:rPr lang="en-GB" sz="3600" dirty="0" smtClean="0">
                <a:latin typeface="Times New Roman" panose="02020603050405020304" pitchFamily="18" charset="0"/>
                <a:cs typeface="Times New Roman" panose="02020603050405020304" pitchFamily="18" charset="0"/>
              </a:rPr>
              <a:t>whatever</a:t>
            </a:r>
            <a:r>
              <a:rPr lang="en-GB" sz="3600" baseline="30000" dirty="0">
                <a:latin typeface="Times New Roman" panose="02020603050405020304" pitchFamily="18" charset="0"/>
                <a:cs typeface="Times New Roman" panose="02020603050405020304" pitchFamily="18" charset="0"/>
              </a:rPr>
              <a:t> </a:t>
            </a:r>
            <a:r>
              <a:rPr lang="en-GB" sz="3600" dirty="0" smtClean="0">
                <a:latin typeface="Times New Roman" panose="02020603050405020304" pitchFamily="18" charset="0"/>
                <a:cs typeface="Times New Roman" panose="02020603050405020304" pitchFamily="18" charset="0"/>
              </a:rPr>
              <a:t>you </a:t>
            </a:r>
            <a:r>
              <a:rPr lang="en-GB" sz="3600" dirty="0">
                <a:latin typeface="Times New Roman" panose="02020603050405020304" pitchFamily="18" charset="0"/>
                <a:cs typeface="Times New Roman" panose="02020603050405020304" pitchFamily="18" charset="0"/>
              </a:rPr>
              <a:t>want</a:t>
            </a:r>
            <a:r>
              <a:rPr lang="en-GB" sz="3600" dirty="0" smtClean="0">
                <a:latin typeface="Times New Roman" panose="02020603050405020304" pitchFamily="18" charset="0"/>
                <a:cs typeface="Times New Roman" panose="02020603050405020304" pitchFamily="18" charset="0"/>
              </a:rPr>
              <a:t>.” </a:t>
            </a:r>
          </a:p>
          <a:p>
            <a:r>
              <a:rPr lang="en-GB" sz="3600" b="1" i="1" dirty="0" smtClean="0">
                <a:solidFill>
                  <a:srgbClr val="FF0000"/>
                </a:solidFill>
                <a:latin typeface="Times New Roman" panose="02020603050405020304" pitchFamily="18" charset="0"/>
                <a:cs typeface="Times New Roman" panose="02020603050405020304" pitchFamily="18" charset="0"/>
              </a:rPr>
              <a:t>Galatians 5:17 (NIV)</a:t>
            </a:r>
            <a:endParaRPr lang="en-GB"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Image result for Do you know where pearls come fr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66" y="3347371"/>
            <a:ext cx="3229064" cy="32290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288" y="1135621"/>
            <a:ext cx="5580436" cy="1813642"/>
          </a:xfrm>
          <a:prstGeom prst="rect">
            <a:avLst/>
          </a:prstGeom>
        </p:spPr>
      </p:pic>
      <p:pic>
        <p:nvPicPr>
          <p:cNvPr id="1030" name="Picture 6" descr="Image result for pearls necklac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5548" y="3313402"/>
            <a:ext cx="3906055" cy="32970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97795" y="192040"/>
            <a:ext cx="1824538" cy="830997"/>
          </a:xfrm>
          <a:prstGeom prst="rect">
            <a:avLst/>
          </a:prstGeom>
        </p:spPr>
        <p:txBody>
          <a:bodyPr wrap="none">
            <a:spAutoFit/>
          </a:bodyPr>
          <a:lstStyle/>
          <a:p>
            <a:r>
              <a:rPr lang="en-GB" sz="4800" b="1" dirty="0" smtClean="0">
                <a:solidFill>
                  <a:srgbClr val="FFFF00"/>
                </a:solidFill>
                <a:latin typeface="Times New Roman" panose="02020603050405020304" pitchFamily="18" charset="0"/>
                <a:cs typeface="Times New Roman" panose="02020603050405020304" pitchFamily="18" charset="0"/>
              </a:rPr>
              <a:t>Pearls</a:t>
            </a:r>
            <a:endParaRPr lang="en-GB" sz="4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0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49" y="2427131"/>
            <a:ext cx="4762500"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9642" y="385225"/>
            <a:ext cx="8435323" cy="707886"/>
          </a:xfrm>
          <a:prstGeom prst="rect">
            <a:avLst/>
          </a:prstGeom>
        </p:spPr>
        <p:txBody>
          <a:bodyPr wrap="none">
            <a:spAutoFit/>
          </a:bodyPr>
          <a:lstStyle/>
          <a:p>
            <a:r>
              <a:rPr lang="en-GB" sz="4000" dirty="0">
                <a:solidFill>
                  <a:srgbClr val="FFFF00"/>
                </a:solidFill>
                <a:latin typeface="Times New Roman" panose="02020603050405020304" pitchFamily="18" charset="0"/>
                <a:ea typeface="Times New Roman" panose="02020603050405020304" pitchFamily="18" charset="0"/>
              </a:rPr>
              <a:t>Do you know where pearls come from? </a:t>
            </a:r>
            <a:endParaRPr lang="en-GB" sz="4000" dirty="0">
              <a:solidFill>
                <a:srgbClr val="FFFF00"/>
              </a:solidFill>
            </a:endParaRPr>
          </a:p>
        </p:txBody>
      </p:sp>
      <p:sp>
        <p:nvSpPr>
          <p:cNvPr id="4" name="Rectangle 3"/>
          <p:cNvSpPr/>
          <p:nvPr/>
        </p:nvSpPr>
        <p:spPr>
          <a:xfrm>
            <a:off x="6156101" y="1389570"/>
            <a:ext cx="5769736" cy="4524315"/>
          </a:xfrm>
          <a:prstGeom prst="rect">
            <a:avLst/>
          </a:prstGeom>
          <a:solidFill>
            <a:schemeClr val="bg1"/>
          </a:solidFill>
        </p:spPr>
        <p:txBody>
          <a:bodyPr wrap="square">
            <a:spAutoFit/>
          </a:bodyPr>
          <a:lstStyle/>
          <a:p>
            <a:pPr algn="just"/>
            <a:r>
              <a:rPr lang="en-GB" sz="3200" dirty="0">
                <a:latin typeface="Times New Roman" panose="02020603050405020304" pitchFamily="18" charset="0"/>
                <a:ea typeface="Times New Roman" panose="02020603050405020304" pitchFamily="18" charset="0"/>
              </a:rPr>
              <a:t>Occasionally, </a:t>
            </a:r>
            <a:r>
              <a:rPr lang="en-GB" sz="3200" dirty="0" smtClean="0">
                <a:latin typeface="Times New Roman" panose="02020603050405020304" pitchFamily="18" charset="0"/>
                <a:ea typeface="Times New Roman" panose="02020603050405020304" pitchFamily="18" charset="0"/>
              </a:rPr>
              <a:t>a foreign substance (an infection), </a:t>
            </a:r>
            <a:r>
              <a:rPr lang="en-GB" sz="3200" dirty="0">
                <a:latin typeface="Times New Roman" panose="02020603050405020304" pitchFamily="18" charset="0"/>
                <a:ea typeface="Times New Roman" panose="02020603050405020304" pitchFamily="18" charset="0"/>
              </a:rPr>
              <a:t>such as a grain of sand, may find its way into </a:t>
            </a:r>
            <a:r>
              <a:rPr lang="en-GB" sz="3200" dirty="0" smtClean="0">
                <a:latin typeface="Times New Roman" panose="02020603050405020304" pitchFamily="18" charset="0"/>
                <a:ea typeface="Times New Roman" panose="02020603050405020304" pitchFamily="18" charset="0"/>
              </a:rPr>
              <a:t>the oyster</a:t>
            </a:r>
            <a:r>
              <a:rPr lang="en-GB" sz="3200" dirty="0">
                <a:latin typeface="Times New Roman" panose="02020603050405020304" pitchFamily="18" charset="0"/>
                <a:ea typeface="Times New Roman" panose="02020603050405020304" pitchFamily="18" charset="0"/>
              </a:rPr>
              <a:t> and get stuck between </a:t>
            </a:r>
            <a:r>
              <a:rPr lang="en-GB" sz="3200" dirty="0" smtClean="0">
                <a:latin typeface="Times New Roman" panose="02020603050405020304" pitchFamily="18" charset="0"/>
                <a:ea typeface="Times New Roman" panose="02020603050405020304" pitchFamily="18" charset="0"/>
              </a:rPr>
              <a:t>the mantle</a:t>
            </a:r>
            <a:r>
              <a:rPr lang="en-GB" sz="3200" dirty="0">
                <a:latin typeface="Times New Roman" panose="02020603050405020304" pitchFamily="18" charset="0"/>
                <a:ea typeface="Times New Roman" panose="02020603050405020304" pitchFamily="18" charset="0"/>
              </a:rPr>
              <a:t> and the shell. </a:t>
            </a:r>
            <a:endParaRPr lang="en-GB" sz="3200" dirty="0" smtClean="0">
              <a:latin typeface="Times New Roman" panose="02020603050405020304" pitchFamily="18" charset="0"/>
              <a:ea typeface="Times New Roman" panose="02020603050405020304" pitchFamily="18" charset="0"/>
            </a:endParaRPr>
          </a:p>
          <a:p>
            <a:pPr algn="just"/>
            <a:r>
              <a:rPr lang="en-GB" sz="3200" dirty="0" smtClean="0">
                <a:latin typeface="Times New Roman" panose="02020603050405020304" pitchFamily="18" charset="0"/>
                <a:ea typeface="Times New Roman" panose="02020603050405020304" pitchFamily="18" charset="0"/>
              </a:rPr>
              <a:t>This </a:t>
            </a:r>
            <a:r>
              <a:rPr lang="en-GB" sz="3200" dirty="0">
                <a:latin typeface="Times New Roman" panose="02020603050405020304" pitchFamily="18" charset="0"/>
                <a:ea typeface="Times New Roman" panose="02020603050405020304" pitchFamily="18" charset="0"/>
              </a:rPr>
              <a:t>irritates </a:t>
            </a:r>
            <a:r>
              <a:rPr lang="en-GB" sz="3200" dirty="0" smtClean="0">
                <a:latin typeface="Times New Roman" panose="02020603050405020304" pitchFamily="18" charset="0"/>
                <a:ea typeface="Times New Roman" panose="02020603050405020304" pitchFamily="18" charset="0"/>
              </a:rPr>
              <a:t>the mantle, </a:t>
            </a:r>
            <a:r>
              <a:rPr lang="en-GB" sz="3200" dirty="0">
                <a:latin typeface="Times New Roman" panose="02020603050405020304" pitchFamily="18" charset="0"/>
                <a:ea typeface="Times New Roman" panose="02020603050405020304" pitchFamily="18" charset="0"/>
              </a:rPr>
              <a:t>kind of like you might get irritated skin if you get a splinter of wood in your finger.</a:t>
            </a:r>
            <a:endParaRPr lang="en-GB" sz="3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819240" y="1375400"/>
            <a:ext cx="1813317" cy="769441"/>
          </a:xfrm>
          <a:prstGeom prst="rect">
            <a:avLst/>
          </a:prstGeom>
        </p:spPr>
        <p:txBody>
          <a:bodyPr wrap="none">
            <a:spAutoFit/>
          </a:bodyPr>
          <a:lstStyle/>
          <a:p>
            <a:r>
              <a:rPr lang="en-GB" sz="4400" b="1" dirty="0" smtClean="0">
                <a:solidFill>
                  <a:schemeClr val="bg1"/>
                </a:solidFill>
                <a:latin typeface="Times New Roman" panose="02020603050405020304" pitchFamily="18" charset="0"/>
                <a:ea typeface="Times New Roman" panose="02020603050405020304" pitchFamily="18" charset="0"/>
              </a:rPr>
              <a:t>Oyster</a:t>
            </a:r>
            <a:endParaRPr lang="en-GB" sz="4400" b="1" dirty="0">
              <a:solidFill>
                <a:schemeClr val="bg1"/>
              </a:solidFill>
            </a:endParaRPr>
          </a:p>
        </p:txBody>
      </p:sp>
    </p:spTree>
    <p:extLst>
      <p:ext uri="{BB962C8B-B14F-4D97-AF65-F5344CB8AC3E}">
        <p14:creationId xmlns:p14="http://schemas.microsoft.com/office/powerpoint/2010/main" val="355431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48641" y="1127439"/>
            <a:ext cx="11141612" cy="2554545"/>
          </a:xfrm>
          <a:prstGeom prst="rect">
            <a:avLst/>
          </a:prstGeom>
          <a:solidFill>
            <a:schemeClr val="bg1"/>
          </a:solidFill>
        </p:spPr>
        <p:txBody>
          <a:bodyPr wrap="square">
            <a:spAutoFit/>
          </a:bodyPr>
          <a:lstStyle/>
          <a:p>
            <a:pPr algn="just"/>
            <a:r>
              <a:rPr lang="en-GB" sz="4000" dirty="0" smtClean="0">
                <a:latin typeface="Times New Roman" panose="02020603050405020304" pitchFamily="18" charset="0"/>
                <a:cs typeface="Times New Roman" panose="02020603050405020304" pitchFamily="18" charset="0"/>
              </a:rPr>
              <a:t>“I </a:t>
            </a:r>
            <a:r>
              <a:rPr lang="en-GB" sz="4000" dirty="0">
                <a:latin typeface="Times New Roman" panose="02020603050405020304" pitchFamily="18" charset="0"/>
                <a:cs typeface="Times New Roman" panose="02020603050405020304" pitchFamily="18" charset="0"/>
              </a:rPr>
              <a:t>myself am convinced, my brothers and sisters, that you yourselves are </a:t>
            </a:r>
            <a:r>
              <a:rPr lang="en-GB" sz="4000" b="1" dirty="0">
                <a:solidFill>
                  <a:srgbClr val="FF0000"/>
                </a:solidFill>
                <a:latin typeface="Times New Roman" panose="02020603050405020304" pitchFamily="18" charset="0"/>
                <a:cs typeface="Times New Roman" panose="02020603050405020304" pitchFamily="18" charset="0"/>
              </a:rPr>
              <a:t>full of goodness</a:t>
            </a:r>
            <a:r>
              <a:rPr lang="en-GB" sz="4000" dirty="0">
                <a:latin typeface="Times New Roman" panose="02020603050405020304" pitchFamily="18" charset="0"/>
                <a:cs typeface="Times New Roman" panose="02020603050405020304" pitchFamily="18" charset="0"/>
              </a:rPr>
              <a:t>, filled with knowledge and competent to instruct one another</a:t>
            </a:r>
            <a:r>
              <a:rPr lang="en-GB" sz="4000" dirty="0" smtClean="0">
                <a:latin typeface="Times New Roman" panose="02020603050405020304" pitchFamily="18" charset="0"/>
                <a:cs typeface="Times New Roman" panose="02020603050405020304" pitchFamily="18" charset="0"/>
              </a:rPr>
              <a:t>.”</a:t>
            </a:r>
          </a:p>
          <a:p>
            <a:pPr algn="just"/>
            <a:r>
              <a:rPr lang="en-GB" sz="4000" b="1" i="1" dirty="0" smtClean="0">
                <a:latin typeface="Times New Roman" panose="02020603050405020304" pitchFamily="18" charset="0"/>
                <a:cs typeface="Times New Roman" panose="02020603050405020304" pitchFamily="18" charset="0"/>
              </a:rPr>
              <a:t>Romans 15:14 (NIV)</a:t>
            </a:r>
            <a:endParaRPr lang="en-GB" sz="40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2151053" y="4622967"/>
            <a:ext cx="8776057" cy="769441"/>
          </a:xfrm>
          <a:prstGeom prst="rect">
            <a:avLst/>
          </a:prstGeom>
        </p:spPr>
        <p:txBody>
          <a:bodyPr wrap="none">
            <a:spAutoFit/>
          </a:bodyPr>
          <a:lstStyle/>
          <a:p>
            <a:r>
              <a:rPr lang="en-GB" sz="4400" b="1" dirty="0" smtClean="0">
                <a:solidFill>
                  <a:srgbClr val="FFFF00"/>
                </a:solidFill>
                <a:latin typeface="Times New Roman" panose="02020603050405020304" pitchFamily="18" charset="0"/>
                <a:ea typeface="Times New Roman" panose="02020603050405020304" pitchFamily="18" charset="0"/>
              </a:rPr>
              <a:t>“A person who is pleasing to God</a:t>
            </a:r>
            <a:r>
              <a:rPr lang="en-GB" sz="4400" b="1" dirty="0" smtClean="0">
                <a:solidFill>
                  <a:srgbClr val="FFFF00"/>
                </a:solidFill>
                <a:latin typeface="Times New Roman" panose="02020603050405020304" pitchFamily="18" charset="0"/>
                <a:ea typeface="Times New Roman" panose="02020603050405020304" pitchFamily="18" charset="0"/>
              </a:rPr>
              <a:t>.”</a:t>
            </a:r>
            <a:r>
              <a:rPr lang="en-GB" sz="4400" b="1" dirty="0" smtClean="0">
                <a:solidFill>
                  <a:srgbClr val="FFFF00"/>
                </a:solidFill>
                <a:latin typeface="Times New Roman" panose="02020603050405020304" pitchFamily="18" charset="0"/>
                <a:ea typeface="Times New Roman" panose="02020603050405020304" pitchFamily="18" charset="0"/>
              </a:rPr>
              <a:t> </a:t>
            </a:r>
            <a:endParaRPr lang="en-GB" sz="4400" b="1" dirty="0">
              <a:solidFill>
                <a:srgbClr val="FFFF00"/>
              </a:solidFill>
            </a:endParaRPr>
          </a:p>
        </p:txBody>
      </p:sp>
    </p:spTree>
    <p:extLst>
      <p:ext uri="{BB962C8B-B14F-4D97-AF65-F5344CB8AC3E}">
        <p14:creationId xmlns:p14="http://schemas.microsoft.com/office/powerpoint/2010/main" val="13186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143283" y="346390"/>
            <a:ext cx="7538667" cy="769441"/>
          </a:xfrm>
          <a:prstGeom prst="rect">
            <a:avLst/>
          </a:prstGeom>
        </p:spPr>
        <p:txBody>
          <a:bodyPr wrap="none">
            <a:spAutoFit/>
          </a:bodyPr>
          <a:lstStyle/>
          <a:p>
            <a:pPr marL="57150" marR="0">
              <a:spcBef>
                <a:spcPts val="0"/>
              </a:spcBef>
              <a:spcAft>
                <a:spcPts val="0"/>
              </a:spcAft>
            </a:pPr>
            <a:r>
              <a:rPr lang="en-GB" sz="4400" b="1" dirty="0" smtClean="0">
                <a:solidFill>
                  <a:srgbClr val="FFFF00"/>
                </a:solidFill>
                <a:latin typeface="Times New Roman" panose="02020603050405020304" pitchFamily="18" charset="0"/>
                <a:ea typeface="Times New Roman" panose="02020603050405020304" pitchFamily="18" charset="0"/>
              </a:rPr>
              <a:t>Who </a:t>
            </a:r>
            <a:r>
              <a:rPr lang="en-GB" sz="4400" b="1" dirty="0">
                <a:solidFill>
                  <a:srgbClr val="FFFF00"/>
                </a:solidFill>
                <a:latin typeface="Times New Roman" panose="02020603050405020304" pitchFamily="18" charset="0"/>
                <a:ea typeface="Times New Roman" panose="02020603050405020304" pitchFamily="18" charset="0"/>
              </a:rPr>
              <a:t>does God consider good?</a:t>
            </a:r>
            <a:endParaRPr lang="en-GB" sz="4400" b="1" dirty="0">
              <a:solidFill>
                <a:srgbClr val="FFFF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434191" y="1486254"/>
            <a:ext cx="11196207" cy="646331"/>
          </a:xfrm>
          <a:prstGeom prst="rect">
            <a:avLst/>
          </a:prstGeom>
          <a:solidFill>
            <a:schemeClr val="bg1"/>
          </a:solidFill>
        </p:spPr>
        <p:txBody>
          <a:bodyPr wrap="none">
            <a:spAutoFit/>
          </a:bodyPr>
          <a:lstStyle/>
          <a:p>
            <a:pPr marL="342900" marR="0" lvl="0" indent="-342900">
              <a:spcBef>
                <a:spcPts val="0"/>
              </a:spcBef>
              <a:spcAft>
                <a:spcPts val="0"/>
              </a:spcAft>
              <a:buFont typeface="+mj-lt"/>
              <a:buAutoNum type="alphaLcParenR"/>
            </a:pPr>
            <a:r>
              <a:rPr lang="en-GB" sz="3600" b="1" dirty="0">
                <a:latin typeface="Times New Roman" panose="02020603050405020304" pitchFamily="18" charset="0"/>
                <a:ea typeface="Times New Roman" panose="02020603050405020304" pitchFamily="18" charset="0"/>
              </a:rPr>
              <a:t>The </a:t>
            </a:r>
            <a:r>
              <a:rPr lang="en-GB" sz="3600" b="1" dirty="0" smtClean="0">
                <a:latin typeface="Times New Roman" panose="02020603050405020304" pitchFamily="18" charset="0"/>
                <a:ea typeface="Times New Roman" panose="02020603050405020304" pitchFamily="18" charset="0"/>
              </a:rPr>
              <a:t>person </a:t>
            </a:r>
            <a:r>
              <a:rPr lang="en-GB" sz="3600" b="1" dirty="0">
                <a:latin typeface="Times New Roman" panose="02020603050405020304" pitchFamily="18" charset="0"/>
                <a:ea typeface="Times New Roman" panose="02020603050405020304" pitchFamily="18" charset="0"/>
              </a:rPr>
              <a:t>who </a:t>
            </a:r>
            <a:r>
              <a:rPr lang="en-GB" sz="3600" b="1" dirty="0" smtClean="0">
                <a:latin typeface="Times New Roman" panose="02020603050405020304" pitchFamily="18" charset="0"/>
                <a:ea typeface="Times New Roman" panose="02020603050405020304" pitchFamily="18" charset="0"/>
              </a:rPr>
              <a:t>Obeys </a:t>
            </a:r>
            <a:r>
              <a:rPr lang="en-GB" sz="3600" b="1" dirty="0">
                <a:latin typeface="Times New Roman" panose="02020603050405020304" pitchFamily="18" charset="0"/>
                <a:ea typeface="Times New Roman" panose="02020603050405020304" pitchFamily="18" charset="0"/>
              </a:rPr>
              <a:t>God’s commandments is good.</a:t>
            </a:r>
            <a:endParaRPr lang="en-GB" sz="3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34191" y="2503008"/>
            <a:ext cx="9819996" cy="646331"/>
          </a:xfrm>
          <a:prstGeom prst="rect">
            <a:avLst/>
          </a:prstGeom>
          <a:solidFill>
            <a:schemeClr val="bg1"/>
          </a:solidFill>
        </p:spPr>
        <p:txBody>
          <a:bodyPr wrap="none">
            <a:spAutoFit/>
          </a:bodyPr>
          <a:lstStyle/>
          <a:p>
            <a:pPr marR="0" lvl="0">
              <a:spcBef>
                <a:spcPts val="0"/>
              </a:spcBef>
              <a:spcAft>
                <a:spcPts val="0"/>
              </a:spcAft>
            </a:pPr>
            <a:r>
              <a:rPr lang="en-GB" sz="3600" b="1" dirty="0" smtClean="0">
                <a:latin typeface="Times New Roman" panose="02020603050405020304" pitchFamily="18" charset="0"/>
                <a:ea typeface="Times New Roman" panose="02020603050405020304" pitchFamily="18" charset="0"/>
              </a:rPr>
              <a:t>b) The person </a:t>
            </a:r>
            <a:r>
              <a:rPr lang="en-GB" sz="3600" b="1" dirty="0">
                <a:latin typeface="Times New Roman" panose="02020603050405020304" pitchFamily="18" charset="0"/>
                <a:ea typeface="Times New Roman" panose="02020603050405020304" pitchFamily="18" charset="0"/>
              </a:rPr>
              <a:t>who </a:t>
            </a:r>
            <a:r>
              <a:rPr lang="en-GB" sz="3600" b="1" dirty="0" smtClean="0">
                <a:latin typeface="Times New Roman" panose="02020603050405020304" pitchFamily="18" charset="0"/>
                <a:ea typeface="Times New Roman" panose="02020603050405020304" pitchFamily="18" charset="0"/>
              </a:rPr>
              <a:t>denies himself/herself </a:t>
            </a:r>
            <a:r>
              <a:rPr lang="en-GB" sz="3600" b="1" dirty="0">
                <a:latin typeface="Times New Roman" panose="02020603050405020304" pitchFamily="18" charset="0"/>
                <a:ea typeface="Times New Roman" panose="02020603050405020304" pitchFamily="18" charset="0"/>
              </a:rPr>
              <a:t>is good.</a:t>
            </a:r>
            <a:endParaRPr lang="en-GB" sz="36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34191" y="3525082"/>
            <a:ext cx="10897086" cy="584775"/>
          </a:xfrm>
          <a:prstGeom prst="rect">
            <a:avLst/>
          </a:prstGeom>
          <a:solidFill>
            <a:schemeClr val="bg1"/>
          </a:solidFill>
        </p:spPr>
        <p:txBody>
          <a:bodyPr wrap="none">
            <a:spAutoFit/>
          </a:bodyPr>
          <a:lstStyle/>
          <a:p>
            <a:pPr marR="0" lvl="0">
              <a:spcBef>
                <a:spcPts val="0"/>
              </a:spcBef>
              <a:spcAft>
                <a:spcPts val="0"/>
              </a:spcAft>
            </a:pPr>
            <a:r>
              <a:rPr lang="en-GB" sz="3200" b="1" dirty="0">
                <a:latin typeface="Times New Roman" panose="02020603050405020304" pitchFamily="18" charset="0"/>
                <a:cs typeface="Times New Roman" panose="02020603050405020304" pitchFamily="18" charset="0"/>
              </a:rPr>
              <a:t>c</a:t>
            </a:r>
            <a:r>
              <a:rPr lang="en-GB" sz="3200" b="1" dirty="0" smtClean="0">
                <a:latin typeface="Times New Roman" panose="02020603050405020304" pitchFamily="18" charset="0"/>
                <a:cs typeface="Times New Roman" panose="02020603050405020304" pitchFamily="18" charset="0"/>
              </a:rPr>
              <a:t>) The person </a:t>
            </a:r>
            <a:r>
              <a:rPr lang="en-GB" sz="3200" b="1" dirty="0">
                <a:latin typeface="Times New Roman" panose="02020603050405020304" pitchFamily="18" charset="0"/>
                <a:cs typeface="Times New Roman" panose="02020603050405020304" pitchFamily="18" charset="0"/>
              </a:rPr>
              <a:t>who uses </a:t>
            </a:r>
            <a:r>
              <a:rPr lang="en-GB" sz="3200" b="1" dirty="0" smtClean="0">
                <a:latin typeface="Times New Roman" panose="02020603050405020304" pitchFamily="18" charset="0"/>
                <a:cs typeface="Times New Roman" panose="02020603050405020304" pitchFamily="18" charset="0"/>
              </a:rPr>
              <a:t>his/her </a:t>
            </a:r>
            <a:r>
              <a:rPr lang="en-GB" sz="3200" b="1" dirty="0">
                <a:latin typeface="Times New Roman" panose="02020603050405020304" pitchFamily="18" charset="0"/>
                <a:cs typeface="Times New Roman" panose="02020603050405020304" pitchFamily="18" charset="0"/>
              </a:rPr>
              <a:t>talents to glorify God is good. </a:t>
            </a:r>
            <a:endPar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89833" y="4485600"/>
            <a:ext cx="10645566" cy="2062103"/>
          </a:xfrm>
          <a:prstGeom prst="rect">
            <a:avLst/>
          </a:prstGeom>
        </p:spPr>
        <p:txBody>
          <a:bodyPr wrap="square">
            <a:spAutoFit/>
          </a:bodyPr>
          <a:lstStyle/>
          <a:p>
            <a:r>
              <a:rPr lang="en-GB" sz="3200" dirty="0" smtClean="0">
                <a:solidFill>
                  <a:schemeClr val="bg1"/>
                </a:solidFill>
                <a:latin typeface="Times New Roman" panose="02020603050405020304" pitchFamily="18" charset="0"/>
                <a:ea typeface="Times New Roman" panose="02020603050405020304" pitchFamily="18" charset="0"/>
              </a:rPr>
              <a:t>Goodness </a:t>
            </a:r>
            <a:r>
              <a:rPr lang="en-GB" sz="3200" dirty="0">
                <a:solidFill>
                  <a:schemeClr val="bg1"/>
                </a:solidFill>
                <a:latin typeface="Times New Roman" panose="02020603050405020304" pitchFamily="18" charset="0"/>
                <a:ea typeface="Times New Roman" panose="02020603050405020304" pitchFamily="18" charset="0"/>
              </a:rPr>
              <a:t>will never get us into heaven</a:t>
            </a:r>
            <a:r>
              <a:rPr lang="en-GB" sz="3200" dirty="0" smtClean="0">
                <a:solidFill>
                  <a:schemeClr val="bg1"/>
                </a:solidFill>
                <a:latin typeface="Times New Roman" panose="02020603050405020304" pitchFamily="18" charset="0"/>
                <a:ea typeface="Times New Roman" panose="02020603050405020304" pitchFamily="18" charset="0"/>
              </a:rPr>
              <a:t>. </a:t>
            </a:r>
            <a:r>
              <a:rPr lang="en-GB" sz="3200" dirty="0">
                <a:solidFill>
                  <a:schemeClr val="bg1"/>
                </a:solidFill>
                <a:latin typeface="Times New Roman" panose="02020603050405020304" pitchFamily="18" charset="0"/>
                <a:ea typeface="Times New Roman" panose="02020603050405020304" pitchFamily="18" charset="0"/>
              </a:rPr>
              <a:t>We will never be good enough to get into heaven. </a:t>
            </a:r>
            <a:endParaRPr lang="en-GB" sz="3200" dirty="0" smtClean="0">
              <a:solidFill>
                <a:schemeClr val="bg1"/>
              </a:solidFill>
              <a:latin typeface="Times New Roman" panose="02020603050405020304" pitchFamily="18" charset="0"/>
              <a:ea typeface="Times New Roman" panose="02020603050405020304" pitchFamily="18" charset="0"/>
            </a:endParaRPr>
          </a:p>
          <a:p>
            <a:r>
              <a:rPr lang="en-GB" sz="3200" dirty="0" smtClean="0">
                <a:solidFill>
                  <a:schemeClr val="bg1"/>
                </a:solidFill>
                <a:latin typeface="Times New Roman" panose="02020603050405020304" pitchFamily="18" charset="0"/>
                <a:ea typeface="Times New Roman" panose="02020603050405020304" pitchFamily="18" charset="0"/>
              </a:rPr>
              <a:t>It’s </a:t>
            </a:r>
            <a:r>
              <a:rPr lang="en-GB" sz="3200" dirty="0">
                <a:solidFill>
                  <a:schemeClr val="bg1"/>
                </a:solidFill>
                <a:latin typeface="Times New Roman" panose="02020603050405020304" pitchFamily="18" charset="0"/>
                <a:ea typeface="Times New Roman" panose="02020603050405020304" pitchFamily="18" charset="0"/>
              </a:rPr>
              <a:t>only through the mercy </a:t>
            </a:r>
            <a:r>
              <a:rPr lang="en-GB" sz="3200" dirty="0" smtClean="0">
                <a:solidFill>
                  <a:schemeClr val="bg1"/>
                </a:solidFill>
                <a:latin typeface="Times New Roman" panose="02020603050405020304" pitchFamily="18" charset="0"/>
                <a:ea typeface="Times New Roman" panose="02020603050405020304" pitchFamily="18" charset="0"/>
              </a:rPr>
              <a:t>and </a:t>
            </a:r>
            <a:r>
              <a:rPr lang="en-GB" sz="3200" dirty="0">
                <a:solidFill>
                  <a:schemeClr val="bg1"/>
                </a:solidFill>
                <a:latin typeface="Times New Roman" panose="02020603050405020304" pitchFamily="18" charset="0"/>
                <a:ea typeface="Times New Roman" panose="02020603050405020304" pitchFamily="18" charset="0"/>
              </a:rPr>
              <a:t>grace of God that we can be saved. </a:t>
            </a:r>
            <a:endParaRPr lang="en-GB" sz="3200" dirty="0">
              <a:solidFill>
                <a:schemeClr val="bg1"/>
              </a:solidFill>
            </a:endParaRPr>
          </a:p>
        </p:txBody>
      </p:sp>
    </p:spTree>
    <p:extLst>
      <p:ext uri="{BB962C8B-B14F-4D97-AF65-F5344CB8AC3E}">
        <p14:creationId xmlns:p14="http://schemas.microsoft.com/office/powerpoint/2010/main" val="31712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07299" y="1049773"/>
            <a:ext cx="10898176" cy="707886"/>
          </a:xfrm>
          <a:prstGeom prst="rect">
            <a:avLst/>
          </a:prstGeom>
        </p:spPr>
        <p:txBody>
          <a:bodyPr wrap="none">
            <a:spAutoFit/>
          </a:bodyPr>
          <a:lstStyle/>
          <a:p>
            <a:r>
              <a:rPr lang="en-GB" sz="4000" b="1" dirty="0">
                <a:solidFill>
                  <a:schemeClr val="bg1"/>
                </a:solidFill>
                <a:latin typeface="Times New Roman" panose="02020603050405020304" pitchFamily="18" charset="0"/>
                <a:ea typeface="Times New Roman" panose="02020603050405020304" pitchFamily="18" charset="0"/>
              </a:rPr>
              <a:t>Are you ready to see what God can do with you? </a:t>
            </a:r>
            <a:endParaRPr lang="en-GB" sz="4000" b="1" dirty="0">
              <a:solidFill>
                <a:schemeClr val="bg1"/>
              </a:solidFill>
            </a:endParaRPr>
          </a:p>
        </p:txBody>
      </p:sp>
    </p:spTree>
    <p:extLst>
      <p:ext uri="{BB962C8B-B14F-4D97-AF65-F5344CB8AC3E}">
        <p14:creationId xmlns:p14="http://schemas.microsoft.com/office/powerpoint/2010/main" val="16202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7384"/>
            <a:ext cx="9144000" cy="5716362"/>
          </a:xfrm>
          <a:prstGeom prst="rect">
            <a:avLst/>
          </a:prstGeom>
        </p:spPr>
      </p:pic>
      <p:sp>
        <p:nvSpPr>
          <p:cNvPr id="5" name="Rectangle 4"/>
          <p:cNvSpPr/>
          <p:nvPr/>
        </p:nvSpPr>
        <p:spPr>
          <a:xfrm>
            <a:off x="3912901" y="476672"/>
            <a:ext cx="243476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rPr>
              <a:t>Prayer</a:t>
            </a:r>
          </a:p>
        </p:txBody>
      </p:sp>
    </p:spTree>
    <p:extLst>
      <p:ext uri="{BB962C8B-B14F-4D97-AF65-F5344CB8AC3E}">
        <p14:creationId xmlns:p14="http://schemas.microsoft.com/office/powerpoint/2010/main" val="31005952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indianexpress.com/2016/06/aptopix-turkey-airpor_kuma7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474" y="3533572"/>
            <a:ext cx="4626015" cy="3132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68561" y="417873"/>
            <a:ext cx="5668965" cy="1384995"/>
          </a:xfrm>
          <a:prstGeom prst="rect">
            <a:avLst/>
          </a:prstGeom>
          <a:solidFill>
            <a:schemeClr val="accent1">
              <a:lumMod val="40000"/>
              <a:lumOff val="60000"/>
            </a:schemeClr>
          </a:solidFill>
        </p:spPr>
        <p:txBody>
          <a:bodyPr wrap="square">
            <a:spAutoFit/>
          </a:bodyPr>
          <a:lstStyle/>
          <a:p>
            <a:pPr algn="just"/>
            <a:r>
              <a:rPr lang="en-GB" sz="2800" dirty="0" smtClean="0">
                <a:latin typeface="Baskerville Old Face" panose="02020602080505020303" pitchFamily="18" charset="0"/>
              </a:rPr>
              <a:t>Dad murders wife, mother and SIX </a:t>
            </a:r>
          </a:p>
          <a:p>
            <a:pPr algn="just"/>
            <a:r>
              <a:rPr lang="en-GB" sz="2800" dirty="0" smtClean="0">
                <a:latin typeface="Baskerville Old Face" panose="02020602080505020303" pitchFamily="18" charset="0"/>
              </a:rPr>
              <a:t>Children after losing temper over</a:t>
            </a:r>
          </a:p>
          <a:p>
            <a:r>
              <a:rPr lang="en-GB" sz="2800" dirty="0" smtClean="0">
                <a:latin typeface="Baskerville Old Face" panose="02020602080505020303" pitchFamily="18" charset="0"/>
              </a:rPr>
              <a:t>His son’s ‘parrot’ haircut</a:t>
            </a:r>
            <a:endParaRPr lang="en-GB" sz="2800" dirty="0">
              <a:latin typeface="Baskerville Old Face" panose="02020602080505020303" pitchFamily="18" charset="0"/>
            </a:endParaRPr>
          </a:p>
        </p:txBody>
      </p:sp>
      <p:pic>
        <p:nvPicPr>
          <p:cNvPr id="1030" name="Picture 6" descr="http://static.independent.co.uk/s3fs-public/styles/article_large/public/thumbnails/image/2016/06/27/14/polish-cards-raci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3685" y="1921346"/>
            <a:ext cx="3375417" cy="2572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28" y="3711756"/>
            <a:ext cx="4935827" cy="277640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628" y="147928"/>
            <a:ext cx="5770068" cy="3020978"/>
          </a:xfrm>
          <a:prstGeom prst="rect">
            <a:avLst/>
          </a:prstGeom>
        </p:spPr>
      </p:pic>
    </p:spTree>
    <p:extLst>
      <p:ext uri="{BB962C8B-B14F-4D97-AF65-F5344CB8AC3E}">
        <p14:creationId xmlns:p14="http://schemas.microsoft.com/office/powerpoint/2010/main" val="40676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barn(inVertical)">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Image result for Goo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702" y="146271"/>
            <a:ext cx="4464282" cy="33439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24379" y="3721562"/>
            <a:ext cx="5468548" cy="646331"/>
          </a:xfrm>
          <a:prstGeom prst="rect">
            <a:avLst/>
          </a:prstGeom>
        </p:spPr>
        <p:txBody>
          <a:bodyPr wrap="none">
            <a:spAutoFit/>
          </a:bodyPr>
          <a:lstStyle/>
          <a:p>
            <a:r>
              <a:rPr lang="en-GB" sz="3600" b="1" dirty="0" smtClean="0">
                <a:solidFill>
                  <a:srgbClr val="FFFF00"/>
                </a:solidFill>
                <a:latin typeface="Times New Roman" panose="02020603050405020304" pitchFamily="18" charset="0"/>
                <a:ea typeface="Times New Roman" panose="02020603050405020304" pitchFamily="18" charset="0"/>
              </a:rPr>
              <a:t>I. WHAT </a:t>
            </a:r>
            <a:r>
              <a:rPr lang="en-GB" sz="3600" b="1" dirty="0">
                <a:solidFill>
                  <a:srgbClr val="FFFF00"/>
                </a:solidFill>
                <a:latin typeface="Times New Roman" panose="02020603050405020304" pitchFamily="18" charset="0"/>
                <a:ea typeface="Times New Roman" panose="02020603050405020304" pitchFamily="18" charset="0"/>
              </a:rPr>
              <a:t>IS GOODNESS?</a:t>
            </a:r>
            <a:endParaRPr lang="en-GB" sz="3600" dirty="0">
              <a:solidFill>
                <a:srgbClr val="FFFF00"/>
              </a:solidFill>
            </a:endParaRPr>
          </a:p>
        </p:txBody>
      </p:sp>
      <p:sp>
        <p:nvSpPr>
          <p:cNvPr id="7" name="Rectangle 6"/>
          <p:cNvSpPr/>
          <p:nvPr/>
        </p:nvSpPr>
        <p:spPr>
          <a:xfrm>
            <a:off x="1175509" y="5363392"/>
            <a:ext cx="10014280" cy="923330"/>
          </a:xfrm>
          <a:prstGeom prst="rect">
            <a:avLst/>
          </a:prstGeom>
        </p:spPr>
        <p:txBody>
          <a:bodyPr wrap="none">
            <a:spAutoFit/>
          </a:bodyPr>
          <a:lstStyle/>
          <a:p>
            <a:r>
              <a:rPr lang="en-GB" sz="5400" b="1" dirty="0" smtClean="0">
                <a:solidFill>
                  <a:schemeClr val="bg1"/>
                </a:solidFill>
                <a:latin typeface="Times New Roman" panose="02020603050405020304" pitchFamily="18" charset="0"/>
                <a:ea typeface="Times New Roman" panose="02020603050405020304" pitchFamily="18" charset="0"/>
              </a:rPr>
              <a:t>It </a:t>
            </a:r>
            <a:r>
              <a:rPr lang="en-GB" sz="5400" b="1" dirty="0">
                <a:solidFill>
                  <a:schemeClr val="bg1"/>
                </a:solidFill>
                <a:latin typeface="Times New Roman" panose="02020603050405020304" pitchFamily="18" charset="0"/>
                <a:ea typeface="Times New Roman" panose="02020603050405020304" pitchFamily="18" charset="0"/>
              </a:rPr>
              <a:t>is not just “doing” good things.</a:t>
            </a:r>
            <a:endParaRPr lang="en-GB" sz="5400" b="1" dirty="0">
              <a:solidFill>
                <a:schemeClr val="bg1"/>
              </a:solidFill>
            </a:endParaRPr>
          </a:p>
        </p:txBody>
      </p:sp>
    </p:spTree>
    <p:extLst>
      <p:ext uri="{BB962C8B-B14F-4D97-AF65-F5344CB8AC3E}">
        <p14:creationId xmlns:p14="http://schemas.microsoft.com/office/powerpoint/2010/main" val="8071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47180" y="2857373"/>
            <a:ext cx="9001182" cy="646331"/>
          </a:xfrm>
          <a:prstGeom prst="rect">
            <a:avLst/>
          </a:prstGeom>
          <a:solidFill>
            <a:schemeClr val="bg1"/>
          </a:solidFill>
        </p:spPr>
        <p:txBody>
          <a:bodyPr wrap="none">
            <a:spAutoFit/>
          </a:bodyPr>
          <a:lstStyle/>
          <a:p>
            <a:r>
              <a:rPr lang="en-GB" sz="3600" dirty="0">
                <a:latin typeface="Times New Roman" panose="02020603050405020304" pitchFamily="18" charset="0"/>
                <a:ea typeface="Times New Roman" panose="02020603050405020304" pitchFamily="18" charset="0"/>
              </a:rPr>
              <a:t>"Goodness means something that pleases God."</a:t>
            </a:r>
            <a:endParaRPr lang="en-GB" sz="3600" dirty="0"/>
          </a:p>
        </p:txBody>
      </p:sp>
      <p:pic>
        <p:nvPicPr>
          <p:cNvPr id="3074" name="Picture 2" descr="http://www.amassnow.com/wp-content/uploads/2014/10/Good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805" y="266612"/>
            <a:ext cx="2915991" cy="2082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8998" y="4012447"/>
            <a:ext cx="11037546" cy="707886"/>
          </a:xfrm>
          <a:prstGeom prst="rect">
            <a:avLst/>
          </a:prstGeom>
        </p:spPr>
        <p:txBody>
          <a:bodyPr wrap="square">
            <a:spAutoFit/>
          </a:bodyPr>
          <a:lstStyle/>
          <a:p>
            <a:r>
              <a:rPr lang="en-GB" sz="4000" dirty="0">
                <a:solidFill>
                  <a:srgbClr val="FFFF00"/>
                </a:solidFill>
                <a:latin typeface="Times New Roman" panose="02020603050405020304" pitchFamily="18" charset="0"/>
                <a:ea typeface="Times New Roman" panose="02020603050405020304" pitchFamily="18" charset="0"/>
              </a:rPr>
              <a:t>"A good person is a person who is pleasing to God</a:t>
            </a:r>
            <a:r>
              <a:rPr lang="en-GB" sz="4000" dirty="0" smtClean="0">
                <a:solidFill>
                  <a:srgbClr val="FFFF00"/>
                </a:solidFill>
                <a:latin typeface="Times New Roman" panose="02020603050405020304" pitchFamily="18" charset="0"/>
                <a:ea typeface="Times New Roman" panose="02020603050405020304" pitchFamily="18" charset="0"/>
              </a:rPr>
              <a:t>."</a:t>
            </a:r>
            <a:endParaRPr lang="en-GB" sz="4000" dirty="0">
              <a:solidFill>
                <a:srgbClr val="FFFF00"/>
              </a:solidFill>
            </a:endParaRPr>
          </a:p>
        </p:txBody>
      </p:sp>
      <p:sp>
        <p:nvSpPr>
          <p:cNvPr id="6" name="Rectangle 5"/>
          <p:cNvSpPr/>
          <p:nvPr/>
        </p:nvSpPr>
        <p:spPr>
          <a:xfrm>
            <a:off x="676035" y="5643973"/>
            <a:ext cx="10990509" cy="830997"/>
          </a:xfrm>
          <a:prstGeom prst="rect">
            <a:avLst/>
          </a:prstGeom>
        </p:spPr>
        <p:txBody>
          <a:bodyPr wrap="none">
            <a:spAutoFit/>
          </a:bodyPr>
          <a:lstStyle/>
          <a:p>
            <a:r>
              <a:rPr lang="en-GB" sz="4800" dirty="0">
                <a:solidFill>
                  <a:schemeClr val="bg1"/>
                </a:solidFill>
                <a:latin typeface="Times New Roman" panose="02020603050405020304" pitchFamily="18" charset="0"/>
                <a:ea typeface="Times New Roman" panose="02020603050405020304" pitchFamily="18" charset="0"/>
              </a:rPr>
              <a:t>The Bible also tells us that </a:t>
            </a:r>
            <a:r>
              <a:rPr lang="en-GB" sz="4800" b="1" dirty="0">
                <a:solidFill>
                  <a:schemeClr val="bg1"/>
                </a:solidFill>
                <a:latin typeface="Times New Roman" panose="02020603050405020304" pitchFamily="18" charset="0"/>
                <a:ea typeface="Times New Roman" panose="02020603050405020304" pitchFamily="18" charset="0"/>
              </a:rPr>
              <a:t>"God is good." </a:t>
            </a:r>
            <a:endParaRPr lang="en-GB" sz="4800" b="1" dirty="0">
              <a:solidFill>
                <a:schemeClr val="bg1"/>
              </a:solidFill>
            </a:endParaRPr>
          </a:p>
        </p:txBody>
      </p:sp>
    </p:spTree>
    <p:extLst>
      <p:ext uri="{BB962C8B-B14F-4D97-AF65-F5344CB8AC3E}">
        <p14:creationId xmlns:p14="http://schemas.microsoft.com/office/powerpoint/2010/main" val="3542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028165" y="591996"/>
            <a:ext cx="5066515" cy="646331"/>
          </a:xfrm>
          <a:prstGeom prst="rect">
            <a:avLst/>
          </a:prstGeom>
        </p:spPr>
        <p:txBody>
          <a:bodyPr wrap="none">
            <a:spAutoFit/>
          </a:bodyPr>
          <a:lstStyle/>
          <a:p>
            <a:r>
              <a:rPr lang="en-GB" sz="3600" b="1" dirty="0">
                <a:solidFill>
                  <a:srgbClr val="FFFF00"/>
                </a:solidFill>
                <a:latin typeface="Times New Roman" panose="02020603050405020304" pitchFamily="18" charset="0"/>
                <a:ea typeface="Times New Roman" panose="02020603050405020304" pitchFamily="18" charset="0"/>
              </a:rPr>
              <a:t>WHAT IS GOODNESS?</a:t>
            </a:r>
            <a:endParaRPr lang="en-GB" sz="3600" dirty="0">
              <a:solidFill>
                <a:srgbClr val="FFFF00"/>
              </a:solidFill>
            </a:endParaRPr>
          </a:p>
        </p:txBody>
      </p:sp>
      <p:sp>
        <p:nvSpPr>
          <p:cNvPr id="7" name="Rectangle 6"/>
          <p:cNvSpPr/>
          <p:nvPr/>
        </p:nvSpPr>
        <p:spPr>
          <a:xfrm>
            <a:off x="995205" y="4024422"/>
            <a:ext cx="10014280" cy="923330"/>
          </a:xfrm>
          <a:prstGeom prst="rect">
            <a:avLst/>
          </a:prstGeom>
        </p:spPr>
        <p:txBody>
          <a:bodyPr wrap="none">
            <a:spAutoFit/>
          </a:bodyPr>
          <a:lstStyle/>
          <a:p>
            <a:r>
              <a:rPr lang="en-GB" sz="5400" b="1" dirty="0" smtClean="0">
                <a:solidFill>
                  <a:schemeClr val="bg1"/>
                </a:solidFill>
                <a:latin typeface="Times New Roman" panose="02020603050405020304" pitchFamily="18" charset="0"/>
                <a:ea typeface="Times New Roman" panose="02020603050405020304" pitchFamily="18" charset="0"/>
              </a:rPr>
              <a:t>It </a:t>
            </a:r>
            <a:r>
              <a:rPr lang="en-GB" sz="5400" b="1" dirty="0">
                <a:solidFill>
                  <a:schemeClr val="bg1"/>
                </a:solidFill>
                <a:latin typeface="Times New Roman" panose="02020603050405020304" pitchFamily="18" charset="0"/>
                <a:ea typeface="Times New Roman" panose="02020603050405020304" pitchFamily="18" charset="0"/>
              </a:rPr>
              <a:t>is not just “doing” good things.</a:t>
            </a:r>
            <a:endParaRPr lang="en-GB" sz="5400" b="1" dirty="0">
              <a:solidFill>
                <a:schemeClr val="bg1"/>
              </a:solidFill>
            </a:endParaRPr>
          </a:p>
        </p:txBody>
      </p:sp>
      <p:sp>
        <p:nvSpPr>
          <p:cNvPr id="3" name="Rectangle 2"/>
          <p:cNvSpPr/>
          <p:nvPr/>
        </p:nvSpPr>
        <p:spPr>
          <a:xfrm>
            <a:off x="425003" y="1769600"/>
            <a:ext cx="11359166" cy="1723549"/>
          </a:xfrm>
          <a:prstGeom prst="rect">
            <a:avLst/>
          </a:prstGeom>
          <a:solidFill>
            <a:schemeClr val="bg1"/>
          </a:solidFill>
        </p:spPr>
        <p:txBody>
          <a:bodyPr wrap="square">
            <a:spAutoFit/>
          </a:bodyPr>
          <a:lstStyle/>
          <a:p>
            <a:pPr algn="just"/>
            <a:r>
              <a:rPr lang="en-GB" sz="4400" dirty="0" smtClean="0">
                <a:latin typeface="Times New Roman" panose="02020603050405020304" pitchFamily="18" charset="0"/>
                <a:ea typeface="Times New Roman" panose="02020603050405020304" pitchFamily="18" charset="0"/>
              </a:rPr>
              <a:t>‘</a:t>
            </a:r>
            <a:r>
              <a:rPr lang="en-GB" sz="4400" dirty="0">
                <a:latin typeface="Times New Roman" panose="02020603050405020304" pitchFamily="18" charset="0"/>
                <a:ea typeface="Times New Roman" panose="02020603050405020304" pitchFamily="18" charset="0"/>
              </a:rPr>
              <a:t>Goodness consists not just in the outward things we do but in the inward thing we are</a:t>
            </a:r>
            <a:r>
              <a:rPr lang="en-GB" sz="4400" dirty="0" smtClean="0">
                <a:latin typeface="Times New Roman" panose="02020603050405020304" pitchFamily="18" charset="0"/>
                <a:ea typeface="Times New Roman" panose="02020603050405020304" pitchFamily="18" charset="0"/>
              </a:rPr>
              <a:t>’.</a:t>
            </a:r>
          </a:p>
          <a:p>
            <a:r>
              <a:rPr lang="en-GB" b="1" dirty="0">
                <a:solidFill>
                  <a:srgbClr val="000099"/>
                </a:solidFill>
                <a:latin typeface="Times New Roman" panose="02020603050405020304" pitchFamily="18" charset="0"/>
                <a:ea typeface="Times New Roman" panose="02020603050405020304" pitchFamily="18" charset="0"/>
              </a:rPr>
              <a:t>Edwin Chaplin</a:t>
            </a:r>
            <a:endParaRPr lang="en-GB" b="1" dirty="0">
              <a:solidFill>
                <a:srgbClr val="000099"/>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709616" y="5510996"/>
            <a:ext cx="11037546" cy="707886"/>
          </a:xfrm>
          <a:prstGeom prst="rect">
            <a:avLst/>
          </a:prstGeom>
        </p:spPr>
        <p:txBody>
          <a:bodyPr wrap="square">
            <a:spAutoFit/>
          </a:bodyPr>
          <a:lstStyle/>
          <a:p>
            <a:r>
              <a:rPr lang="en-GB" sz="4000" dirty="0">
                <a:solidFill>
                  <a:srgbClr val="FFFF00"/>
                </a:solidFill>
                <a:latin typeface="Times New Roman" panose="02020603050405020304" pitchFamily="18" charset="0"/>
                <a:ea typeface="Times New Roman" panose="02020603050405020304" pitchFamily="18" charset="0"/>
              </a:rPr>
              <a:t>"A good person is a person who is pleasing to God</a:t>
            </a:r>
            <a:r>
              <a:rPr lang="en-GB" sz="4000" dirty="0" smtClean="0">
                <a:solidFill>
                  <a:srgbClr val="FFFF00"/>
                </a:solidFill>
                <a:latin typeface="Times New Roman" panose="02020603050405020304" pitchFamily="18" charset="0"/>
                <a:ea typeface="Times New Roman" panose="02020603050405020304" pitchFamily="18" charset="0"/>
              </a:rPr>
              <a:t>."</a:t>
            </a:r>
            <a:endParaRPr lang="en-GB" sz="4000" dirty="0">
              <a:solidFill>
                <a:srgbClr val="FFFF00"/>
              </a:solidFill>
            </a:endParaRPr>
          </a:p>
        </p:txBody>
      </p:sp>
    </p:spTree>
    <p:extLst>
      <p:ext uri="{BB962C8B-B14F-4D97-AF65-F5344CB8AC3E}">
        <p14:creationId xmlns:p14="http://schemas.microsoft.com/office/powerpoint/2010/main" val="19883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64941" y="200168"/>
            <a:ext cx="11662117" cy="646331"/>
          </a:xfrm>
          <a:prstGeom prst="rect">
            <a:avLst/>
          </a:prstGeom>
        </p:spPr>
        <p:txBody>
          <a:bodyPr wrap="square">
            <a:spAutoFit/>
          </a:bodyPr>
          <a:lstStyle/>
          <a:p>
            <a:r>
              <a:rPr lang="en-GB" sz="3600" b="1" dirty="0" smtClean="0">
                <a:solidFill>
                  <a:srgbClr val="FFFF00"/>
                </a:solidFill>
                <a:latin typeface="Times New Roman" panose="02020603050405020304" pitchFamily="18" charset="0"/>
                <a:cs typeface="Times New Roman" panose="02020603050405020304" pitchFamily="18" charset="0"/>
              </a:rPr>
              <a:t>II</a:t>
            </a:r>
            <a:r>
              <a:rPr lang="en-GB" sz="3600" b="1" dirty="0">
                <a:solidFill>
                  <a:srgbClr val="FFFF00"/>
                </a:solidFill>
                <a:latin typeface="Times New Roman" panose="02020603050405020304" pitchFamily="18" charset="0"/>
                <a:cs typeface="Times New Roman" panose="02020603050405020304" pitchFamily="18" charset="0"/>
              </a:rPr>
              <a:t>. WHO DOES GOD CONSIDER GOOD?</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54349" y="975046"/>
            <a:ext cx="6548909" cy="1323439"/>
          </a:xfrm>
          <a:prstGeom prst="rect">
            <a:avLst/>
          </a:prstGeom>
        </p:spPr>
        <p:txBody>
          <a:bodyPr wrap="none">
            <a:spAutoFit/>
          </a:bodyPr>
          <a:lstStyle/>
          <a:p>
            <a:pPr algn="ctr"/>
            <a:r>
              <a:rPr lang="en-GB" sz="4000" b="1" dirty="0">
                <a:solidFill>
                  <a:schemeClr val="bg1"/>
                </a:solidFill>
                <a:latin typeface="Times New Roman" panose="02020603050405020304" pitchFamily="18" charset="0"/>
                <a:ea typeface="Times New Roman" panose="02020603050405020304" pitchFamily="18" charset="0"/>
              </a:rPr>
              <a:t>It is all about the balance. </a:t>
            </a:r>
            <a:endParaRPr lang="en-GB" sz="4000" b="1" dirty="0" smtClean="0">
              <a:solidFill>
                <a:schemeClr val="bg1"/>
              </a:solidFill>
              <a:latin typeface="Times New Roman" panose="02020603050405020304" pitchFamily="18" charset="0"/>
              <a:ea typeface="Times New Roman" panose="02020603050405020304" pitchFamily="18" charset="0"/>
            </a:endParaRPr>
          </a:p>
          <a:p>
            <a:pPr algn="ctr"/>
            <a:r>
              <a:rPr lang="en-GB" sz="4000" b="1" dirty="0" smtClean="0">
                <a:solidFill>
                  <a:schemeClr val="bg1"/>
                </a:solidFill>
                <a:latin typeface="Times New Roman" panose="02020603050405020304" pitchFamily="18" charset="0"/>
                <a:ea typeface="Times New Roman" panose="02020603050405020304" pitchFamily="18" charset="0"/>
              </a:rPr>
              <a:t>Where </a:t>
            </a:r>
            <a:r>
              <a:rPr lang="en-GB" sz="4000" b="1" dirty="0">
                <a:solidFill>
                  <a:schemeClr val="bg1"/>
                </a:solidFill>
                <a:latin typeface="Times New Roman" panose="02020603050405020304" pitchFamily="18" charset="0"/>
                <a:ea typeface="Times New Roman" panose="02020603050405020304" pitchFamily="18" charset="0"/>
              </a:rPr>
              <a:t>do I sit on the scales? </a:t>
            </a:r>
            <a:endParaRPr lang="en-GB" sz="40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881" y="2607570"/>
            <a:ext cx="4681843" cy="3742454"/>
          </a:xfrm>
          <a:prstGeom prst="rect">
            <a:avLst/>
          </a:prstGeom>
        </p:spPr>
      </p:pic>
    </p:spTree>
    <p:extLst>
      <p:ext uri="{BB962C8B-B14F-4D97-AF65-F5344CB8AC3E}">
        <p14:creationId xmlns:p14="http://schemas.microsoft.com/office/powerpoint/2010/main" val="26643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80604" y="2427794"/>
            <a:ext cx="10541391" cy="1938992"/>
          </a:xfrm>
          <a:prstGeom prst="rect">
            <a:avLst/>
          </a:prstGeom>
          <a:solidFill>
            <a:schemeClr val="bg1"/>
          </a:solidFill>
        </p:spPr>
        <p:txBody>
          <a:bodyPr wrap="square">
            <a:spAutoFit/>
          </a:bodyPr>
          <a:lstStyle/>
          <a:p>
            <a:r>
              <a:rPr lang="en-GB" sz="4000" dirty="0">
                <a:latin typeface="Times New Roman" panose="02020603050405020304" pitchFamily="18" charset="0"/>
                <a:cs typeface="Times New Roman" panose="02020603050405020304" pitchFamily="18" charset="0"/>
              </a:rPr>
              <a:t>“Why do you call me good?” Jesus answered. </a:t>
            </a:r>
            <a:r>
              <a:rPr lang="en-GB" sz="4000" b="1" dirty="0">
                <a:solidFill>
                  <a:srgbClr val="FF0000"/>
                </a:solidFill>
                <a:latin typeface="Times New Roman" panose="02020603050405020304" pitchFamily="18" charset="0"/>
                <a:cs typeface="Times New Roman" panose="02020603050405020304" pitchFamily="18" charset="0"/>
              </a:rPr>
              <a:t>“No one is good—except God alone.</a:t>
            </a:r>
          </a:p>
          <a:p>
            <a:pPr algn="just"/>
            <a:r>
              <a:rPr lang="en-GB" sz="4000" b="1" i="1" dirty="0" smtClean="0">
                <a:latin typeface="Times New Roman" panose="02020603050405020304" pitchFamily="18" charset="0"/>
                <a:cs typeface="Times New Roman" panose="02020603050405020304" pitchFamily="18" charset="0"/>
              </a:rPr>
              <a:t>Mark 10:18 (NIV)</a:t>
            </a:r>
            <a:endParaRPr lang="en-GB" sz="4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2508077" y="1241271"/>
            <a:ext cx="6686446" cy="646331"/>
          </a:xfrm>
          <a:prstGeom prst="rect">
            <a:avLst/>
          </a:prstGeom>
        </p:spPr>
        <p:txBody>
          <a:bodyPr wrap="none">
            <a:spAutoFit/>
          </a:bodyPr>
          <a:lstStyle/>
          <a:p>
            <a:r>
              <a:rPr lang="en-GB" sz="3600" b="1" dirty="0">
                <a:solidFill>
                  <a:schemeClr val="bg1"/>
                </a:solidFill>
                <a:latin typeface="Times New Roman" panose="02020603050405020304" pitchFamily="18" charset="0"/>
                <a:cs typeface="Times New Roman" panose="02020603050405020304" pitchFamily="18" charset="0"/>
              </a:rPr>
              <a:t>God is the standard of goodness.</a:t>
            </a:r>
            <a:r>
              <a:rPr lang="en-GB" sz="3600" dirty="0">
                <a:solidFill>
                  <a:schemeClr val="bg1"/>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3523432" y="333709"/>
            <a:ext cx="4289957" cy="707886"/>
          </a:xfrm>
          <a:prstGeom prst="rect">
            <a:avLst/>
          </a:prstGeom>
        </p:spPr>
        <p:txBody>
          <a:bodyPr wrap="none">
            <a:spAutoFit/>
          </a:bodyPr>
          <a:lstStyle/>
          <a:p>
            <a:r>
              <a:rPr lang="en-GB" sz="4000" b="1" dirty="0">
                <a:solidFill>
                  <a:srgbClr val="FFFF00"/>
                </a:solidFill>
                <a:latin typeface="Times New Roman" panose="02020603050405020304" pitchFamily="18" charset="0"/>
                <a:ea typeface="Times New Roman" panose="02020603050405020304" pitchFamily="18" charset="0"/>
              </a:rPr>
              <a:t>Matthew 19:16-22 </a:t>
            </a:r>
            <a:endParaRPr lang="en-GB" sz="4000" b="1" dirty="0">
              <a:solidFill>
                <a:srgbClr val="FFFF00"/>
              </a:solidFill>
            </a:endParaRPr>
          </a:p>
        </p:txBody>
      </p:sp>
      <p:sp>
        <p:nvSpPr>
          <p:cNvPr id="7" name="Rectangle 6"/>
          <p:cNvSpPr/>
          <p:nvPr/>
        </p:nvSpPr>
        <p:spPr>
          <a:xfrm>
            <a:off x="738386" y="4700916"/>
            <a:ext cx="10225825" cy="1754326"/>
          </a:xfrm>
          <a:prstGeom prst="rect">
            <a:avLst/>
          </a:prstGeom>
        </p:spPr>
        <p:txBody>
          <a:bodyPr wrap="square">
            <a:spAutoFit/>
          </a:bodyPr>
          <a:lstStyle/>
          <a:p>
            <a:pPr marL="57150" marR="0">
              <a:spcBef>
                <a:spcPts val="0"/>
              </a:spcBef>
              <a:spcAft>
                <a:spcPts val="0"/>
              </a:spcAft>
            </a:pPr>
            <a:r>
              <a:rPr lang="en-GB" sz="3600" b="1" dirty="0">
                <a:solidFill>
                  <a:schemeClr val="bg1"/>
                </a:solidFill>
                <a:latin typeface="Times New Roman" panose="02020603050405020304" pitchFamily="18" charset="0"/>
                <a:ea typeface="Times New Roman" panose="02020603050405020304" pitchFamily="18" charset="0"/>
              </a:rPr>
              <a:t>Goodness is to be found not in our own resources, but in keeping God’s standards, and reflecting His character.</a:t>
            </a:r>
            <a:endParaRPr lang="en-GB" sz="36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2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3027</TotalTime>
  <Words>833</Words>
  <Application>Microsoft Office PowerPoint</Application>
  <PresentationFormat>Custom</PresentationFormat>
  <Paragraphs>91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74</cp:revision>
  <dcterms:created xsi:type="dcterms:W3CDTF">2016-06-10T16:05:48Z</dcterms:created>
  <dcterms:modified xsi:type="dcterms:W3CDTF">2017-09-12T12:20:43Z</dcterms:modified>
</cp:coreProperties>
</file>