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7" r:id="rId2"/>
    <p:sldId id="258" r:id="rId3"/>
    <p:sldId id="260" r:id="rId4"/>
    <p:sldId id="256" r:id="rId5"/>
    <p:sldId id="261" r:id="rId6"/>
    <p:sldId id="269" r:id="rId7"/>
    <p:sldId id="274" r:id="rId8"/>
    <p:sldId id="262" r:id="rId9"/>
    <p:sldId id="263" r:id="rId10"/>
    <p:sldId id="275" r:id="rId11"/>
    <p:sldId id="276" r:id="rId12"/>
    <p:sldId id="264" r:id="rId13"/>
    <p:sldId id="281" r:id="rId14"/>
    <p:sldId id="265" r:id="rId15"/>
    <p:sldId id="266" r:id="rId16"/>
    <p:sldId id="282" r:id="rId17"/>
    <p:sldId id="279" r:id="rId18"/>
    <p:sldId id="280" r:id="rId19"/>
    <p:sldId id="278" r:id="rId20"/>
    <p:sldId id="267" r:id="rId21"/>
    <p:sldId id="268" r:id="rId22"/>
    <p:sldId id="27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8" d="100"/>
          <a:sy n="78" d="100"/>
        </p:scale>
        <p:origin x="-102" y="-7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96956-FB73-41BB-9ECC-4A1A5D7AF6C6}" type="datetimeFigureOut">
              <a:rPr lang="en-GB" smtClean="0"/>
              <a:t>29/08/2017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0EC2DA-81B4-4958-AACE-DD8D3351CB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3453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80000"/>
              </a:lnSpc>
              <a:tabLst>
                <a:tab pos="1252538" algn="l"/>
              </a:tabLst>
            </a:pPr>
            <a:r>
              <a:rPr lang="en-GB" altLang="en-US" sz="1050" i="1" dirty="0" smtClean="0"/>
              <a:t>Isaiah 40.31</a:t>
            </a:r>
            <a:endParaRPr lang="en-GB" altLang="en-US" sz="1050" dirty="0" smtClean="0"/>
          </a:p>
          <a:p>
            <a:pPr marL="0" indent="0">
              <a:lnSpc>
                <a:spcPct val="80000"/>
              </a:lnSpc>
              <a:tabLst>
                <a:tab pos="1252538" algn="l"/>
              </a:tabLst>
            </a:pPr>
            <a:r>
              <a:rPr lang="en-GB" altLang="en-US" sz="1100" dirty="0" smtClean="0"/>
              <a:t>	</a:t>
            </a:r>
            <a:r>
              <a:rPr lang="en-GB" altLang="en-US" sz="1200" dirty="0" smtClean="0"/>
              <a:t>Those who wait for the Lord shall renew</a:t>
            </a:r>
          </a:p>
          <a:p>
            <a:pPr marL="0" indent="0">
              <a:lnSpc>
                <a:spcPct val="80000"/>
              </a:lnSpc>
              <a:tabLst>
                <a:tab pos="1252538" algn="l"/>
              </a:tabLst>
            </a:pPr>
            <a:r>
              <a:rPr lang="en-GB" altLang="en-US" sz="1200" dirty="0" smtClean="0"/>
              <a:t>	their strength,</a:t>
            </a:r>
          </a:p>
          <a:p>
            <a:pPr marL="0" indent="0">
              <a:lnSpc>
                <a:spcPct val="80000"/>
              </a:lnSpc>
              <a:tabLst>
                <a:tab pos="1252538" algn="l"/>
              </a:tabLst>
            </a:pPr>
            <a:r>
              <a:rPr lang="en-GB" altLang="en-US" sz="1200" dirty="0" smtClean="0"/>
              <a:t>	they shall mount up with wings like eagles,</a:t>
            </a:r>
          </a:p>
          <a:p>
            <a:pPr marL="0" indent="0">
              <a:lnSpc>
                <a:spcPct val="80000"/>
              </a:lnSpc>
              <a:tabLst>
                <a:tab pos="1252538" algn="l"/>
              </a:tabLst>
            </a:pPr>
            <a:r>
              <a:rPr lang="en-GB" altLang="en-US" sz="1200" dirty="0" smtClean="0"/>
              <a:t>	they shall run and not be weary</a:t>
            </a:r>
          </a:p>
          <a:p>
            <a:pPr marL="0" indent="0">
              <a:lnSpc>
                <a:spcPct val="80000"/>
              </a:lnSpc>
              <a:tabLst>
                <a:tab pos="1252538" algn="l"/>
              </a:tabLst>
            </a:pPr>
            <a:r>
              <a:rPr lang="en-GB" altLang="en-US" sz="1200" dirty="0" smtClean="0"/>
              <a:t>	they shall walk and not faint.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1F4C8-715A-493C-AEAD-92DB07211EEC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0603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7DDBA-5C2E-453B-A1AE-9B2BDD2CAE8C}" type="datetimeFigureOut">
              <a:rPr lang="en-GB" smtClean="0"/>
              <a:t>29/08/2017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60939-E5BD-41A2-8E73-D2F4A64557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3708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7DDBA-5C2E-453B-A1AE-9B2BDD2CAE8C}" type="datetimeFigureOut">
              <a:rPr lang="en-GB" smtClean="0"/>
              <a:t>29/08/2017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60939-E5BD-41A2-8E73-D2F4A64557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9291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7DDBA-5C2E-453B-A1AE-9B2BDD2CAE8C}" type="datetimeFigureOut">
              <a:rPr lang="en-GB" smtClean="0"/>
              <a:t>29/08/2017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60939-E5BD-41A2-8E73-D2F4A64557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9026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7DDBA-5C2E-453B-A1AE-9B2BDD2CAE8C}" type="datetimeFigureOut">
              <a:rPr lang="en-GB" smtClean="0"/>
              <a:t>29/08/2017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60939-E5BD-41A2-8E73-D2F4A64557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0824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7DDBA-5C2E-453B-A1AE-9B2BDD2CAE8C}" type="datetimeFigureOut">
              <a:rPr lang="en-GB" smtClean="0"/>
              <a:t>29/08/2017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60939-E5BD-41A2-8E73-D2F4A64557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1118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7DDBA-5C2E-453B-A1AE-9B2BDD2CAE8C}" type="datetimeFigureOut">
              <a:rPr lang="en-GB" smtClean="0"/>
              <a:t>29/08/2017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60939-E5BD-41A2-8E73-D2F4A64557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9932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7DDBA-5C2E-453B-A1AE-9B2BDD2CAE8C}" type="datetimeFigureOut">
              <a:rPr lang="en-GB" smtClean="0"/>
              <a:t>29/08/2017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60939-E5BD-41A2-8E73-D2F4A64557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0762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7DDBA-5C2E-453B-A1AE-9B2BDD2CAE8C}" type="datetimeFigureOut">
              <a:rPr lang="en-GB" smtClean="0"/>
              <a:t>29/08/2017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60939-E5BD-41A2-8E73-D2F4A64557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0344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7DDBA-5C2E-453B-A1AE-9B2BDD2CAE8C}" type="datetimeFigureOut">
              <a:rPr lang="en-GB" smtClean="0"/>
              <a:t>29/08/2017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60939-E5BD-41A2-8E73-D2F4A64557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2193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7DDBA-5C2E-453B-A1AE-9B2BDD2CAE8C}" type="datetimeFigureOut">
              <a:rPr lang="en-GB" smtClean="0"/>
              <a:t>29/08/2017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60939-E5BD-41A2-8E73-D2F4A64557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9387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7DDBA-5C2E-453B-A1AE-9B2BDD2CAE8C}" type="datetimeFigureOut">
              <a:rPr lang="en-GB" smtClean="0"/>
              <a:t>29/08/2017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60939-E5BD-41A2-8E73-D2F4A64557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2968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37DDBA-5C2E-453B-A1AE-9B2BDD2CAE8C}" type="datetimeFigureOut">
              <a:rPr lang="en-GB" smtClean="0"/>
              <a:t>29/08/2017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60939-E5BD-41A2-8E73-D2F4A64557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0298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75127" y="829098"/>
            <a:ext cx="8458200" cy="43396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400" b="1" i="1" dirty="0" smtClean="0">
                <a:latin typeface="Times New Roman" panose="02020603050405020304" pitchFamily="18" charset="0"/>
                <a:ea typeface="Adobe Gothic Std B" pitchFamily="34" charset="-128"/>
                <a:cs typeface="Times New Roman" panose="02020603050405020304" pitchFamily="18" charset="0"/>
              </a:rPr>
              <a:t>Galatians 5: 22-23 (NRSV)</a:t>
            </a:r>
          </a:p>
          <a:p>
            <a:pPr algn="ctr"/>
            <a:endParaRPr lang="en-GB" sz="3200" b="1" dirty="0">
              <a:solidFill>
                <a:schemeClr val="bg1"/>
              </a:solidFill>
              <a:ea typeface="Adobe Gothic Std B" pitchFamily="34" charset="-128"/>
            </a:endParaRPr>
          </a:p>
          <a:p>
            <a:pPr algn="just"/>
            <a:r>
              <a:rPr lang="en-GB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contrast, the fruit of the Spirit is love, joy, peace, patience, </a:t>
            </a:r>
            <a:r>
              <a:rPr lang="en-GB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kindness</a:t>
            </a:r>
            <a:r>
              <a:rPr lang="en-GB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generosity, faithfulness, </a:t>
            </a:r>
            <a:r>
              <a:rPr lang="en-GB" sz="4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23 </a:t>
            </a:r>
            <a:r>
              <a:rPr lang="en-GB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gentleness, and self-control. There is no law against such things.</a:t>
            </a:r>
            <a:endParaRPr lang="en-GB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69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woman caught in adulter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172" y="700644"/>
            <a:ext cx="3790759" cy="5569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114307" y="1708551"/>
            <a:ext cx="6096000" cy="3785652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/>
            <a:r>
              <a:rPr lang="en-GB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GB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GB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Law Moses commanded us </a:t>
            </a:r>
            <a:br>
              <a:rPr lang="en-GB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stone such women. </a:t>
            </a:r>
            <a:br>
              <a:rPr lang="en-GB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Now what do you say</a:t>
            </a:r>
            <a:r>
              <a:rPr lang="en-GB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?”</a:t>
            </a:r>
            <a:endParaRPr lang="en-GB" sz="4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GB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John 8:5 (NIV)</a:t>
            </a:r>
            <a:endParaRPr lang="en-GB" sz="4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29179" y="175735"/>
            <a:ext cx="786625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GB" sz="4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</a:t>
            </a:r>
            <a:r>
              <a:rPr lang="en-GB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woman </a:t>
            </a:r>
            <a:r>
              <a:rPr lang="en-GB" sz="4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caught </a:t>
            </a:r>
            <a:r>
              <a:rPr lang="en-GB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adultery</a:t>
            </a:r>
            <a:r>
              <a:rPr lang="en-GB" sz="4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667784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541819" y="1839180"/>
            <a:ext cx="6096000" cy="3785652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/>
            <a:r>
              <a:rPr lang="en-GB" sz="4800" dirty="0" smtClean="0">
                <a:latin typeface="Francis" panose="020B0600000000000000" pitchFamily="34" charset="0"/>
              </a:rPr>
              <a:t>“…Jesus </a:t>
            </a:r>
            <a:r>
              <a:rPr lang="en-GB" sz="4800" dirty="0">
                <a:latin typeface="Francis" panose="020B0600000000000000" pitchFamily="34" charset="0"/>
              </a:rPr>
              <a:t>said, “I do not condemn you either. Go, but </a:t>
            </a:r>
            <a:r>
              <a:rPr lang="en-GB" sz="4800" b="1" dirty="0">
                <a:solidFill>
                  <a:srgbClr val="FF0000"/>
                </a:solidFill>
                <a:latin typeface="Francis" panose="020B0600000000000000" pitchFamily="34" charset="0"/>
              </a:rPr>
              <a:t>do not sin again</a:t>
            </a:r>
            <a:r>
              <a:rPr lang="en-GB" sz="4800" dirty="0" smtClean="0">
                <a:latin typeface="Francis" panose="020B0600000000000000" pitchFamily="34" charset="0"/>
              </a:rPr>
              <a:t>.”</a:t>
            </a:r>
          </a:p>
          <a:p>
            <a:pPr algn="ctr"/>
            <a:r>
              <a:rPr lang="en-GB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John 8:11 (NIV)</a:t>
            </a:r>
            <a:endParaRPr lang="en-GB" sz="4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87460" y="165056"/>
            <a:ext cx="786625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GB" sz="4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</a:t>
            </a:r>
            <a:r>
              <a:rPr lang="en-GB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woman </a:t>
            </a:r>
            <a:r>
              <a:rPr lang="en-GB" sz="4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caught </a:t>
            </a:r>
            <a:r>
              <a:rPr lang="en-GB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adultery</a:t>
            </a:r>
            <a:r>
              <a:rPr lang="en-GB" sz="4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2052" name="Picture 4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83" y="1839179"/>
            <a:ext cx="5057693" cy="3371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938443" y="5868781"/>
            <a:ext cx="1011719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Kindness aims to help those on whom it </a:t>
            </a:r>
            <a:r>
              <a:rPr lang="en-GB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rests.</a:t>
            </a:r>
            <a:endParaRPr lang="en-GB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819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4941" y="200168"/>
            <a:ext cx="116621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GB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should direct our KINDNESS toward strangers. </a:t>
            </a:r>
            <a:endParaRPr lang="en-GB" sz="3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05184" y="5745542"/>
            <a:ext cx="790536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“Love </a:t>
            </a:r>
            <a:r>
              <a:rPr lang="en-GB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your </a:t>
            </a:r>
            <a:r>
              <a:rPr lang="en-GB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neighbour </a:t>
            </a:r>
            <a:r>
              <a:rPr lang="en-GB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yourself,”</a:t>
            </a:r>
          </a:p>
        </p:txBody>
      </p:sp>
      <p:sp>
        <p:nvSpPr>
          <p:cNvPr id="6" name="Rectangle 5"/>
          <p:cNvSpPr/>
          <p:nvPr/>
        </p:nvSpPr>
        <p:spPr>
          <a:xfrm>
            <a:off x="467000" y="1047238"/>
            <a:ext cx="11268341" cy="64633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Ella Wheeler Wilcox says in her poem ‘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World’s Need’</a:t>
            </a:r>
          </a:p>
        </p:txBody>
      </p:sp>
      <p:sp>
        <p:nvSpPr>
          <p:cNvPr id="7" name="Rectangle 6"/>
          <p:cNvSpPr/>
          <p:nvPr/>
        </p:nvSpPr>
        <p:spPr>
          <a:xfrm>
            <a:off x="1828801" y="2258821"/>
            <a:ext cx="8158348" cy="280076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GB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 many gods, so many creeds,</a:t>
            </a:r>
            <a:endParaRPr lang="en-GB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GB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 many paths that wind and wind,</a:t>
            </a:r>
            <a:endParaRPr lang="en-GB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GB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</a:t>
            </a:r>
            <a:r>
              <a:rPr lang="en-GB" sz="4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 that this sad world needs,</a:t>
            </a:r>
            <a:endParaRPr lang="en-GB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GB" sz="4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just the art of being kind.</a:t>
            </a:r>
            <a:endParaRPr lang="en-GB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32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90213" y="3589607"/>
            <a:ext cx="10541391" cy="304698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n-GB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all you do is love the lovable, do you expect a bonus? Anybody can do that. If you simply say hello to those who greet you, do you expect a medal? Any run-of-the-mill sinner does that</a:t>
            </a:r>
            <a:r>
              <a:rPr lang="en-GB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Matthew 5:46-47 (The Message)</a:t>
            </a:r>
            <a:endParaRPr lang="en-GB" sz="3200" b="1" i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81433" y="117305"/>
            <a:ext cx="71314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“Love </a:t>
            </a:r>
            <a:r>
              <a:rPr lang="en-GB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your </a:t>
            </a:r>
            <a:r>
              <a:rPr lang="en-GB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neighbour </a:t>
            </a:r>
            <a:r>
              <a:rPr lang="en-GB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yourself,”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830" y="763636"/>
            <a:ext cx="5181599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693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4424" y="3245443"/>
            <a:ext cx="10541391" cy="255454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n-GB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Jesus said, “Let your light shine before men, that they may see your good deeds and </a:t>
            </a:r>
            <a:r>
              <a:rPr lang="en-GB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praise your Father in heaven</a:t>
            </a:r>
            <a:r>
              <a:rPr lang="en-GB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</a:p>
          <a:p>
            <a:pPr algn="just"/>
            <a:r>
              <a:rPr lang="en-GB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Matthew 5:16</a:t>
            </a:r>
            <a:endParaRPr lang="en-GB" sz="4000" b="1" i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4941" y="200168"/>
            <a:ext cx="116621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GB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should perform our KINDNESS in the name of JESUS</a:t>
            </a:r>
            <a:endParaRPr lang="en-GB" sz="3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39757" y="1312463"/>
            <a:ext cx="907203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whole point of kindness is </a:t>
            </a:r>
            <a:endParaRPr lang="en-GB" sz="4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GB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GB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give glory and honour to Jesus </a:t>
            </a:r>
            <a:r>
              <a:rPr lang="en-GB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Christ.</a:t>
            </a:r>
            <a:endParaRPr lang="en-GB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4378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94675" y="1977266"/>
            <a:ext cx="10541391" cy="378565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“For most Christians, doing evangelism is a lot like going to the dentist; no one really enjoys doing it, but it must done once in a while. But anyone can do simple acts of </a:t>
            </a:r>
            <a:r>
              <a:rPr lang="en-GB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kindness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...People don’t necessarily remember what they are TOLD of God’s love, but they never forget what they have EXPERIENCED of God’s love.” </a:t>
            </a:r>
            <a:endParaRPr lang="en-GB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GB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Conspiracy of Kindness, pp. 26,30</a:t>
            </a:r>
            <a:r>
              <a:rPr lang="en-GB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GB" sz="3200" b="1" i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4941" y="200168"/>
            <a:ext cx="116621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IV. KINDNESS </a:t>
            </a:r>
            <a:r>
              <a:rPr lang="en-GB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planting seeds of the GOSPEL</a:t>
            </a:r>
            <a:endParaRPr lang="en-GB" sz="3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2088" y="1025143"/>
            <a:ext cx="110078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“Evangelism</a:t>
            </a:r>
            <a:r>
              <a:rPr lang="en-GB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means “sharing the message of good news.”</a:t>
            </a:r>
          </a:p>
        </p:txBody>
      </p:sp>
      <p:sp>
        <p:nvSpPr>
          <p:cNvPr id="4" name="Rectangle 3"/>
          <p:cNvSpPr/>
          <p:nvPr/>
        </p:nvSpPr>
        <p:spPr>
          <a:xfrm>
            <a:off x="2614493" y="6023160"/>
            <a:ext cx="602921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God imparted KINDNESS</a:t>
            </a:r>
            <a:endParaRPr lang="en-GB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9241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45121" y="406131"/>
            <a:ext cx="602921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God imparted KINDNESS</a:t>
            </a:r>
            <a:endParaRPr lang="en-GB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6260" y="3481074"/>
            <a:ext cx="11234057" cy="280076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GB" sz="4400" dirty="0">
                <a:latin typeface="Accord SF" panose="020BE200000000000000" pitchFamily="34" charset="0"/>
                <a:cs typeface="Times New Roman" panose="02020603050405020304" pitchFamily="18" charset="0"/>
              </a:rPr>
              <a:t>So many gods, so many creeds,</a:t>
            </a:r>
          </a:p>
          <a:p>
            <a:pPr algn="ctr"/>
            <a:r>
              <a:rPr lang="en-GB" sz="4400" dirty="0">
                <a:latin typeface="Accord SF" panose="020BE200000000000000" pitchFamily="34" charset="0"/>
                <a:cs typeface="Times New Roman" panose="02020603050405020304" pitchFamily="18" charset="0"/>
              </a:rPr>
              <a:t>So many paths that wind and wind,</a:t>
            </a:r>
          </a:p>
          <a:p>
            <a:pPr algn="ctr"/>
            <a:r>
              <a:rPr lang="en-GB" sz="4400" dirty="0">
                <a:latin typeface="Accord SF" panose="020BE200000000000000" pitchFamily="34" charset="0"/>
                <a:cs typeface="Times New Roman" panose="02020603050405020304" pitchFamily="18" charset="0"/>
              </a:rPr>
              <a:t>When </a:t>
            </a:r>
            <a:r>
              <a:rPr lang="en-GB" sz="4400" dirty="0">
                <a:solidFill>
                  <a:srgbClr val="FF0000"/>
                </a:solidFill>
                <a:latin typeface="Accord SF" panose="020BE200000000000000" pitchFamily="34" charset="0"/>
                <a:cs typeface="Times New Roman" panose="02020603050405020304" pitchFamily="18" charset="0"/>
              </a:rPr>
              <a:t>all that this sad world needs,</a:t>
            </a:r>
          </a:p>
          <a:p>
            <a:pPr algn="ctr"/>
            <a:r>
              <a:rPr lang="en-GB" sz="4400" dirty="0">
                <a:solidFill>
                  <a:srgbClr val="FF0000"/>
                </a:solidFill>
                <a:latin typeface="Accord SF" panose="020BE200000000000000" pitchFamily="34" charset="0"/>
                <a:cs typeface="Times New Roman" panose="02020603050405020304" pitchFamily="18" charset="0"/>
              </a:rPr>
              <a:t>Is just the art of being kind.</a:t>
            </a:r>
          </a:p>
        </p:txBody>
      </p:sp>
      <p:sp>
        <p:nvSpPr>
          <p:cNvPr id="7" name="Rectangle 6"/>
          <p:cNvSpPr/>
          <p:nvPr/>
        </p:nvSpPr>
        <p:spPr>
          <a:xfrm>
            <a:off x="339117" y="1726931"/>
            <a:ext cx="11268341" cy="64633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Ella Wheeler Wilcox says in her poem ‘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World’s Need’</a:t>
            </a:r>
          </a:p>
        </p:txBody>
      </p:sp>
    </p:spTree>
    <p:extLst>
      <p:ext uri="{BB962C8B-B14F-4D97-AF65-F5344CB8AC3E}">
        <p14:creationId xmlns:p14="http://schemas.microsoft.com/office/powerpoint/2010/main" val="3156356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Image result for soldiers who crucified Jes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13" y="1152419"/>
            <a:ext cx="3807773" cy="2778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89913" y="4075742"/>
            <a:ext cx="3756561" cy="138499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n-GB" sz="2800" dirty="0">
                <a:latin typeface="Francis" panose="020B0600000000000000" pitchFamily="34" charset="0"/>
              </a:rPr>
              <a:t>"Father, </a:t>
            </a:r>
            <a:r>
              <a:rPr lang="en-GB" sz="2800" dirty="0" smtClean="0">
                <a:latin typeface="Francis" panose="020B0600000000000000" pitchFamily="34" charset="0"/>
              </a:rPr>
              <a:t>forgive them</a:t>
            </a:r>
            <a:r>
              <a:rPr lang="en-GB" sz="2800" dirty="0">
                <a:latin typeface="Francis" panose="020B0600000000000000" pitchFamily="34" charset="0"/>
              </a:rPr>
              <a:t>, </a:t>
            </a:r>
            <a:br>
              <a:rPr lang="en-GB" sz="2800" dirty="0">
                <a:latin typeface="Francis" panose="020B0600000000000000" pitchFamily="34" charset="0"/>
              </a:rPr>
            </a:br>
            <a:r>
              <a:rPr lang="en-GB" sz="2800" dirty="0">
                <a:latin typeface="Francis" panose="020B0600000000000000" pitchFamily="34" charset="0"/>
              </a:rPr>
              <a:t>for they do not know </a:t>
            </a:r>
            <a:br>
              <a:rPr lang="en-GB" sz="2800" dirty="0">
                <a:latin typeface="Francis" panose="020B0600000000000000" pitchFamily="34" charset="0"/>
              </a:rPr>
            </a:br>
            <a:r>
              <a:rPr lang="en-GB" sz="2800" dirty="0">
                <a:latin typeface="Francis" panose="020B0600000000000000" pitchFamily="34" charset="0"/>
              </a:rPr>
              <a:t>what they are doing</a:t>
            </a:r>
            <a:r>
              <a:rPr lang="en-GB" sz="2800" dirty="0" smtClean="0">
                <a:latin typeface="Francis" panose="020B0600000000000000" pitchFamily="34" charset="0"/>
              </a:rPr>
              <a:t>."</a:t>
            </a:r>
            <a:endParaRPr lang="en-GB" sz="2800" dirty="0">
              <a:latin typeface="Francis" panose="020B0600000000000000" pitchFamily="34" charset="0"/>
            </a:endParaRPr>
          </a:p>
        </p:txBody>
      </p:sp>
      <p:pic>
        <p:nvPicPr>
          <p:cNvPr id="3078" name="Picture 6" descr="Image result for two criminals and Jesus on the cro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053" y="1508421"/>
            <a:ext cx="5253916" cy="3502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5422278" y="193580"/>
            <a:ext cx="6096000" cy="1077218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just"/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"Jesus, remember me </a:t>
            </a:r>
            <a:r>
              <a:rPr lang="en-GB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when 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come into </a:t>
            </a:r>
            <a:r>
              <a:rPr lang="en-GB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your kingdom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." </a:t>
            </a: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422278" y="5011033"/>
            <a:ext cx="6096000" cy="1754326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just"/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"I tell you the truth, </a:t>
            </a:r>
            <a:b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today you will be with me in paradise."</a:t>
            </a:r>
            <a:endParaRPr lang="en-GB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2134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Image result for woman caught in adulter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172" y="166255"/>
            <a:ext cx="3351807" cy="492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5185560" y="414140"/>
            <a:ext cx="6096000" cy="3785652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/>
            <a:r>
              <a:rPr lang="en-GB" sz="4800" dirty="0" smtClean="0">
                <a:latin typeface="Francis" panose="020B0600000000000000" pitchFamily="34" charset="0"/>
              </a:rPr>
              <a:t>“…Jesus </a:t>
            </a:r>
            <a:r>
              <a:rPr lang="en-GB" sz="4800" dirty="0">
                <a:latin typeface="Francis" panose="020B0600000000000000" pitchFamily="34" charset="0"/>
              </a:rPr>
              <a:t>said, “I do not condemn you either. Go, but </a:t>
            </a:r>
            <a:r>
              <a:rPr lang="en-GB" sz="4800" b="1" dirty="0">
                <a:solidFill>
                  <a:srgbClr val="FF0000"/>
                </a:solidFill>
                <a:latin typeface="Francis" panose="020B0600000000000000" pitchFamily="34" charset="0"/>
              </a:rPr>
              <a:t>do not sin again</a:t>
            </a:r>
            <a:r>
              <a:rPr lang="en-GB" sz="4800" dirty="0" smtClean="0">
                <a:latin typeface="Francis" panose="020B0600000000000000" pitchFamily="34" charset="0"/>
              </a:rPr>
              <a:t>.”</a:t>
            </a:r>
          </a:p>
          <a:p>
            <a:pPr algn="ctr"/>
            <a:r>
              <a:rPr lang="en-GB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John 8:11 (NIV)</a:t>
            </a:r>
            <a:endParaRPr lang="en-GB" sz="4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0172" y="5243394"/>
            <a:ext cx="108213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God shows kindness to those who do not deserve it. We are to do the same. </a:t>
            </a:r>
          </a:p>
        </p:txBody>
      </p:sp>
    </p:spTree>
    <p:extLst>
      <p:ext uri="{BB962C8B-B14F-4D97-AF65-F5344CB8AC3E}">
        <p14:creationId xmlns:p14="http://schemas.microsoft.com/office/powerpoint/2010/main" val="3010369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08960" y="583560"/>
            <a:ext cx="11152608" cy="59093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n-GB" sz="4000" i="1" dirty="0"/>
              <a:t>"</a:t>
            </a:r>
            <a:r>
              <a:rPr lang="en-GB" sz="4000" b="1" dirty="0">
                <a:solidFill>
                  <a:srgbClr val="FF0000"/>
                </a:solidFill>
                <a:latin typeface="Francis" panose="020B0600000000000000" pitchFamily="34" charset="0"/>
              </a:rPr>
              <a:t>Kindness</a:t>
            </a:r>
            <a:r>
              <a:rPr lang="en-GB" sz="4000" dirty="0">
                <a:latin typeface="Francis" panose="020B0600000000000000" pitchFamily="34" charset="0"/>
              </a:rPr>
              <a:t> is the attitude God has when he interacts with people. </a:t>
            </a:r>
            <a:r>
              <a:rPr lang="en-GB" sz="4000" dirty="0" smtClean="0">
                <a:latin typeface="Francis" panose="020B0600000000000000" pitchFamily="34" charset="0"/>
              </a:rPr>
              <a:t>God </a:t>
            </a:r>
            <a:r>
              <a:rPr lang="en-GB" sz="4000" dirty="0">
                <a:latin typeface="Francis" panose="020B0600000000000000" pitchFamily="34" charset="0"/>
              </a:rPr>
              <a:t>has a right to insist on our immediate and total conformity to </a:t>
            </a:r>
            <a:r>
              <a:rPr lang="en-GB" sz="4000" dirty="0" smtClean="0">
                <a:latin typeface="Francis" panose="020B0600000000000000" pitchFamily="34" charset="0"/>
              </a:rPr>
              <a:t>His </a:t>
            </a:r>
            <a:r>
              <a:rPr lang="en-GB" sz="4000" dirty="0">
                <a:latin typeface="Francis" panose="020B0600000000000000" pitchFamily="34" charset="0"/>
              </a:rPr>
              <a:t>will, and </a:t>
            </a:r>
            <a:r>
              <a:rPr lang="en-GB" sz="4000" dirty="0" smtClean="0">
                <a:latin typeface="Francis" panose="020B0600000000000000" pitchFamily="34" charset="0"/>
              </a:rPr>
              <a:t>He </a:t>
            </a:r>
            <a:r>
              <a:rPr lang="en-GB" sz="4000" dirty="0">
                <a:latin typeface="Francis" panose="020B0600000000000000" pitchFamily="34" charset="0"/>
              </a:rPr>
              <a:t>could be quite harsh with us in getting us to conform. But </a:t>
            </a:r>
            <a:r>
              <a:rPr lang="en-GB" sz="4000" dirty="0" smtClean="0">
                <a:latin typeface="Francis" panose="020B0600000000000000" pitchFamily="34" charset="0"/>
              </a:rPr>
              <a:t>He </a:t>
            </a:r>
            <a:r>
              <a:rPr lang="en-GB" sz="4000" dirty="0">
                <a:latin typeface="Francis" panose="020B0600000000000000" pitchFamily="34" charset="0"/>
              </a:rPr>
              <a:t>is not harsh. He treats us as a good father might treat a learning child. This is our pattern</a:t>
            </a:r>
            <a:r>
              <a:rPr lang="en-GB" sz="4000" dirty="0" smtClean="0">
                <a:latin typeface="Francis" panose="020B0600000000000000" pitchFamily="34" charset="0"/>
              </a:rPr>
              <a:t>.</a:t>
            </a:r>
          </a:p>
          <a:p>
            <a:pPr algn="just"/>
            <a:r>
              <a:rPr lang="en-GB" sz="4000" dirty="0">
                <a:latin typeface="Francis" panose="020B0600000000000000" pitchFamily="34" charset="0"/>
              </a:rPr>
              <a:t>If Christians are to show kindness, they must act towards others as God has acted towards them</a:t>
            </a:r>
            <a:r>
              <a:rPr lang="en-GB" sz="4000" dirty="0" smtClean="0">
                <a:latin typeface="Francis" panose="020B0600000000000000" pitchFamily="34" charset="0"/>
              </a:rPr>
              <a:t>”</a:t>
            </a:r>
          </a:p>
          <a:p>
            <a:r>
              <a:rPr lang="en-GB" b="1" dirty="0" smtClean="0">
                <a:solidFill>
                  <a:srgbClr val="0000FF"/>
                </a:solidFill>
                <a:latin typeface="Francis" panose="020B0600000000000000" pitchFamily="34" charset="0"/>
              </a:rPr>
              <a:t>James Montgomery </a:t>
            </a:r>
            <a:r>
              <a:rPr lang="en-GB" b="1" dirty="0" err="1" smtClean="0">
                <a:solidFill>
                  <a:srgbClr val="0000FF"/>
                </a:solidFill>
                <a:latin typeface="Francis" panose="020B0600000000000000" pitchFamily="34" charset="0"/>
              </a:rPr>
              <a:t>Boice</a:t>
            </a:r>
            <a:endParaRPr lang="en-GB" b="1" dirty="0">
              <a:solidFill>
                <a:srgbClr val="0000FF"/>
              </a:solidFill>
              <a:latin typeface="Francis" panose="020B06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3682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28915" y="1145490"/>
            <a:ext cx="8496944" cy="132343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Galatians 5:22 (</a:t>
            </a:r>
            <a:r>
              <a:rPr lang="en-GB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NRSV)</a:t>
            </a:r>
            <a:endParaRPr lang="en-GB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 the fruit of the Spirit is </a:t>
            </a:r>
            <a:r>
              <a:rPr lang="en-GB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KINDNESS.</a:t>
            </a:r>
            <a:endParaRPr lang="en-GB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854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92088" y="250291"/>
            <a:ext cx="113928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God </a:t>
            </a:r>
            <a:r>
              <a:rPr lang="en-GB" sz="36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KINDNESS</a:t>
            </a:r>
            <a:r>
              <a:rPr lang="en-GB" sz="36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made provision for our salvation from sin.</a:t>
            </a:r>
            <a:endParaRPr lang="en-GB" sz="36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92088" y="1055882"/>
            <a:ext cx="11152608" cy="489364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n-GB" sz="40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3 </a:t>
            </a:r>
            <a:r>
              <a:rPr lang="en-GB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one time we too were foolish, disobedient, deceived and enslaved by all kinds of passions and pleasures. We lived in malice and envy, being hated and hating one another. </a:t>
            </a:r>
            <a:r>
              <a:rPr lang="en-GB" sz="4000" b="1" i="0" baseline="30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4 </a:t>
            </a:r>
            <a:r>
              <a:rPr lang="en-GB" sz="4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But when the </a:t>
            </a:r>
            <a:r>
              <a:rPr lang="en-GB" sz="4000" b="1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kindness</a:t>
            </a:r>
            <a:r>
              <a:rPr lang="en-GB" sz="4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and love of God our Saviour appeared, </a:t>
            </a:r>
            <a:r>
              <a:rPr lang="en-GB" sz="4000" b="1" i="0" baseline="30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5 </a:t>
            </a:r>
            <a:r>
              <a:rPr lang="en-GB" sz="4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he saved us, not because of righteous things we had done, but because of his mercy. </a:t>
            </a:r>
          </a:p>
          <a:p>
            <a:pPr algn="just"/>
            <a:r>
              <a:rPr lang="en-GB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Titus 3:3-5 (NIV)</a:t>
            </a:r>
            <a:r>
              <a:rPr lang="en-GB" sz="3200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GB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194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4088" y="105421"/>
            <a:ext cx="3388608" cy="162017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39379" y="1920895"/>
            <a:ext cx="1135281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“Kindness is treating others in the same way that God has treated </a:t>
            </a:r>
            <a:r>
              <a:rPr lang="en-GB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you”</a:t>
            </a:r>
            <a:endParaRPr lang="en-GB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9379" y="3486253"/>
            <a:ext cx="102220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GB" sz="36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1) </a:t>
            </a:r>
            <a:r>
              <a:rPr lang="en-GB" sz="36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KINDNESS </a:t>
            </a:r>
            <a:r>
              <a:rPr lang="en-GB" sz="36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is our response to the Grace of God.</a:t>
            </a:r>
            <a:endParaRPr lang="en-GB" sz="3600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2383" y="4319195"/>
            <a:ext cx="116621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en-GB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GB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et’s direct our KINDNESS toward strangers. </a:t>
            </a:r>
            <a:endParaRPr lang="en-GB" sz="3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2383" y="5063987"/>
            <a:ext cx="116621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Let’s perform our KINDNESS in the name of JESUS.</a:t>
            </a:r>
            <a:endParaRPr lang="en-GB" sz="3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29883" y="5910484"/>
            <a:ext cx="116621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Remember, KINDNESS is planting seed of the GOSPEL</a:t>
            </a:r>
            <a:endParaRPr lang="en-GB" sz="3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8630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1268" y="409010"/>
            <a:ext cx="11150929" cy="255454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n-GB" sz="40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GB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 perhaps </a:t>
            </a:r>
            <a:r>
              <a:rPr lang="en-GB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despise his great kindness, tolerance, and patience. Surely you know that </a:t>
            </a:r>
            <a:r>
              <a:rPr lang="en-GB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God is kind</a:t>
            </a:r>
            <a:r>
              <a:rPr lang="en-GB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because </a:t>
            </a:r>
            <a:r>
              <a:rPr lang="en-GB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is trying to lead you to repent</a:t>
            </a:r>
            <a:r>
              <a:rPr lang="en-GB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GB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algn="just"/>
            <a:r>
              <a:rPr lang="en-GB" sz="4000" b="1" i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Romans </a:t>
            </a:r>
            <a:r>
              <a:rPr lang="en-GB" sz="4000" b="1" i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2:4 </a:t>
            </a:r>
            <a:r>
              <a:rPr lang="en-GB" sz="40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(GNT)</a:t>
            </a:r>
            <a:endParaRPr lang="en-GB" sz="4000" b="1" i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0812" y="4196833"/>
            <a:ext cx="1187184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b="1" dirty="0">
                <a:solidFill>
                  <a:schemeClr val="bg1"/>
                </a:solidFill>
                <a:latin typeface="Francis" panose="020B0600000000000000" pitchFamily="34" charset="0"/>
              </a:rPr>
              <a:t>Are you willing to receive God’s kindness, today?</a:t>
            </a:r>
          </a:p>
        </p:txBody>
      </p:sp>
    </p:spTree>
    <p:extLst>
      <p:ext uri="{BB962C8B-B14F-4D97-AF65-F5344CB8AC3E}">
        <p14:creationId xmlns:p14="http://schemas.microsoft.com/office/powerpoint/2010/main" val="1315979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-27384"/>
            <a:ext cx="9144000" cy="571636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912901" y="476672"/>
            <a:ext cx="24347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5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haroni" panose="02010803020104030203" pitchFamily="2" charset="-79"/>
                <a:ea typeface="Adobe Heiti Std R" pitchFamily="34" charset="-128"/>
                <a:cs typeface="Aharoni" panose="02010803020104030203" pitchFamily="2" charset="-79"/>
              </a:rPr>
              <a:t>Prayer</a:t>
            </a:r>
          </a:p>
        </p:txBody>
      </p:sp>
    </p:spTree>
    <p:extLst>
      <p:ext uri="{BB962C8B-B14F-4D97-AF65-F5344CB8AC3E}">
        <p14:creationId xmlns:p14="http://schemas.microsoft.com/office/powerpoint/2010/main" val="3100595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430" y="601751"/>
            <a:ext cx="3607963" cy="55567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6860" y="276296"/>
            <a:ext cx="3550821" cy="17199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536" y="2253802"/>
            <a:ext cx="5377467" cy="403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623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11237" y="3686965"/>
            <a:ext cx="10541391" cy="206210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n-GB" sz="32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Theologian William Barclay once said;</a:t>
            </a:r>
          </a:p>
          <a:p>
            <a:pPr algn="just"/>
            <a:r>
              <a:rPr lang="en-GB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“More people have been brought into the church by the kindness of real Christian love than by all theological arguments in the world”.</a:t>
            </a:r>
            <a:endParaRPr lang="en-GB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8511" y="353890"/>
            <a:ext cx="6096000" cy="291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319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35843" y="494677"/>
            <a:ext cx="10541391" cy="452431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not let any unwholesome talk come out of your mouths, but only what is helpful for building others up according to their needs, that it may benefit those who listen. </a:t>
            </a:r>
            <a:r>
              <a:rPr lang="en-GB" sz="36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30 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do not grieve the Holy Spirit of God, with whom you were sealed for the day of redemption</a:t>
            </a:r>
            <a:r>
              <a:rPr lang="en-GB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36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31 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Get rid of all bitterness, rage and anger, brawling and slander, along with every form of malice. </a:t>
            </a:r>
            <a:endParaRPr lang="en-GB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GB" sz="3200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Ephesians 4:29-31 (NIV)</a:t>
            </a:r>
            <a:endParaRPr lang="en-GB" sz="3200" b="1" i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39950" y="5586142"/>
            <a:ext cx="111331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 smtClean="0">
                <a:solidFill>
                  <a:schemeClr val="bg1"/>
                </a:solidFill>
                <a:latin typeface="Francis" panose="020B0600000000000000" pitchFamily="34" charset="0"/>
              </a:rPr>
              <a:t>These verses tell </a:t>
            </a:r>
            <a:r>
              <a:rPr lang="en-GB" sz="3600" b="1" dirty="0">
                <a:solidFill>
                  <a:schemeClr val="bg1"/>
                </a:solidFill>
                <a:latin typeface="Francis" panose="020B0600000000000000" pitchFamily="34" charset="0"/>
              </a:rPr>
              <a:t>us how a Believer doesn’t </a:t>
            </a:r>
            <a:r>
              <a:rPr lang="en-GB" sz="3600" b="1" dirty="0" smtClean="0">
                <a:solidFill>
                  <a:schemeClr val="bg1"/>
                </a:solidFill>
                <a:latin typeface="Francis" panose="020B0600000000000000" pitchFamily="34" charset="0"/>
              </a:rPr>
              <a:t>behave.</a:t>
            </a:r>
            <a:endParaRPr lang="en-GB" sz="3600" b="1" dirty="0">
              <a:solidFill>
                <a:schemeClr val="bg1"/>
              </a:solidFill>
              <a:latin typeface="Francis" panose="020B06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283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40840" y="1539706"/>
            <a:ext cx="10541391" cy="34163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n-GB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</a:t>
            </a:r>
            <a:r>
              <a:rPr lang="en-GB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kind </a:t>
            </a:r>
            <a:r>
              <a:rPr lang="en-GB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compassionate to one another, forgiving each other, just as in Christ God forgave you.</a:t>
            </a:r>
          </a:p>
          <a:p>
            <a:pPr algn="just"/>
            <a:r>
              <a:rPr lang="en-GB" sz="5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Ephesians </a:t>
            </a:r>
            <a:r>
              <a:rPr lang="en-GB" sz="5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4:32 </a:t>
            </a:r>
            <a:r>
              <a:rPr lang="en-GB" sz="5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(NIV</a:t>
            </a:r>
            <a:r>
              <a:rPr lang="en-GB" sz="5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en-GB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GB" sz="5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6039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62077" y="4837227"/>
            <a:ext cx="10541391" cy="181588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n-GB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“God demonstrates his own love for us in this: while we were still sinners, Christ died for us</a:t>
            </a:r>
            <a:r>
              <a:rPr lang="en-GB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</a:p>
          <a:p>
            <a:pPr algn="just"/>
            <a:r>
              <a:rPr lang="en-GB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Romans 5:8</a:t>
            </a:r>
            <a:endParaRPr lang="en-GB" sz="3200" b="1" i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3847" y="372115"/>
            <a:ext cx="1166211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4000" b="1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I. KINDNESS is our response to God’s Grace.</a:t>
            </a:r>
            <a:endParaRPr lang="en-GB" sz="40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38120" y="1245462"/>
            <a:ext cx="83535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Why should we show kindness to others? </a:t>
            </a:r>
            <a:endParaRPr lang="en-GB" sz="3600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22881" y="2544643"/>
            <a:ext cx="6574236" cy="70788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en-GB" sz="4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a) I</a:t>
            </a:r>
            <a:r>
              <a:rPr lang="en-GB" sz="40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 is the command of God. </a:t>
            </a:r>
            <a:endParaRPr lang="en-GB" sz="4000" b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22879" y="3620104"/>
            <a:ext cx="6534481" cy="70788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none">
            <a:spAutoFit/>
          </a:bodyPr>
          <a:lstStyle/>
          <a:p>
            <a:r>
              <a:rPr lang="en-GB" sz="4000" b="1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b) It is the character of God. </a:t>
            </a:r>
            <a:endParaRPr lang="en-GB" sz="4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745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11236" y="3936347"/>
            <a:ext cx="10541391" cy="193899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n-GB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</a:t>
            </a:r>
            <a:r>
              <a:rPr lang="en-GB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don’t perform acts of kindness to earn God’s mercy and forgiveness; </a:t>
            </a:r>
            <a:r>
              <a:rPr lang="en-GB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</a:t>
            </a:r>
            <a:r>
              <a:rPr lang="en-GB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perform good deeds because </a:t>
            </a:r>
            <a:r>
              <a:rPr lang="en-GB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</a:t>
            </a:r>
            <a:r>
              <a:rPr lang="en-GB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have been forgiven.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8511" y="353890"/>
            <a:ext cx="6096000" cy="291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614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2514</TotalTime>
  <Words>830</Words>
  <Application>Microsoft Office PowerPoint</Application>
  <PresentationFormat>Custom</PresentationFormat>
  <Paragraphs>79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Freddy Bryan Farias-Arias</dc:creator>
  <cp:lastModifiedBy>office@penrallt.org</cp:lastModifiedBy>
  <cp:revision>50</cp:revision>
  <dcterms:created xsi:type="dcterms:W3CDTF">2016-06-10T16:05:48Z</dcterms:created>
  <dcterms:modified xsi:type="dcterms:W3CDTF">2017-08-29T11:56:46Z</dcterms:modified>
</cp:coreProperties>
</file>