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56" r:id="rId3"/>
    <p:sldId id="273" r:id="rId4"/>
    <p:sldId id="258" r:id="rId5"/>
    <p:sldId id="259" r:id="rId6"/>
    <p:sldId id="260" r:id="rId7"/>
    <p:sldId id="261" r:id="rId8"/>
    <p:sldId id="262" r:id="rId9"/>
    <p:sldId id="275" r:id="rId10"/>
    <p:sldId id="274" r:id="rId11"/>
    <p:sldId id="276" r:id="rId12"/>
    <p:sldId id="263" r:id="rId13"/>
    <p:sldId id="264" r:id="rId14"/>
    <p:sldId id="277" r:id="rId15"/>
    <p:sldId id="278" r:id="rId16"/>
    <p:sldId id="265" r:id="rId17"/>
    <p:sldId id="279" r:id="rId18"/>
    <p:sldId id="271" r:id="rId19"/>
    <p:sldId id="280" r:id="rId20"/>
    <p:sldId id="281"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1" d="100"/>
          <a:sy n="101" d="100"/>
        </p:scale>
        <p:origin x="-1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B87E86AB-342D-4326-B36A-5838E1ABD531}" type="slidenum">
              <a:rPr lang="en-US" altLang="en-US"/>
              <a:pPr/>
              <a:t>‹#›</a:t>
            </a:fld>
            <a:endParaRPr lang="en-US" altLang="en-US"/>
          </a:p>
        </p:txBody>
      </p:sp>
    </p:spTree>
    <p:extLst>
      <p:ext uri="{BB962C8B-B14F-4D97-AF65-F5344CB8AC3E}">
        <p14:creationId xmlns:p14="http://schemas.microsoft.com/office/powerpoint/2010/main" val="22159240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4D0B45-2273-4DC1-810D-5F3235BF1697}" type="slidenum">
              <a:rPr lang="en-US" altLang="en-US"/>
              <a:pPr/>
              <a:t>1</a:t>
            </a:fld>
            <a:endParaRPr lang="en-US" altLang="en-US"/>
          </a:p>
        </p:txBody>
      </p:sp>
      <p:sp>
        <p:nvSpPr>
          <p:cNvPr id="4099" name="Rectangle 2"/>
          <p:cNvSpPr>
            <a:spLocks noRo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F423A06-1AA9-40F3-8190-F0DB298E31BF}" type="slidenum">
              <a:rPr lang="en-US" altLang="en-US"/>
              <a:pPr/>
              <a:t>11</a:t>
            </a:fld>
            <a:endParaRPr lang="en-US" altLang="en-US"/>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3E9A525-08FD-4DAD-8CA9-A850526CE0B4}" type="slidenum">
              <a:rPr lang="en-US" altLang="en-US"/>
              <a:pPr/>
              <a:t>12</a:t>
            </a:fld>
            <a:endParaRPr lang="en-US" altLang="en-US"/>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D2E9560-D353-4F91-9F35-D6FB20D03882}" type="slidenum">
              <a:rPr lang="en-US" altLang="en-US"/>
              <a:pPr/>
              <a:t>13</a:t>
            </a:fld>
            <a:endParaRPr lang="en-US" alt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9A7E355-1BA7-47F2-B214-AFF725A35F85}" type="slidenum">
              <a:rPr lang="en-US" altLang="en-US"/>
              <a:pPr/>
              <a:t>14</a:t>
            </a:fld>
            <a:endParaRPr lang="en-US" alt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656A71A-70C8-46CA-8AF7-6F278114B3DF}" type="slidenum">
              <a:rPr lang="en-US" altLang="en-US"/>
              <a:pPr/>
              <a:t>15</a:t>
            </a:fld>
            <a:endParaRPr lang="en-US" altLang="en-US"/>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28D37F-306A-402D-9A80-E84837E64FB6}" type="slidenum">
              <a:rPr lang="en-US" altLang="en-US"/>
              <a:pPr/>
              <a:t>16</a:t>
            </a:fld>
            <a:endParaRPr lang="en-US" altLang="en-US"/>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E74087F-F9CC-46C7-BC0A-4CAAAAF3FD0A}" type="slidenum">
              <a:rPr lang="en-US" altLang="en-US"/>
              <a:pPr/>
              <a:t>17</a:t>
            </a:fld>
            <a:endParaRPr lang="en-US" altLang="en-US"/>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968BFB3-DF95-4DB7-99EA-14354A4EEC3A}" type="slidenum">
              <a:rPr lang="en-US" altLang="en-US"/>
              <a:pPr/>
              <a:t>18</a:t>
            </a:fld>
            <a:endParaRPr lang="en-US" altLang="en-US"/>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E1DEF55-13EE-400E-B76F-D14B59F3CCF6}" type="slidenum">
              <a:rPr lang="en-US" altLang="en-US"/>
              <a:pPr/>
              <a:t>19</a:t>
            </a:fld>
            <a:endParaRPr lang="en-US" altLang="en-US"/>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8B0D1D-76F2-4D3C-ADEB-E8D31A9D3CAC}" type="slidenum">
              <a:rPr lang="en-US" altLang="en-US"/>
              <a:pPr/>
              <a:t>20</a:t>
            </a:fld>
            <a:endParaRPr lang="en-US" altLang="en-US"/>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766D604-6340-402C-A748-C4253F2B1C37}" type="slidenum">
              <a:rPr lang="en-US" altLang="en-US"/>
              <a:pPr/>
              <a:t>2</a:t>
            </a:fld>
            <a:endParaRPr lang="en-US" altLang="en-US"/>
          </a:p>
        </p:txBody>
      </p:sp>
      <p:sp>
        <p:nvSpPr>
          <p:cNvPr id="5123" name="Rectangle 2"/>
          <p:cNvSpPr>
            <a:spLocks noRo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4A7827F-E3BF-4FE9-950D-10035C2ED53C}" type="slidenum">
              <a:rPr lang="en-US" altLang="en-US"/>
              <a:pPr/>
              <a:t>4</a:t>
            </a:fld>
            <a:endParaRPr lang="en-US" altLang="en-US"/>
          </a:p>
        </p:txBody>
      </p:sp>
      <p:sp>
        <p:nvSpPr>
          <p:cNvPr id="8195" name="Rectangle 2"/>
          <p:cNvSpPr>
            <a:spLocks noRo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55CBCF0-5EFE-47E6-ADA5-145F306ACEF8}" type="slidenum">
              <a:rPr lang="en-US" altLang="en-US"/>
              <a:pPr/>
              <a:t>5</a:t>
            </a:fld>
            <a:endParaRPr lang="en-US" altLang="en-US"/>
          </a:p>
        </p:txBody>
      </p:sp>
      <p:sp>
        <p:nvSpPr>
          <p:cNvPr id="10243" name="Rectangle 2"/>
          <p:cNvSpPr>
            <a:spLocks noRo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2FD47DC-E8C8-484F-963C-6F4D98B11E80}" type="slidenum">
              <a:rPr lang="en-US" altLang="en-US"/>
              <a:pPr/>
              <a:t>6</a:t>
            </a:fld>
            <a:endParaRPr lang="en-US" altLang="en-US"/>
          </a:p>
        </p:txBody>
      </p:sp>
      <p:sp>
        <p:nvSpPr>
          <p:cNvPr id="12291" name="Rectangle 2"/>
          <p:cNvSpPr>
            <a:spLocks noRo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28A088C-5E53-49B5-935D-0F3EF4CF3A43}" type="slidenum">
              <a:rPr lang="en-US" altLang="en-US"/>
              <a:pPr/>
              <a:t>7</a:t>
            </a:fld>
            <a:endParaRPr lang="en-US" altLang="en-US"/>
          </a:p>
        </p:txBody>
      </p:sp>
      <p:sp>
        <p:nvSpPr>
          <p:cNvPr id="14339" name="Rectangle 2"/>
          <p:cNvSpPr>
            <a:spLocks noRo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C12514D-19E4-4AD0-8BAE-A31A8ACDA3C5}" type="slidenum">
              <a:rPr lang="en-US" altLang="en-US"/>
              <a:pPr/>
              <a:t>8</a:t>
            </a:fld>
            <a:endParaRPr lang="en-US" altLang="en-US"/>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F2F5E48-927A-4033-AE12-580CBBAA1033}" type="slidenum">
              <a:rPr lang="en-US" altLang="en-US"/>
              <a:pPr/>
              <a:t>9</a:t>
            </a:fld>
            <a:endParaRPr lang="en-US" altLang="en-US"/>
          </a:p>
        </p:txBody>
      </p:sp>
      <p:sp>
        <p:nvSpPr>
          <p:cNvPr id="18435" name="Rectangle 2"/>
          <p:cNvSpPr>
            <a:spLocks noRo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7B49B85-7345-4A39-B256-BEE6E3A445B9}" type="slidenum">
              <a:rPr lang="en-US" altLang="en-US"/>
              <a:pPr/>
              <a:t>10</a:t>
            </a:fld>
            <a:endParaRPr lang="en-US" altLang="en-US"/>
          </a:p>
        </p:txBody>
      </p:sp>
      <p:sp>
        <p:nvSpPr>
          <p:cNvPr id="20483" name="Rectangle 2"/>
          <p:cNvSpPr>
            <a:spLocks noRo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08856AE-F7CE-4969-BB19-A5A3312232C5}" type="slidenum">
              <a:rPr lang="en-US" altLang="en-US"/>
              <a:pPr/>
              <a:t>‹#›</a:t>
            </a:fld>
            <a:endParaRPr lang="en-US" altLang="en-US"/>
          </a:p>
        </p:txBody>
      </p:sp>
    </p:spTree>
    <p:extLst>
      <p:ext uri="{BB962C8B-B14F-4D97-AF65-F5344CB8AC3E}">
        <p14:creationId xmlns:p14="http://schemas.microsoft.com/office/powerpoint/2010/main" val="2040069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3FFD022-7380-496F-BC87-026DD7BF900D}" type="slidenum">
              <a:rPr lang="en-US" altLang="en-US"/>
              <a:pPr/>
              <a:t>‹#›</a:t>
            </a:fld>
            <a:endParaRPr lang="en-US" altLang="en-US"/>
          </a:p>
        </p:txBody>
      </p:sp>
    </p:spTree>
    <p:extLst>
      <p:ext uri="{BB962C8B-B14F-4D97-AF65-F5344CB8AC3E}">
        <p14:creationId xmlns:p14="http://schemas.microsoft.com/office/powerpoint/2010/main" val="2128261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19C193E-273A-49AE-A1C4-933C252518FC}" type="slidenum">
              <a:rPr lang="en-US" altLang="en-US"/>
              <a:pPr/>
              <a:t>‹#›</a:t>
            </a:fld>
            <a:endParaRPr lang="en-US" altLang="en-US"/>
          </a:p>
        </p:txBody>
      </p:sp>
    </p:spTree>
    <p:extLst>
      <p:ext uri="{BB962C8B-B14F-4D97-AF65-F5344CB8AC3E}">
        <p14:creationId xmlns:p14="http://schemas.microsoft.com/office/powerpoint/2010/main" val="1352420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8A66E29D-8C42-48FC-B39B-FA0BFA30BE7C}" type="slidenum">
              <a:rPr lang="en-US" altLang="en-US"/>
              <a:pPr/>
              <a:t>‹#›</a:t>
            </a:fld>
            <a:endParaRPr lang="en-US" altLang="en-US"/>
          </a:p>
        </p:txBody>
      </p:sp>
    </p:spTree>
    <p:extLst>
      <p:ext uri="{BB962C8B-B14F-4D97-AF65-F5344CB8AC3E}">
        <p14:creationId xmlns:p14="http://schemas.microsoft.com/office/powerpoint/2010/main" val="4279093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9B49BEF-F57C-45F0-9062-D67045F7489F}" type="slidenum">
              <a:rPr lang="en-US" altLang="en-US"/>
              <a:pPr/>
              <a:t>‹#›</a:t>
            </a:fld>
            <a:endParaRPr lang="en-US" altLang="en-US"/>
          </a:p>
        </p:txBody>
      </p:sp>
    </p:spTree>
    <p:extLst>
      <p:ext uri="{BB962C8B-B14F-4D97-AF65-F5344CB8AC3E}">
        <p14:creationId xmlns:p14="http://schemas.microsoft.com/office/powerpoint/2010/main" val="617675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47BA813B-6653-4AAA-A8A0-8157D0F8A4B6}" type="slidenum">
              <a:rPr lang="en-US" altLang="en-US"/>
              <a:pPr/>
              <a:t>‹#›</a:t>
            </a:fld>
            <a:endParaRPr lang="en-US" altLang="en-US"/>
          </a:p>
        </p:txBody>
      </p:sp>
    </p:spTree>
    <p:extLst>
      <p:ext uri="{BB962C8B-B14F-4D97-AF65-F5344CB8AC3E}">
        <p14:creationId xmlns:p14="http://schemas.microsoft.com/office/powerpoint/2010/main" val="1104484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07491C11-719F-4C7E-8721-AB45BDE05B3F}" type="slidenum">
              <a:rPr lang="en-US" altLang="en-US"/>
              <a:pPr/>
              <a:t>‹#›</a:t>
            </a:fld>
            <a:endParaRPr lang="en-US" altLang="en-US"/>
          </a:p>
        </p:txBody>
      </p:sp>
    </p:spTree>
    <p:extLst>
      <p:ext uri="{BB962C8B-B14F-4D97-AF65-F5344CB8AC3E}">
        <p14:creationId xmlns:p14="http://schemas.microsoft.com/office/powerpoint/2010/main" val="3946348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D2CC215A-FE5E-4429-AB20-2115F780C3A3}" type="slidenum">
              <a:rPr lang="en-US" altLang="en-US"/>
              <a:pPr/>
              <a:t>‹#›</a:t>
            </a:fld>
            <a:endParaRPr lang="en-US" altLang="en-US"/>
          </a:p>
        </p:txBody>
      </p:sp>
    </p:spTree>
    <p:extLst>
      <p:ext uri="{BB962C8B-B14F-4D97-AF65-F5344CB8AC3E}">
        <p14:creationId xmlns:p14="http://schemas.microsoft.com/office/powerpoint/2010/main" val="729394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46262D25-FD8A-49EB-A4E8-257243F3B05E}" type="slidenum">
              <a:rPr lang="en-US" altLang="en-US"/>
              <a:pPr/>
              <a:t>‹#›</a:t>
            </a:fld>
            <a:endParaRPr lang="en-US" altLang="en-US"/>
          </a:p>
        </p:txBody>
      </p:sp>
    </p:spTree>
    <p:extLst>
      <p:ext uri="{BB962C8B-B14F-4D97-AF65-F5344CB8AC3E}">
        <p14:creationId xmlns:p14="http://schemas.microsoft.com/office/powerpoint/2010/main" val="2638152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8F737E2-772D-44DF-B3F4-00491E1CE6EC}" type="slidenum">
              <a:rPr lang="en-US" altLang="en-US"/>
              <a:pPr/>
              <a:t>‹#›</a:t>
            </a:fld>
            <a:endParaRPr lang="en-US" altLang="en-US"/>
          </a:p>
        </p:txBody>
      </p:sp>
    </p:spTree>
    <p:extLst>
      <p:ext uri="{BB962C8B-B14F-4D97-AF65-F5344CB8AC3E}">
        <p14:creationId xmlns:p14="http://schemas.microsoft.com/office/powerpoint/2010/main" val="4163632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A70BA4B-B2D6-4683-A09D-C42DA0B8A366}" type="slidenum">
              <a:rPr lang="en-US" altLang="en-US"/>
              <a:pPr/>
              <a:t>‹#›</a:t>
            </a:fld>
            <a:endParaRPr lang="en-US" altLang="en-US"/>
          </a:p>
        </p:txBody>
      </p:sp>
    </p:spTree>
    <p:extLst>
      <p:ext uri="{BB962C8B-B14F-4D97-AF65-F5344CB8AC3E}">
        <p14:creationId xmlns:p14="http://schemas.microsoft.com/office/powerpoint/2010/main" val="2408005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8F78BEFE-ABA3-4054-91E0-149C0E8303D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55650" y="188913"/>
            <a:ext cx="7704138" cy="6669087"/>
          </a:xfrm>
        </p:spPr>
        <p:txBody>
          <a:bodyPr anchor="ctr"/>
          <a:lstStyle/>
          <a:p>
            <a:pPr eaLnBrk="1" hangingPunct="1">
              <a:defRPr/>
            </a:pPr>
            <a:r>
              <a:rPr lang="en-GB" sz="4000" b="1" dirty="0">
                <a:solidFill>
                  <a:srgbClr val="FFFF00"/>
                </a:solidFill>
                <a:latin typeface="Cooper Black" panose="0208090404030B020404" pitchFamily="18" charset="0"/>
              </a:rPr>
              <a:t>2 </a:t>
            </a:r>
            <a:r>
              <a:rPr lang="en-GB" sz="4000" b="1" dirty="0" smtClean="0">
                <a:solidFill>
                  <a:srgbClr val="FFFF00"/>
                </a:solidFill>
                <a:latin typeface="Cooper Black" panose="0208090404030B020404" pitchFamily="18" charset="0"/>
              </a:rPr>
              <a:t>Corinthians </a:t>
            </a:r>
            <a:r>
              <a:rPr lang="en-GB" sz="4000" b="1" dirty="0">
                <a:solidFill>
                  <a:srgbClr val="FFFF00"/>
                </a:solidFill>
                <a:latin typeface="Cooper Black" panose="0208090404030B020404" pitchFamily="18" charset="0"/>
              </a:rPr>
              <a:t>3:2-3</a:t>
            </a:r>
            <a:r>
              <a:rPr lang="en-GB" sz="4000" b="1" i="1" u="sng" dirty="0">
                <a:solidFill>
                  <a:srgbClr val="FFFF00"/>
                </a:solidFill>
                <a:latin typeface="Baskerville Old Face" panose="02020602080505020303" pitchFamily="18" charset="0"/>
              </a:rPr>
              <a:t/>
            </a:r>
            <a:br>
              <a:rPr lang="en-GB" sz="4000" b="1" i="1" u="sng" dirty="0">
                <a:solidFill>
                  <a:srgbClr val="FFFF00"/>
                </a:solidFill>
                <a:latin typeface="Baskerville Old Face" panose="02020602080505020303" pitchFamily="18" charset="0"/>
              </a:rPr>
            </a:br>
            <a:r>
              <a:rPr lang="en-GB" sz="4000" b="1" dirty="0">
                <a:solidFill>
                  <a:schemeClr val="bg1"/>
                </a:solidFill>
                <a:latin typeface="Times New Roman" panose="02020603050405020304" pitchFamily="18" charset="0"/>
                <a:cs typeface="Times New Roman" panose="02020603050405020304" pitchFamily="18" charset="0"/>
              </a:rPr>
              <a:t>2 You yourselves are our letter, written on our hearts, known and read by everybody.</a:t>
            </a:r>
            <a:br>
              <a:rPr lang="en-GB" sz="4000" b="1" dirty="0">
                <a:solidFill>
                  <a:schemeClr val="bg1"/>
                </a:solidFill>
                <a:latin typeface="Times New Roman" panose="02020603050405020304" pitchFamily="18" charset="0"/>
                <a:cs typeface="Times New Roman" panose="02020603050405020304" pitchFamily="18" charset="0"/>
              </a:rPr>
            </a:br>
            <a:r>
              <a:rPr lang="en-GB" sz="4000" b="1" dirty="0">
                <a:solidFill>
                  <a:schemeClr val="bg1"/>
                </a:solidFill>
                <a:latin typeface="Times New Roman" panose="02020603050405020304" pitchFamily="18" charset="0"/>
                <a:cs typeface="Times New Roman" panose="02020603050405020304" pitchFamily="18" charset="0"/>
              </a:rPr>
              <a:t>3 You show that you are a letter from Christ, the result of our ministry, written not with ink but </a:t>
            </a:r>
            <a:r>
              <a:rPr lang="en-GB" sz="4000" b="1" dirty="0">
                <a:solidFill>
                  <a:schemeClr val="bg1">
                    <a:lumMod val="95000"/>
                  </a:schemeClr>
                </a:solidFill>
                <a:latin typeface="Times New Roman" panose="02020603050405020304" pitchFamily="18" charset="0"/>
                <a:cs typeface="Times New Roman" panose="02020603050405020304" pitchFamily="18" charset="0"/>
              </a:rPr>
              <a:t>with the Spirit of the living God, not on tablets of stone but on tablets of human hearts.</a:t>
            </a:r>
            <a:br>
              <a:rPr lang="en-GB" sz="4000" b="1" dirty="0">
                <a:solidFill>
                  <a:schemeClr val="bg1">
                    <a:lumMod val="95000"/>
                  </a:schemeClr>
                </a:solidFill>
                <a:latin typeface="Times New Roman" panose="02020603050405020304" pitchFamily="18" charset="0"/>
                <a:cs typeface="Times New Roman" panose="02020603050405020304" pitchFamily="18" charset="0"/>
              </a:rPr>
            </a:br>
            <a:endParaRPr lang="en-US" sz="4000" b="1" dirty="0" smtClean="0">
              <a:solidFill>
                <a:schemeClr val="bg1">
                  <a:lumMod val="9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9458" name="Rectangle 3"/>
          <p:cNvSpPr>
            <a:spLocks noGrp="1" noChangeArrowheads="1"/>
          </p:cNvSpPr>
          <p:nvPr>
            <p:ph type="subTitle" idx="1"/>
          </p:nvPr>
        </p:nvSpPr>
        <p:spPr>
          <a:xfrm flipV="1">
            <a:off x="2195513" y="5516563"/>
            <a:ext cx="6400800" cy="746125"/>
          </a:xfrm>
        </p:spPr>
        <p:txBody>
          <a:bodyPr/>
          <a:lstStyle/>
          <a:p>
            <a:pPr eaLnBrk="1" hangingPunct="1">
              <a:lnSpc>
                <a:spcPct val="80000"/>
              </a:lnSpc>
            </a:pPr>
            <a:r>
              <a:rPr lang="en-US" altLang="en-US" b="1" smtClean="0">
                <a:solidFill>
                  <a:srgbClr val="CCFF33"/>
                </a:solidFill>
              </a:rPr>
              <a:t> </a:t>
            </a:r>
            <a:r>
              <a:rPr lang="en-US" altLang="en-US" smtClean="0">
                <a:solidFill>
                  <a:srgbClr val="CCFF33"/>
                </a:solidFill>
              </a:rPr>
              <a:t/>
            </a:r>
            <a:br>
              <a:rPr lang="en-US" altLang="en-US" smtClean="0">
                <a:solidFill>
                  <a:srgbClr val="CCFF33"/>
                </a:solidFill>
              </a:rPr>
            </a:br>
            <a:endParaRPr lang="en-US" altLang="en-US" smtClean="0">
              <a:solidFill>
                <a:srgbClr val="CCFF33"/>
              </a:solidFill>
            </a:endParaRPr>
          </a:p>
        </p:txBody>
      </p:sp>
      <p:sp>
        <p:nvSpPr>
          <p:cNvPr id="6" name="Rectangle 4"/>
          <p:cNvSpPr>
            <a:spLocks noChangeArrowheads="1"/>
          </p:cNvSpPr>
          <p:nvPr/>
        </p:nvSpPr>
        <p:spPr bwMode="auto">
          <a:xfrm>
            <a:off x="249238" y="1628775"/>
            <a:ext cx="8347075" cy="86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4000">
                <a:solidFill>
                  <a:schemeClr val="bg1"/>
                </a:solidFill>
                <a:latin typeface="Times New Roman" pitchFamily="18" charset="0"/>
                <a:cs typeface="Times New Roman" pitchFamily="18" charset="0"/>
              </a:rPr>
              <a:t>Satan hates the cross. He trembles over the effect it has on his kingdom. </a:t>
            </a:r>
            <a:endParaRPr lang="en-GB" altLang="en-US" sz="4000">
              <a:solidFill>
                <a:schemeClr val="bg1"/>
              </a:solidFill>
            </a:endParaRPr>
          </a:p>
        </p:txBody>
      </p:sp>
      <p:sp>
        <p:nvSpPr>
          <p:cNvPr id="3" name="Rectangle 2"/>
          <p:cNvSpPr>
            <a:spLocks noChangeArrowheads="1"/>
          </p:cNvSpPr>
          <p:nvPr/>
        </p:nvSpPr>
        <p:spPr bwMode="auto">
          <a:xfrm>
            <a:off x="511175" y="260350"/>
            <a:ext cx="6005513"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4400" b="1">
                <a:solidFill>
                  <a:srgbClr val="FFFF00"/>
                </a:solidFill>
                <a:latin typeface="Times New Roman" pitchFamily="18" charset="0"/>
                <a:cs typeface="Times New Roman" pitchFamily="18" charset="0"/>
              </a:rPr>
              <a:t>II. An Insufficient Cross</a:t>
            </a:r>
            <a:endParaRPr lang="en-GB" altLang="en-US" sz="4400">
              <a:solidFill>
                <a:srgbClr val="FFFF00"/>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97063" y="2852738"/>
            <a:ext cx="5051425" cy="378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Scale>
                                      <p:cBhvr>
                                        <p:cTn id="14" dur="1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6"/>
                                        </p:tgtEl>
                                        <p:attrNameLst>
                                          <p:attrName>ppt_x</p:attrName>
                                          <p:attrName>ppt_y</p:attrName>
                                        </p:attrNameLst>
                                      </p:cBhvr>
                                    </p:animMotion>
                                    <p:animEffect transition="in" filter="fade">
                                      <p:cBhvr>
                                        <p:cTn id="16" dur="1000"/>
                                        <p:tgtEl>
                                          <p:spTgt spid="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barn(inVertical)">
                                      <p:cBhvr>
                                        <p:cTn id="2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1506" name="Rectangle 3"/>
          <p:cNvSpPr>
            <a:spLocks noGrp="1" noChangeArrowheads="1"/>
          </p:cNvSpPr>
          <p:nvPr>
            <p:ph type="subTitle" idx="1"/>
          </p:nvPr>
        </p:nvSpPr>
        <p:spPr>
          <a:xfrm flipV="1">
            <a:off x="2195513" y="5516563"/>
            <a:ext cx="6400800" cy="746125"/>
          </a:xfrm>
        </p:spPr>
        <p:txBody>
          <a:bodyPr/>
          <a:lstStyle/>
          <a:p>
            <a:pPr eaLnBrk="1" hangingPunct="1">
              <a:lnSpc>
                <a:spcPct val="80000"/>
              </a:lnSpc>
            </a:pPr>
            <a:r>
              <a:rPr lang="en-US" altLang="en-US" b="1" smtClean="0">
                <a:solidFill>
                  <a:srgbClr val="CCFF33"/>
                </a:solidFill>
              </a:rPr>
              <a:t> </a:t>
            </a:r>
            <a:r>
              <a:rPr lang="en-US" altLang="en-US" smtClean="0">
                <a:solidFill>
                  <a:srgbClr val="CCFF33"/>
                </a:solidFill>
              </a:rPr>
              <a:t/>
            </a:r>
            <a:br>
              <a:rPr lang="en-US" altLang="en-US" smtClean="0">
                <a:solidFill>
                  <a:srgbClr val="CCFF33"/>
                </a:solidFill>
              </a:rPr>
            </a:br>
            <a:endParaRPr lang="en-US" altLang="en-US" smtClean="0">
              <a:solidFill>
                <a:srgbClr val="CCFF33"/>
              </a:solidFill>
            </a:endParaRPr>
          </a:p>
        </p:txBody>
      </p:sp>
      <p:sp>
        <p:nvSpPr>
          <p:cNvPr id="21507" name="Rectangle 3"/>
          <p:cNvSpPr>
            <a:spLocks noChangeArrowheads="1"/>
          </p:cNvSpPr>
          <p:nvPr/>
        </p:nvSpPr>
        <p:spPr bwMode="auto">
          <a:xfrm>
            <a:off x="323850" y="836613"/>
            <a:ext cx="8675688" cy="501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baseline="30000">
                <a:latin typeface="Times New Roman" pitchFamily="18" charset="0"/>
                <a:cs typeface="Times New Roman" pitchFamily="18" charset="0"/>
              </a:rPr>
              <a:t>37 </a:t>
            </a:r>
            <a:r>
              <a:rPr lang="en-GB" altLang="en-US">
                <a:latin typeface="Times New Roman" pitchFamily="18" charset="0"/>
                <a:cs typeface="Times New Roman" pitchFamily="18" charset="0"/>
              </a:rPr>
              <a:t>When the people heard this, they were cut to the heart and said to Peter and the other apostles, “Brothers, what shall we do?”</a:t>
            </a:r>
          </a:p>
          <a:p>
            <a:pPr>
              <a:spcBef>
                <a:spcPct val="0"/>
              </a:spcBef>
              <a:buFontTx/>
              <a:buNone/>
            </a:pPr>
            <a:r>
              <a:rPr lang="en-GB" altLang="en-US" baseline="30000">
                <a:latin typeface="Times New Roman" pitchFamily="18" charset="0"/>
                <a:cs typeface="Times New Roman" pitchFamily="18" charset="0"/>
              </a:rPr>
              <a:t>38 </a:t>
            </a:r>
            <a:r>
              <a:rPr lang="en-GB" altLang="en-US">
                <a:latin typeface="Times New Roman" pitchFamily="18" charset="0"/>
                <a:cs typeface="Times New Roman" pitchFamily="18" charset="0"/>
              </a:rPr>
              <a:t>Peter replied, “</a:t>
            </a:r>
            <a:r>
              <a:rPr lang="en-GB" altLang="en-US" b="1">
                <a:solidFill>
                  <a:srgbClr val="FF0000"/>
                </a:solidFill>
                <a:latin typeface="Times New Roman" pitchFamily="18" charset="0"/>
                <a:cs typeface="Times New Roman" pitchFamily="18" charset="0"/>
              </a:rPr>
              <a:t>Repent</a:t>
            </a:r>
            <a:r>
              <a:rPr lang="en-GB" altLang="en-US">
                <a:latin typeface="Times New Roman" pitchFamily="18" charset="0"/>
                <a:cs typeface="Times New Roman" pitchFamily="18" charset="0"/>
              </a:rPr>
              <a:t> and be baptized, every one of you, in the name of Jesus Christ for the forgiveness of your sins. And you will receive the gift of the Holy Spirit. </a:t>
            </a:r>
            <a:r>
              <a:rPr lang="en-GB" altLang="en-US" baseline="30000">
                <a:latin typeface="Times New Roman" pitchFamily="18" charset="0"/>
                <a:cs typeface="Times New Roman" pitchFamily="18" charset="0"/>
              </a:rPr>
              <a:t>39 </a:t>
            </a:r>
            <a:r>
              <a:rPr lang="en-GB" altLang="en-US">
                <a:latin typeface="Times New Roman" pitchFamily="18" charset="0"/>
                <a:cs typeface="Times New Roman" pitchFamily="18" charset="0"/>
              </a:rPr>
              <a:t>The promise is for you and your children and for all who are far off—for all whom the Lord our God will call.”</a:t>
            </a:r>
          </a:p>
          <a:p>
            <a:pPr>
              <a:spcBef>
                <a:spcPct val="0"/>
              </a:spcBef>
              <a:buFontTx/>
              <a:buNone/>
            </a:pPr>
            <a:r>
              <a:rPr lang="en-GB" altLang="en-US" b="1">
                <a:latin typeface="Times New Roman" pitchFamily="18" charset="0"/>
                <a:cs typeface="Times New Roman" pitchFamily="18" charset="0"/>
              </a:rPr>
              <a:t>Acts 2:37-39 (NIV)</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395288" y="549275"/>
            <a:ext cx="8388350" cy="5329238"/>
          </a:xfrm>
        </p:spPr>
        <p:txBody>
          <a:bodyPr anchor="ctr"/>
          <a:lstStyle/>
          <a:p>
            <a:pPr algn="l" eaLnBrk="1" hangingPunct="1"/>
            <a:r>
              <a:rPr lang="en-GB" altLang="en-US" sz="4400" smtClean="0">
                <a:solidFill>
                  <a:schemeClr val="bg1"/>
                </a:solidFill>
              </a:rPr>
              <a:t>Those who want to impress people by means of the flesh are trying to compel you to be circumcised. The only reason they do this is to avoid being persecuted for the cross of Christ. </a:t>
            </a:r>
            <a:br>
              <a:rPr lang="en-GB" altLang="en-US" sz="4400" smtClean="0">
                <a:solidFill>
                  <a:schemeClr val="bg1"/>
                </a:solidFill>
              </a:rPr>
            </a:br>
            <a:r>
              <a:rPr lang="en-GB" altLang="en-US" sz="4400" b="1" i="1" smtClean="0">
                <a:solidFill>
                  <a:srgbClr val="FFFF00"/>
                </a:solidFill>
              </a:rPr>
              <a:t>Galatians 6:12</a:t>
            </a:r>
            <a:endParaRPr lang="en-US" altLang="en-US" sz="4400" b="1" smtClean="0">
              <a:solidFill>
                <a:srgbClr val="FFFF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7410"/>
                                        </p:tgtEl>
                                        <p:attrNameLst>
                                          <p:attrName>style.visibility</p:attrName>
                                        </p:attrNameLst>
                                      </p:cBhvr>
                                      <p:to>
                                        <p:strVal val="visible"/>
                                      </p:to>
                                    </p:set>
                                    <p:animEffect transition="in" filter="fade">
                                      <p:cBhvr>
                                        <p:cTn id="7" dur="2000"/>
                                        <p:tgtEl>
                                          <p:spTgt spid="17410"/>
                                        </p:tgtEl>
                                      </p:cBhvr>
                                    </p:animEffect>
                                    <p:anim calcmode="lin" valueType="num">
                                      <p:cBhvr>
                                        <p:cTn id="8" dur="2000" fill="hold"/>
                                        <p:tgtEl>
                                          <p:spTgt spid="17410"/>
                                        </p:tgtEl>
                                        <p:attrNameLst>
                                          <p:attrName>style.rotation</p:attrName>
                                        </p:attrNameLst>
                                      </p:cBhvr>
                                      <p:tavLst>
                                        <p:tav tm="0">
                                          <p:val>
                                            <p:fltVal val="720"/>
                                          </p:val>
                                        </p:tav>
                                        <p:tav tm="100000">
                                          <p:val>
                                            <p:fltVal val="0"/>
                                          </p:val>
                                        </p:tav>
                                      </p:tavLst>
                                    </p:anim>
                                    <p:anim calcmode="lin" valueType="num">
                                      <p:cBhvr>
                                        <p:cTn id="9" dur="2000" fill="hold"/>
                                        <p:tgtEl>
                                          <p:spTgt spid="17410"/>
                                        </p:tgtEl>
                                        <p:attrNameLst>
                                          <p:attrName>ppt_h</p:attrName>
                                        </p:attrNameLst>
                                      </p:cBhvr>
                                      <p:tavLst>
                                        <p:tav tm="0">
                                          <p:val>
                                            <p:fltVal val="0"/>
                                          </p:val>
                                        </p:tav>
                                        <p:tav tm="100000">
                                          <p:val>
                                            <p:strVal val="#ppt_h"/>
                                          </p:val>
                                        </p:tav>
                                      </p:tavLst>
                                    </p:anim>
                                    <p:anim calcmode="lin" valueType="num">
                                      <p:cBhvr>
                                        <p:cTn id="10" dur="2000" fill="hold"/>
                                        <p:tgtEl>
                                          <p:spTgt spid="1741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68313" y="620713"/>
            <a:ext cx="8280400" cy="40322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a:latin typeface="Times New Roman" pitchFamily="18" charset="0"/>
                <a:cs typeface="Times New Roman" pitchFamily="18" charset="0"/>
              </a:rPr>
              <a:t>For Christ did not send me to baptize, but to preach the gospel—not with wisdom and eloquence, lest the cross of Christ be emptied of its power.</a:t>
            </a:r>
          </a:p>
          <a:p>
            <a:pPr algn="just">
              <a:spcBef>
                <a:spcPct val="0"/>
              </a:spcBef>
              <a:buFontTx/>
              <a:buNone/>
            </a:pPr>
            <a:r>
              <a:rPr lang="en-GB" altLang="en-US" baseline="30000">
                <a:latin typeface="Times New Roman" pitchFamily="18" charset="0"/>
                <a:cs typeface="Times New Roman" pitchFamily="18" charset="0"/>
              </a:rPr>
              <a:t>18 </a:t>
            </a:r>
            <a:r>
              <a:rPr lang="en-GB" altLang="en-US">
                <a:latin typeface="Times New Roman" pitchFamily="18" charset="0"/>
                <a:cs typeface="Times New Roman" pitchFamily="18" charset="0"/>
              </a:rPr>
              <a:t>For the message of the cross is foolishness to those who are perishing, but to us who are being saved it is the power of God.</a:t>
            </a:r>
          </a:p>
          <a:p>
            <a:pPr algn="just">
              <a:spcBef>
                <a:spcPct val="0"/>
              </a:spcBef>
              <a:buFontTx/>
              <a:buNone/>
            </a:pPr>
            <a:r>
              <a:rPr lang="en-GB" altLang="en-US" b="1" i="1">
                <a:latin typeface="Times New Roman" pitchFamily="18" charset="0"/>
                <a:cs typeface="Times New Roman" pitchFamily="18" charset="0"/>
              </a:rPr>
              <a:t>1 Corinthians 1:17-18 (NIV)</a:t>
            </a:r>
          </a:p>
        </p:txBody>
      </p:sp>
      <p:sp>
        <p:nvSpPr>
          <p:cNvPr id="4" name="Rectangle 3"/>
          <p:cNvSpPr>
            <a:spLocks noChangeArrowheads="1"/>
          </p:cNvSpPr>
          <p:nvPr/>
        </p:nvSpPr>
        <p:spPr bwMode="auto">
          <a:xfrm>
            <a:off x="161925" y="5157788"/>
            <a:ext cx="8891588"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sz="4000" b="1">
                <a:solidFill>
                  <a:srgbClr val="FFFF00"/>
                </a:solidFill>
                <a:latin typeface="Times New Roman" pitchFamily="18" charset="0"/>
                <a:cs typeface="Times New Roman" pitchFamily="18" charset="0"/>
              </a:rPr>
              <a:t>The real power of God comes from the preaching of the cross. </a:t>
            </a:r>
            <a:endParaRPr lang="en-GB" altLang="en-US" sz="40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68313" y="620713"/>
            <a:ext cx="8280400" cy="3540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baseline="30000">
                <a:latin typeface="Times New Roman" pitchFamily="18" charset="0"/>
                <a:cs typeface="Times New Roman" pitchFamily="18" charset="0"/>
              </a:rPr>
              <a:t>28 </a:t>
            </a:r>
            <a:r>
              <a:rPr lang="en-GB" altLang="en-US">
                <a:latin typeface="Times New Roman" pitchFamily="18" charset="0"/>
                <a:cs typeface="Times New Roman" pitchFamily="18" charset="0"/>
              </a:rPr>
              <a:t>“Come to me, all you who are weary and burdened, and I will give you rest. </a:t>
            </a:r>
            <a:r>
              <a:rPr lang="en-GB" altLang="en-US" baseline="30000">
                <a:latin typeface="Times New Roman" pitchFamily="18" charset="0"/>
                <a:cs typeface="Times New Roman" pitchFamily="18" charset="0"/>
              </a:rPr>
              <a:t>29 </a:t>
            </a:r>
            <a:r>
              <a:rPr lang="en-GB" altLang="en-US">
                <a:latin typeface="Times New Roman" pitchFamily="18" charset="0"/>
                <a:cs typeface="Times New Roman" pitchFamily="18" charset="0"/>
              </a:rPr>
              <a:t>Take my yoke upon you and learn from me, for I am gentle and humble in heart, and you will find rest for your souls. </a:t>
            </a:r>
            <a:r>
              <a:rPr lang="en-GB" altLang="en-US" baseline="30000">
                <a:latin typeface="Times New Roman" pitchFamily="18" charset="0"/>
                <a:cs typeface="Times New Roman" pitchFamily="18" charset="0"/>
              </a:rPr>
              <a:t>30 </a:t>
            </a:r>
            <a:r>
              <a:rPr lang="en-GB" altLang="en-US">
                <a:latin typeface="Times New Roman" pitchFamily="18" charset="0"/>
                <a:cs typeface="Times New Roman" pitchFamily="18" charset="0"/>
              </a:rPr>
              <a:t>For my yoke is easy and my burden is light.” </a:t>
            </a:r>
          </a:p>
          <a:p>
            <a:pPr algn="just">
              <a:spcBef>
                <a:spcPct val="0"/>
              </a:spcBef>
              <a:buFontTx/>
              <a:buNone/>
            </a:pPr>
            <a:r>
              <a:rPr lang="en-GB" altLang="en-US" b="1" i="1">
                <a:latin typeface="Times New Roman" pitchFamily="18" charset="0"/>
                <a:cs typeface="Times New Roman" pitchFamily="18" charset="0"/>
              </a:rPr>
              <a:t>Matthew 11:28-30 (NIV)</a:t>
            </a:r>
          </a:p>
        </p:txBody>
      </p:sp>
      <p:sp>
        <p:nvSpPr>
          <p:cNvPr id="3" name="Rectangle 2"/>
          <p:cNvSpPr>
            <a:spLocks noChangeArrowheads="1"/>
          </p:cNvSpPr>
          <p:nvPr/>
        </p:nvSpPr>
        <p:spPr bwMode="auto">
          <a:xfrm>
            <a:off x="468313" y="4724400"/>
            <a:ext cx="79375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b="1">
                <a:solidFill>
                  <a:schemeClr val="bg1"/>
                </a:solidFill>
                <a:latin typeface="Times New Roman" pitchFamily="18" charset="0"/>
                <a:cs typeface="Times New Roman" pitchFamily="18" charset="0"/>
              </a:rPr>
              <a:t>The answer to all our fears, troubles and heart aches, all our guilt and oppression is in our being yoked to Jesus.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9698" name="Rectangle 4"/>
          <p:cNvSpPr>
            <a:spLocks noChangeArrowheads="1"/>
          </p:cNvSpPr>
          <p:nvPr/>
        </p:nvSpPr>
        <p:spPr bwMode="auto">
          <a:xfrm>
            <a:off x="250825" y="476250"/>
            <a:ext cx="8605838" cy="6002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baseline="30000">
                <a:latin typeface="Times New Roman" pitchFamily="18" charset="0"/>
                <a:cs typeface="Times New Roman" pitchFamily="18" charset="0"/>
              </a:rPr>
              <a:t>9 </a:t>
            </a:r>
            <a:r>
              <a:rPr lang="en-GB" altLang="en-US">
                <a:latin typeface="Times New Roman" pitchFamily="18" charset="0"/>
                <a:cs typeface="Times New Roman" pitchFamily="18" charset="0"/>
              </a:rPr>
              <a:t>“Then you will be handed over to be persecuted and put to death, and you will be hated by all nations because of me. </a:t>
            </a:r>
            <a:r>
              <a:rPr lang="en-GB" altLang="en-US" baseline="30000">
                <a:latin typeface="Times New Roman" pitchFamily="18" charset="0"/>
                <a:cs typeface="Times New Roman" pitchFamily="18" charset="0"/>
              </a:rPr>
              <a:t>10 </a:t>
            </a:r>
            <a:r>
              <a:rPr lang="en-GB" altLang="en-US">
                <a:latin typeface="Times New Roman" pitchFamily="18" charset="0"/>
                <a:cs typeface="Times New Roman" pitchFamily="18" charset="0"/>
              </a:rPr>
              <a:t>At that time many will turn away from the faith and will betray and hate each other, </a:t>
            </a:r>
            <a:r>
              <a:rPr lang="en-GB" altLang="en-US" baseline="30000">
                <a:latin typeface="Times New Roman" pitchFamily="18" charset="0"/>
                <a:cs typeface="Times New Roman" pitchFamily="18" charset="0"/>
              </a:rPr>
              <a:t>11 </a:t>
            </a:r>
            <a:r>
              <a:rPr lang="en-GB" altLang="en-US">
                <a:latin typeface="Times New Roman" pitchFamily="18" charset="0"/>
                <a:cs typeface="Times New Roman" pitchFamily="18" charset="0"/>
              </a:rPr>
              <a:t>and </a:t>
            </a:r>
            <a:r>
              <a:rPr lang="en-GB" altLang="en-US" b="1">
                <a:solidFill>
                  <a:srgbClr val="FF0000"/>
                </a:solidFill>
                <a:latin typeface="Times New Roman" pitchFamily="18" charset="0"/>
                <a:cs typeface="Times New Roman" pitchFamily="18" charset="0"/>
              </a:rPr>
              <a:t>many false prophets </a:t>
            </a:r>
            <a:r>
              <a:rPr lang="en-GB" altLang="en-US">
                <a:latin typeface="Times New Roman" pitchFamily="18" charset="0"/>
                <a:cs typeface="Times New Roman" pitchFamily="18" charset="0"/>
              </a:rPr>
              <a:t>will appear and deceive many people. </a:t>
            </a:r>
            <a:r>
              <a:rPr lang="en-GB" altLang="en-US" baseline="30000">
                <a:latin typeface="Times New Roman" pitchFamily="18" charset="0"/>
                <a:cs typeface="Times New Roman" pitchFamily="18" charset="0"/>
              </a:rPr>
              <a:t>12 </a:t>
            </a:r>
            <a:r>
              <a:rPr lang="en-GB" altLang="en-US">
                <a:latin typeface="Times New Roman" pitchFamily="18" charset="0"/>
                <a:cs typeface="Times New Roman" pitchFamily="18" charset="0"/>
              </a:rPr>
              <a:t>Because of the increase of wickedness, the love of most will grow cold, </a:t>
            </a:r>
            <a:r>
              <a:rPr lang="en-GB" altLang="en-US" baseline="30000">
                <a:latin typeface="Times New Roman" pitchFamily="18" charset="0"/>
                <a:cs typeface="Times New Roman" pitchFamily="18" charset="0"/>
              </a:rPr>
              <a:t>13 </a:t>
            </a:r>
            <a:r>
              <a:rPr lang="en-GB" altLang="en-US">
                <a:latin typeface="Times New Roman" pitchFamily="18" charset="0"/>
                <a:cs typeface="Times New Roman" pitchFamily="18" charset="0"/>
              </a:rPr>
              <a:t>but the one who stands firm to the end will be saved. </a:t>
            </a:r>
            <a:r>
              <a:rPr lang="en-GB" altLang="en-US" baseline="30000">
                <a:latin typeface="Times New Roman" pitchFamily="18" charset="0"/>
                <a:cs typeface="Times New Roman" pitchFamily="18" charset="0"/>
              </a:rPr>
              <a:t>14 </a:t>
            </a:r>
            <a:r>
              <a:rPr lang="en-GB" altLang="en-US">
                <a:latin typeface="Times New Roman" pitchFamily="18" charset="0"/>
                <a:cs typeface="Times New Roman" pitchFamily="18" charset="0"/>
              </a:rPr>
              <a:t>And this </a:t>
            </a:r>
            <a:r>
              <a:rPr lang="en-GB" altLang="en-US" b="1">
                <a:solidFill>
                  <a:srgbClr val="FF0000"/>
                </a:solidFill>
                <a:latin typeface="Times New Roman" pitchFamily="18" charset="0"/>
                <a:cs typeface="Times New Roman" pitchFamily="18" charset="0"/>
              </a:rPr>
              <a:t>gospel</a:t>
            </a:r>
            <a:r>
              <a:rPr lang="en-GB" altLang="en-US">
                <a:latin typeface="Times New Roman" pitchFamily="18" charset="0"/>
                <a:cs typeface="Times New Roman" pitchFamily="18" charset="0"/>
              </a:rPr>
              <a:t> of the kingdom will be preached in the whole world as a testimony to all nations, and then the end will come.</a:t>
            </a:r>
          </a:p>
          <a:p>
            <a:pPr>
              <a:spcBef>
                <a:spcPct val="0"/>
              </a:spcBef>
              <a:buFontTx/>
              <a:buNone/>
            </a:pPr>
            <a:r>
              <a:rPr lang="en-GB" altLang="en-US" b="1" i="1">
                <a:solidFill>
                  <a:srgbClr val="FF0000"/>
                </a:solidFill>
                <a:latin typeface="Times New Roman" pitchFamily="18" charset="0"/>
                <a:cs typeface="Times New Roman" pitchFamily="18" charset="0"/>
              </a:rPr>
              <a:t>Matthew 24:9:14 (NIV)</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34925" y="549275"/>
            <a:ext cx="8388350" cy="1511300"/>
          </a:xfrm>
        </p:spPr>
        <p:txBody>
          <a:bodyPr anchor="ctr"/>
          <a:lstStyle/>
          <a:p>
            <a:pPr eaLnBrk="1" hangingPunct="1"/>
            <a:r>
              <a:rPr lang="en-GB" altLang="en-US" sz="4400" b="1" smtClean="0">
                <a:solidFill>
                  <a:srgbClr val="FFFF00"/>
                </a:solidFill>
                <a:latin typeface="Times New Roman" pitchFamily="18" charset="0"/>
                <a:cs typeface="Times New Roman" pitchFamily="18" charset="0"/>
              </a:rPr>
              <a:t>III. Don’t Run From the Cross</a:t>
            </a:r>
            <a:r>
              <a:rPr lang="en-GB" altLang="en-US" sz="4400" smtClean="0">
                <a:solidFill>
                  <a:srgbClr val="FFFF00"/>
                </a:solidFill>
                <a:latin typeface="Times New Roman" pitchFamily="18" charset="0"/>
                <a:cs typeface="Times New Roman" pitchFamily="18" charset="0"/>
              </a:rPr>
              <a:t/>
            </a:r>
            <a:br>
              <a:rPr lang="en-GB" altLang="en-US" sz="4400" smtClean="0">
                <a:solidFill>
                  <a:srgbClr val="FFFF00"/>
                </a:solidFill>
                <a:latin typeface="Times New Roman" pitchFamily="18" charset="0"/>
                <a:cs typeface="Times New Roman" pitchFamily="18" charset="0"/>
              </a:rPr>
            </a:br>
            <a:endParaRPr lang="en-US" altLang="en-US" sz="4400" b="1" smtClean="0">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323850" y="1727200"/>
            <a:ext cx="8424863" cy="20605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a:latin typeface="Times New Roman" pitchFamily="18" charset="0"/>
                <a:cs typeface="Times New Roman" pitchFamily="18" charset="0"/>
              </a:rPr>
              <a:t>“Whoever wants to be my disciple must deny themselves and take up their cross daily and follow me.</a:t>
            </a:r>
          </a:p>
          <a:p>
            <a:pPr algn="just">
              <a:spcBef>
                <a:spcPct val="0"/>
              </a:spcBef>
              <a:buFontTx/>
              <a:buNone/>
            </a:pPr>
            <a:r>
              <a:rPr lang="en-GB" altLang="en-US" b="1" i="1">
                <a:latin typeface="Times New Roman" pitchFamily="18" charset="0"/>
                <a:cs typeface="Times New Roman" pitchFamily="18" charset="0"/>
              </a:rPr>
              <a:t>Luke 9:23 (NIV)</a:t>
            </a:r>
            <a:r>
              <a:rPr lang="en-GB" altLang="en-US">
                <a:latin typeface="Times New Roman" pitchFamily="18" charset="0"/>
                <a:cs typeface="Times New Roman" pitchFamily="18" charset="0"/>
              </a:rPr>
              <a:t> </a:t>
            </a:r>
          </a:p>
        </p:txBody>
      </p:sp>
      <p:sp>
        <p:nvSpPr>
          <p:cNvPr id="4" name="Rectangle 3"/>
          <p:cNvSpPr>
            <a:spLocks noChangeArrowheads="1"/>
          </p:cNvSpPr>
          <p:nvPr/>
        </p:nvSpPr>
        <p:spPr bwMode="auto">
          <a:xfrm>
            <a:off x="611188" y="4724400"/>
            <a:ext cx="7848600" cy="15700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a:latin typeface="Times New Roman" pitchFamily="18" charset="0"/>
                <a:cs typeface="Times New Roman" pitchFamily="18" charset="0"/>
              </a:rPr>
              <a:t>And whoever does not carry their cross and follow me cannot be my disciple.</a:t>
            </a:r>
          </a:p>
          <a:p>
            <a:pPr>
              <a:spcBef>
                <a:spcPct val="0"/>
              </a:spcBef>
              <a:buFontTx/>
              <a:buNone/>
            </a:pPr>
            <a:r>
              <a:rPr lang="en-GB" altLang="en-US" b="1" i="1">
                <a:solidFill>
                  <a:srgbClr val="FF0000"/>
                </a:solidFill>
                <a:latin typeface="Times New Roman" pitchFamily="18" charset="0"/>
                <a:cs typeface="Times New Roman" pitchFamily="18" charset="0"/>
              </a:rPr>
              <a:t>Luke 14:27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anim calcmode="lin" valueType="num">
                                      <p:cBhvr>
                                        <p:cTn id="8" dur="2000" fill="hold"/>
                                        <p:tgtEl>
                                          <p:spTgt spid="21506"/>
                                        </p:tgtEl>
                                        <p:attrNameLst>
                                          <p:attrName>style.rotation</p:attrName>
                                        </p:attrNameLst>
                                      </p:cBhvr>
                                      <p:tavLst>
                                        <p:tav tm="0">
                                          <p:val>
                                            <p:fltVal val="720"/>
                                          </p:val>
                                        </p:tav>
                                        <p:tav tm="100000">
                                          <p:val>
                                            <p:fltVal val="0"/>
                                          </p:val>
                                        </p:tav>
                                      </p:tavLst>
                                    </p:anim>
                                    <p:anim calcmode="lin" valueType="num">
                                      <p:cBhvr>
                                        <p:cTn id="9" dur="2000" fill="hold"/>
                                        <p:tgtEl>
                                          <p:spTgt spid="21506"/>
                                        </p:tgtEl>
                                        <p:attrNameLst>
                                          <p:attrName>ppt_h</p:attrName>
                                        </p:attrNameLst>
                                      </p:cBhvr>
                                      <p:tavLst>
                                        <p:tav tm="0">
                                          <p:val>
                                            <p:fltVal val="0"/>
                                          </p:val>
                                        </p:tav>
                                        <p:tav tm="100000">
                                          <p:val>
                                            <p:strVal val="#ppt_h"/>
                                          </p:val>
                                        </p:tav>
                                      </p:tavLst>
                                    </p:anim>
                                    <p:anim calcmode="lin" valueType="num">
                                      <p:cBhvr>
                                        <p:cTn id="10" dur="2000" fill="hold"/>
                                        <p:tgtEl>
                                          <p:spTgt spid="21506"/>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 grpId="0" animBg="1"/>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34925" y="549275"/>
            <a:ext cx="8388350" cy="1511300"/>
          </a:xfrm>
        </p:spPr>
        <p:txBody>
          <a:bodyPr anchor="ctr"/>
          <a:lstStyle/>
          <a:p>
            <a:pPr eaLnBrk="1" hangingPunct="1"/>
            <a:r>
              <a:rPr lang="en-GB" altLang="en-US" sz="4400" b="1" smtClean="0">
                <a:solidFill>
                  <a:srgbClr val="FFFF00"/>
                </a:solidFill>
                <a:latin typeface="Times New Roman" pitchFamily="18" charset="0"/>
                <a:cs typeface="Times New Roman" pitchFamily="18" charset="0"/>
              </a:rPr>
              <a:t>III. Don’t Run From the Cross</a:t>
            </a:r>
            <a:r>
              <a:rPr lang="en-GB" altLang="en-US" sz="4400" smtClean="0">
                <a:solidFill>
                  <a:srgbClr val="FFFF00"/>
                </a:solidFill>
                <a:latin typeface="Times New Roman" pitchFamily="18" charset="0"/>
                <a:cs typeface="Times New Roman" pitchFamily="18" charset="0"/>
              </a:rPr>
              <a:t/>
            </a:r>
            <a:br>
              <a:rPr lang="en-GB" altLang="en-US" sz="4400" smtClean="0">
                <a:solidFill>
                  <a:srgbClr val="FFFF00"/>
                </a:solidFill>
                <a:latin typeface="Times New Roman" pitchFamily="18" charset="0"/>
                <a:cs typeface="Times New Roman" pitchFamily="18" charset="0"/>
              </a:rPr>
            </a:br>
            <a:endParaRPr lang="en-US" altLang="en-US" sz="4400" b="1" smtClean="0">
              <a:solidFill>
                <a:srgbClr val="FFFF00"/>
              </a:solidFill>
              <a:latin typeface="Times New Roman" pitchFamily="18" charset="0"/>
              <a:cs typeface="Times New Roman"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7088" y="1628775"/>
            <a:ext cx="7243762"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395288" y="5516563"/>
            <a:ext cx="856932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a:solidFill>
                  <a:schemeClr val="bg1"/>
                </a:solidFill>
                <a:latin typeface="Times New Roman" pitchFamily="18" charset="0"/>
                <a:cs typeface="Times New Roman" pitchFamily="18" charset="0"/>
              </a:rPr>
              <a:t>The basic requirement in being a disciple of Jesus is denying oneself and taking up their cross. </a:t>
            </a:r>
            <a:endParaRPr lang="en-GB" altLang="en-US">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anim calcmode="lin" valueType="num">
                                      <p:cBhvr>
                                        <p:cTn id="8" dur="2000" fill="hold"/>
                                        <p:tgtEl>
                                          <p:spTgt spid="21506"/>
                                        </p:tgtEl>
                                        <p:attrNameLst>
                                          <p:attrName>style.rotation</p:attrName>
                                        </p:attrNameLst>
                                      </p:cBhvr>
                                      <p:tavLst>
                                        <p:tav tm="0">
                                          <p:val>
                                            <p:fltVal val="720"/>
                                          </p:val>
                                        </p:tav>
                                        <p:tav tm="100000">
                                          <p:val>
                                            <p:fltVal val="0"/>
                                          </p:val>
                                        </p:tav>
                                      </p:tavLst>
                                    </p:anim>
                                    <p:anim calcmode="lin" valueType="num">
                                      <p:cBhvr>
                                        <p:cTn id="9" dur="2000" fill="hold"/>
                                        <p:tgtEl>
                                          <p:spTgt spid="21506"/>
                                        </p:tgtEl>
                                        <p:attrNameLst>
                                          <p:attrName>ppt_h</p:attrName>
                                        </p:attrNameLst>
                                      </p:cBhvr>
                                      <p:tavLst>
                                        <p:tav tm="0">
                                          <p:val>
                                            <p:fltVal val="0"/>
                                          </p:val>
                                        </p:tav>
                                        <p:tav tm="100000">
                                          <p:val>
                                            <p:strVal val="#ppt_h"/>
                                          </p:val>
                                        </p:tav>
                                      </p:tavLst>
                                    </p:anim>
                                    <p:anim calcmode="lin" valueType="num">
                                      <p:cBhvr>
                                        <p:cTn id="10" dur="2000" fill="hold"/>
                                        <p:tgtEl>
                                          <p:spTgt spid="21506"/>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15875" y="188913"/>
            <a:ext cx="8388350" cy="1511300"/>
          </a:xfrm>
        </p:spPr>
        <p:txBody>
          <a:bodyPr anchor="ctr"/>
          <a:lstStyle/>
          <a:p>
            <a:pPr eaLnBrk="1" hangingPunct="1"/>
            <a:r>
              <a:rPr lang="en-GB" altLang="en-US" sz="4400" b="1" smtClean="0">
                <a:solidFill>
                  <a:srgbClr val="FFFF00"/>
                </a:solidFill>
                <a:latin typeface="Times New Roman" pitchFamily="18" charset="0"/>
                <a:cs typeface="Times New Roman" pitchFamily="18" charset="0"/>
              </a:rPr>
              <a:t>II. Don’t Run From the Cross</a:t>
            </a:r>
            <a:r>
              <a:rPr lang="en-GB" altLang="en-US" sz="4400" smtClean="0">
                <a:solidFill>
                  <a:srgbClr val="FFFF00"/>
                </a:solidFill>
                <a:latin typeface="Times New Roman" pitchFamily="18" charset="0"/>
                <a:cs typeface="Times New Roman" pitchFamily="18" charset="0"/>
              </a:rPr>
              <a:t/>
            </a:r>
            <a:br>
              <a:rPr lang="en-GB" altLang="en-US" sz="4400" smtClean="0">
                <a:solidFill>
                  <a:srgbClr val="FFFF00"/>
                </a:solidFill>
                <a:latin typeface="Times New Roman" pitchFamily="18" charset="0"/>
                <a:cs typeface="Times New Roman" pitchFamily="18" charset="0"/>
              </a:rPr>
            </a:br>
            <a:endParaRPr lang="en-US" altLang="en-US" sz="4400" b="1" smtClean="0">
              <a:solidFill>
                <a:srgbClr val="FFFF00"/>
              </a:solidFill>
              <a:latin typeface="Times New Roman" pitchFamily="18" charset="0"/>
              <a:cs typeface="Times New Roman" pitchFamily="18" charset="0"/>
            </a:endParaRPr>
          </a:p>
        </p:txBody>
      </p:sp>
      <p:sp>
        <p:nvSpPr>
          <p:cNvPr id="35843" name="Rectangle 3"/>
          <p:cNvSpPr>
            <a:spLocks noGrp="1" noChangeArrowheads="1"/>
          </p:cNvSpPr>
          <p:nvPr>
            <p:ph type="subTitle" idx="1"/>
          </p:nvPr>
        </p:nvSpPr>
        <p:spPr>
          <a:xfrm flipV="1">
            <a:off x="2195513" y="5516563"/>
            <a:ext cx="6400800" cy="746125"/>
          </a:xfrm>
        </p:spPr>
        <p:txBody>
          <a:bodyPr/>
          <a:lstStyle/>
          <a:p>
            <a:pPr eaLnBrk="1" hangingPunct="1">
              <a:lnSpc>
                <a:spcPct val="80000"/>
              </a:lnSpc>
            </a:pPr>
            <a:r>
              <a:rPr lang="en-US" altLang="en-US" b="1" smtClean="0">
                <a:solidFill>
                  <a:srgbClr val="CCFF33"/>
                </a:solidFill>
              </a:rPr>
              <a:t> </a:t>
            </a:r>
            <a:r>
              <a:rPr lang="en-US" altLang="en-US" smtClean="0">
                <a:solidFill>
                  <a:srgbClr val="CCFF33"/>
                </a:solidFill>
              </a:rPr>
              <a:t/>
            </a:r>
            <a:br>
              <a:rPr lang="en-US" altLang="en-US" smtClean="0">
                <a:solidFill>
                  <a:srgbClr val="CCFF33"/>
                </a:solidFill>
              </a:rPr>
            </a:br>
            <a:endParaRPr lang="en-US" altLang="en-US" smtClean="0">
              <a:solidFill>
                <a:srgbClr val="CCFF33"/>
              </a:solidFill>
            </a:endParaRPr>
          </a:p>
        </p:txBody>
      </p:sp>
      <p:sp>
        <p:nvSpPr>
          <p:cNvPr id="35844" name="Rectangle 1"/>
          <p:cNvSpPr>
            <a:spLocks noChangeArrowheads="1"/>
          </p:cNvSpPr>
          <p:nvPr/>
        </p:nvSpPr>
        <p:spPr bwMode="auto">
          <a:xfrm>
            <a:off x="250825" y="1125538"/>
            <a:ext cx="8569325" cy="35385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baseline="30000">
                <a:latin typeface="Times New Roman" pitchFamily="18" charset="0"/>
                <a:cs typeface="Times New Roman" pitchFamily="18" charset="0"/>
              </a:rPr>
              <a:t>17 </a:t>
            </a:r>
            <a:r>
              <a:rPr lang="en-GB" altLang="en-US">
                <a:latin typeface="Times New Roman" pitchFamily="18" charset="0"/>
                <a:cs typeface="Times New Roman" pitchFamily="18" charset="0"/>
              </a:rPr>
              <a:t>Join together in following my example, brothers and sisters, and just as you have us as a model, keep your eyes on those who live as we do. </a:t>
            </a:r>
            <a:r>
              <a:rPr lang="en-GB" altLang="en-US" baseline="30000">
                <a:latin typeface="Times New Roman" pitchFamily="18" charset="0"/>
                <a:cs typeface="Times New Roman" pitchFamily="18" charset="0"/>
              </a:rPr>
              <a:t>18 </a:t>
            </a:r>
            <a:r>
              <a:rPr lang="en-GB" altLang="en-US">
                <a:latin typeface="Times New Roman" pitchFamily="18" charset="0"/>
                <a:cs typeface="Times New Roman" pitchFamily="18" charset="0"/>
              </a:rPr>
              <a:t>For, as I have often told you before and now tell you again even with tears, many live as enemies of the cross of Christ. </a:t>
            </a:r>
          </a:p>
          <a:p>
            <a:pPr>
              <a:spcBef>
                <a:spcPct val="0"/>
              </a:spcBef>
              <a:buFontTx/>
              <a:buNone/>
            </a:pPr>
            <a:r>
              <a:rPr lang="en-GB" altLang="en-US" b="1" i="1">
                <a:solidFill>
                  <a:srgbClr val="FF0000"/>
                </a:solidFill>
                <a:latin typeface="Times New Roman" pitchFamily="18" charset="0"/>
                <a:cs typeface="Times New Roman" pitchFamily="18" charset="0"/>
              </a:rPr>
              <a:t>Philippians 3:17-18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anim calcmode="lin" valueType="num">
                                      <p:cBhvr>
                                        <p:cTn id="8" dur="2000" fill="hold"/>
                                        <p:tgtEl>
                                          <p:spTgt spid="21506"/>
                                        </p:tgtEl>
                                        <p:attrNameLst>
                                          <p:attrName>style.rotation</p:attrName>
                                        </p:attrNameLst>
                                      </p:cBhvr>
                                      <p:tavLst>
                                        <p:tav tm="0">
                                          <p:val>
                                            <p:fltVal val="720"/>
                                          </p:val>
                                        </p:tav>
                                        <p:tav tm="100000">
                                          <p:val>
                                            <p:fltVal val="0"/>
                                          </p:val>
                                        </p:tav>
                                      </p:tavLst>
                                    </p:anim>
                                    <p:anim calcmode="lin" valueType="num">
                                      <p:cBhvr>
                                        <p:cTn id="9" dur="2000" fill="hold"/>
                                        <p:tgtEl>
                                          <p:spTgt spid="21506"/>
                                        </p:tgtEl>
                                        <p:attrNameLst>
                                          <p:attrName>ppt_h</p:attrName>
                                        </p:attrNameLst>
                                      </p:cBhvr>
                                      <p:tavLst>
                                        <p:tav tm="0">
                                          <p:val>
                                            <p:fltVal val="0"/>
                                          </p:val>
                                        </p:tav>
                                        <p:tav tm="100000">
                                          <p:val>
                                            <p:strVal val="#ppt_h"/>
                                          </p:val>
                                        </p:tav>
                                      </p:tavLst>
                                    </p:anim>
                                    <p:anim calcmode="lin" valueType="num">
                                      <p:cBhvr>
                                        <p:cTn id="10" dur="2000" fill="hold"/>
                                        <p:tgtEl>
                                          <p:spTgt spid="2150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34925" y="549275"/>
            <a:ext cx="8388350" cy="1511300"/>
          </a:xfrm>
        </p:spPr>
        <p:txBody>
          <a:bodyPr anchor="ctr"/>
          <a:lstStyle/>
          <a:p>
            <a:pPr eaLnBrk="1" hangingPunct="1"/>
            <a:r>
              <a:rPr lang="en-GB" altLang="en-US" sz="4400" b="1" smtClean="0">
                <a:solidFill>
                  <a:srgbClr val="FFFF00"/>
                </a:solidFill>
                <a:latin typeface="Times New Roman" pitchFamily="18" charset="0"/>
                <a:cs typeface="Times New Roman" pitchFamily="18" charset="0"/>
              </a:rPr>
              <a:t>II. Don’t Run From the Cross</a:t>
            </a:r>
            <a:r>
              <a:rPr lang="en-GB" altLang="en-US" sz="4400" smtClean="0">
                <a:solidFill>
                  <a:srgbClr val="FFFF00"/>
                </a:solidFill>
                <a:latin typeface="Times New Roman" pitchFamily="18" charset="0"/>
                <a:cs typeface="Times New Roman" pitchFamily="18" charset="0"/>
              </a:rPr>
              <a:t/>
            </a:r>
            <a:br>
              <a:rPr lang="en-GB" altLang="en-US" sz="4400" smtClean="0">
                <a:solidFill>
                  <a:srgbClr val="FFFF00"/>
                </a:solidFill>
                <a:latin typeface="Times New Roman" pitchFamily="18" charset="0"/>
                <a:cs typeface="Times New Roman" pitchFamily="18" charset="0"/>
              </a:rPr>
            </a:br>
            <a:endParaRPr lang="en-US" altLang="en-US" sz="4400" b="1" smtClean="0">
              <a:solidFill>
                <a:srgbClr val="FFFF00"/>
              </a:solidFill>
              <a:latin typeface="Times New Roman" pitchFamily="18" charset="0"/>
              <a:cs typeface="Times New Roman" pitchFamily="18" charset="0"/>
            </a:endParaRPr>
          </a:p>
        </p:txBody>
      </p:sp>
      <p:sp>
        <p:nvSpPr>
          <p:cNvPr id="37891" name="Rectangle 3"/>
          <p:cNvSpPr>
            <a:spLocks noGrp="1" noChangeArrowheads="1"/>
          </p:cNvSpPr>
          <p:nvPr>
            <p:ph type="subTitle" idx="1"/>
          </p:nvPr>
        </p:nvSpPr>
        <p:spPr>
          <a:xfrm flipV="1">
            <a:off x="2195513" y="5516563"/>
            <a:ext cx="6400800" cy="746125"/>
          </a:xfrm>
        </p:spPr>
        <p:txBody>
          <a:bodyPr/>
          <a:lstStyle/>
          <a:p>
            <a:pPr eaLnBrk="1" hangingPunct="1">
              <a:lnSpc>
                <a:spcPct val="80000"/>
              </a:lnSpc>
            </a:pPr>
            <a:r>
              <a:rPr lang="en-US" altLang="en-US" b="1" smtClean="0">
                <a:solidFill>
                  <a:srgbClr val="CCFF33"/>
                </a:solidFill>
              </a:rPr>
              <a:t> </a:t>
            </a:r>
            <a:r>
              <a:rPr lang="en-US" altLang="en-US" smtClean="0">
                <a:solidFill>
                  <a:srgbClr val="CCFF33"/>
                </a:solidFill>
              </a:rPr>
              <a:t/>
            </a:r>
            <a:br>
              <a:rPr lang="en-US" altLang="en-US" smtClean="0">
                <a:solidFill>
                  <a:srgbClr val="CCFF33"/>
                </a:solidFill>
              </a:rPr>
            </a:br>
            <a:endParaRPr lang="en-US" altLang="en-US" smtClean="0">
              <a:solidFill>
                <a:srgbClr val="CCFF33"/>
              </a:solidFill>
            </a:endParaRPr>
          </a:p>
        </p:txBody>
      </p:sp>
      <p:sp>
        <p:nvSpPr>
          <p:cNvPr id="21508" name="Rectangle 4"/>
          <p:cNvSpPr>
            <a:spLocks noChangeArrowheads="1"/>
          </p:cNvSpPr>
          <p:nvPr/>
        </p:nvSpPr>
        <p:spPr bwMode="auto">
          <a:xfrm>
            <a:off x="395288" y="1587500"/>
            <a:ext cx="8347075" cy="198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GB" altLang="en-US" sz="3600" b="1">
                <a:solidFill>
                  <a:schemeClr val="bg1"/>
                </a:solidFill>
                <a:latin typeface="Times New Roman" pitchFamily="18" charset="0"/>
                <a:cs typeface="Times New Roman" pitchFamily="18" charset="0"/>
              </a:rPr>
              <a:t>“If we surrender ourselves to the cross He will open the fountain of forgiveness, healing and deliverance.” </a:t>
            </a:r>
            <a:endParaRPr lang="en-US" altLang="en-US" sz="3600" b="1">
              <a:solidFill>
                <a:schemeClr val="bg1"/>
              </a:solidFill>
              <a:latin typeface="Times New Roman" pitchFamily="18" charset="0"/>
              <a:cs typeface="Times New Roman" pitchFamily="18"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57500" y="3573463"/>
            <a:ext cx="4090988" cy="306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anim calcmode="lin" valueType="num">
                                      <p:cBhvr>
                                        <p:cTn id="8" dur="2000" fill="hold"/>
                                        <p:tgtEl>
                                          <p:spTgt spid="21506"/>
                                        </p:tgtEl>
                                        <p:attrNameLst>
                                          <p:attrName>style.rotation</p:attrName>
                                        </p:attrNameLst>
                                      </p:cBhvr>
                                      <p:tavLst>
                                        <p:tav tm="0">
                                          <p:val>
                                            <p:fltVal val="720"/>
                                          </p:val>
                                        </p:tav>
                                        <p:tav tm="100000">
                                          <p:val>
                                            <p:fltVal val="0"/>
                                          </p:val>
                                        </p:tav>
                                      </p:tavLst>
                                    </p:anim>
                                    <p:anim calcmode="lin" valueType="num">
                                      <p:cBhvr>
                                        <p:cTn id="9" dur="2000" fill="hold"/>
                                        <p:tgtEl>
                                          <p:spTgt spid="21506"/>
                                        </p:tgtEl>
                                        <p:attrNameLst>
                                          <p:attrName>ppt_h</p:attrName>
                                        </p:attrNameLst>
                                      </p:cBhvr>
                                      <p:tavLst>
                                        <p:tav tm="0">
                                          <p:val>
                                            <p:fltVal val="0"/>
                                          </p:val>
                                        </p:tav>
                                        <p:tav tm="100000">
                                          <p:val>
                                            <p:strVal val="#ppt_h"/>
                                          </p:val>
                                        </p:tav>
                                      </p:tavLst>
                                    </p:anim>
                                    <p:anim calcmode="lin" valueType="num">
                                      <p:cBhvr>
                                        <p:cTn id="10" dur="2000" fill="hold"/>
                                        <p:tgtEl>
                                          <p:spTgt spid="21506"/>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2" presetClass="entr" presetSubtype="0" fill="hold" grpId="0" nodeType="clickEffect">
                                  <p:stCondLst>
                                    <p:cond delay="0"/>
                                  </p:stCondLst>
                                  <p:childTnLst>
                                    <p:set>
                                      <p:cBhvr>
                                        <p:cTn id="14" dur="1" fill="hold">
                                          <p:stCondLst>
                                            <p:cond delay="0"/>
                                          </p:stCondLst>
                                        </p:cTn>
                                        <p:tgtEl>
                                          <p:spTgt spid="21508"/>
                                        </p:tgtEl>
                                        <p:attrNameLst>
                                          <p:attrName>style.visibility</p:attrName>
                                        </p:attrNameLst>
                                      </p:cBhvr>
                                      <p:to>
                                        <p:strVal val="visible"/>
                                      </p:to>
                                    </p:set>
                                    <p:animScale>
                                      <p:cBhvr>
                                        <p:cTn id="15" dur="1000" decel="50000" fill="hold">
                                          <p:stCondLst>
                                            <p:cond delay="0"/>
                                          </p:stCondLst>
                                        </p:cTn>
                                        <p:tgtEl>
                                          <p:spTgt spid="2150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6" dur="1000" decel="50000" fill="hold">
                                          <p:stCondLst>
                                            <p:cond delay="0"/>
                                          </p:stCondLst>
                                        </p:cTn>
                                        <p:tgtEl>
                                          <p:spTgt spid="21508"/>
                                        </p:tgtEl>
                                        <p:attrNameLst>
                                          <p:attrName>ppt_x</p:attrName>
                                          <p:attrName>ppt_y</p:attrName>
                                        </p:attrNameLst>
                                      </p:cBhvr>
                                    </p:animMotion>
                                    <p:animEffect transition="in" filter="fade">
                                      <p:cBhvr>
                                        <p:cTn id="17" dur="1000"/>
                                        <p:tgtEl>
                                          <p:spTgt spid="2150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95288" y="5283200"/>
            <a:ext cx="8280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b="1">
                <a:solidFill>
                  <a:schemeClr val="bg1"/>
                </a:solidFill>
                <a:latin typeface="Times New Roman" pitchFamily="18" charset="0"/>
                <a:cs typeface="Times New Roman" pitchFamily="18" charset="0"/>
              </a:rPr>
              <a:t>Are we living letters filled with the character of the writer, bringing a message of hope to the readers, like the Corinthians?</a:t>
            </a:r>
            <a:r>
              <a:rPr lang="en-GB" altLang="en-US">
                <a:solidFill>
                  <a:schemeClr val="bg1"/>
                </a:solidFill>
                <a:latin typeface="Times New Roman" pitchFamily="18" charset="0"/>
                <a:cs typeface="Times New Roman" pitchFamily="18" charset="0"/>
              </a:rPr>
              <a:t> </a:t>
            </a:r>
            <a:endParaRPr lang="en-GB" altLang="en-US">
              <a:solidFill>
                <a:schemeClr val="bg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01750" y="1692275"/>
            <a:ext cx="6035675" cy="339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668338" y="333375"/>
            <a:ext cx="73025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b="1">
                <a:solidFill>
                  <a:srgbClr val="FFFF00"/>
                </a:solidFill>
                <a:latin typeface="Times New Roman" pitchFamily="18" charset="0"/>
                <a:cs typeface="Times New Roman" pitchFamily="18" charset="0"/>
              </a:rPr>
              <a:t>Writing starts in the brain first then to the heart, then to the hands.</a:t>
            </a:r>
            <a:endParaRPr lang="en-GB" altLang="en-US"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6146" name="Rectangle 1"/>
          <p:cNvSpPr>
            <a:spLocks noChangeArrowheads="1"/>
          </p:cNvSpPr>
          <p:nvPr/>
        </p:nvSpPr>
        <p:spPr bwMode="auto">
          <a:xfrm>
            <a:off x="468313" y="836613"/>
            <a:ext cx="8280400" cy="501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a:latin typeface="Times New Roman" pitchFamily="18" charset="0"/>
                <a:cs typeface="Times New Roman" pitchFamily="18" charset="0"/>
              </a:rPr>
              <a:t>Therefore, since through God’s mercy we have this ministry, we do not lose heart. </a:t>
            </a:r>
            <a:r>
              <a:rPr lang="en-GB" altLang="en-US" baseline="30000">
                <a:latin typeface="Times New Roman" pitchFamily="18" charset="0"/>
                <a:cs typeface="Times New Roman" pitchFamily="18" charset="0"/>
              </a:rPr>
              <a:t>2 </a:t>
            </a:r>
            <a:r>
              <a:rPr lang="en-GB" altLang="en-US">
                <a:latin typeface="Times New Roman" pitchFamily="18" charset="0"/>
                <a:cs typeface="Times New Roman" pitchFamily="18" charset="0"/>
              </a:rPr>
              <a:t>Rather, we have renounced secret and shameful ways; we do not use deception, nor do we distort the word of God. On the contrary, by setting forth the truth plainly we commend ourselves to everyone’s conscience in the sight of God. </a:t>
            </a:r>
            <a:r>
              <a:rPr lang="en-GB" altLang="en-US" baseline="30000">
                <a:latin typeface="Times New Roman" pitchFamily="18" charset="0"/>
                <a:cs typeface="Times New Roman" pitchFamily="18" charset="0"/>
              </a:rPr>
              <a:t>3 </a:t>
            </a:r>
            <a:r>
              <a:rPr lang="en-GB" altLang="en-US">
                <a:latin typeface="Times New Roman" pitchFamily="18" charset="0"/>
                <a:cs typeface="Times New Roman" pitchFamily="18" charset="0"/>
              </a:rPr>
              <a:t>And even if our gospel is veiled, it is veiled to those who are perishing.</a:t>
            </a:r>
          </a:p>
          <a:p>
            <a:pPr>
              <a:spcBef>
                <a:spcPct val="0"/>
              </a:spcBef>
              <a:buFontTx/>
              <a:buNone/>
            </a:pPr>
            <a:r>
              <a:rPr lang="en-GB" altLang="en-US" b="1" i="1">
                <a:latin typeface="Times New Roman" pitchFamily="18" charset="0"/>
                <a:cs typeface="Times New Roman" pitchFamily="18" charset="0"/>
              </a:rPr>
              <a:t>2 Corinthians 4:1-3 (NIV)</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07950" y="981075"/>
            <a:ext cx="8388350" cy="5281613"/>
          </a:xfrm>
        </p:spPr>
        <p:txBody>
          <a:bodyPr anchor="ctr"/>
          <a:lstStyle/>
          <a:p>
            <a:pPr eaLnBrk="1" hangingPunct="1"/>
            <a:r>
              <a:rPr lang="en-GB" altLang="en-US" sz="4400" dirty="0" smtClean="0">
                <a:solidFill>
                  <a:schemeClr val="bg1"/>
                </a:solidFill>
              </a:rPr>
              <a:t>Is there really more than one gospel? Some would say, “Of course not! There’s </a:t>
            </a:r>
            <a:r>
              <a:rPr lang="en-GB" altLang="en-US" sz="4400" dirty="0" smtClean="0">
                <a:solidFill>
                  <a:srgbClr val="FFFF00"/>
                </a:solidFill>
              </a:rPr>
              <a:t>only one gospel.</a:t>
            </a:r>
            <a:r>
              <a:rPr lang="en-GB" altLang="en-US" sz="4400" dirty="0" smtClean="0">
                <a:solidFill>
                  <a:schemeClr val="bg1"/>
                </a:solidFill>
              </a:rPr>
              <a:t>” And in a sense they are right when they are speaking of a body of truth. The Apostle Paul referred to this in </a:t>
            </a:r>
            <a:r>
              <a:rPr lang="en-GB" altLang="en-US" sz="4800" dirty="0" smtClean="0">
                <a:solidFill>
                  <a:srgbClr val="FFFF00"/>
                </a:solidFill>
                <a:latin typeface="Baskerville Old Face" pitchFamily="18" charset="0"/>
              </a:rPr>
              <a:t>1 </a:t>
            </a:r>
            <a:r>
              <a:rPr lang="en-GB" altLang="en-US" sz="4800" dirty="0" smtClean="0">
                <a:solidFill>
                  <a:srgbClr val="FFFF00"/>
                </a:solidFill>
                <a:latin typeface="Baskerville Old Face" pitchFamily="18" charset="0"/>
              </a:rPr>
              <a:t>Corinthians </a:t>
            </a:r>
            <a:r>
              <a:rPr lang="en-GB" altLang="en-US" sz="4800" dirty="0" smtClean="0">
                <a:solidFill>
                  <a:srgbClr val="FFFF00"/>
                </a:solidFill>
                <a:latin typeface="Baskerville Old Face" pitchFamily="18" charset="0"/>
              </a:rPr>
              <a:t>15:1-4</a:t>
            </a:r>
            <a:r>
              <a:rPr lang="en-GB" altLang="en-US" sz="4800" dirty="0" smtClean="0">
                <a:solidFill>
                  <a:schemeClr val="bg1"/>
                </a:solidFill>
              </a:rPr>
              <a:t/>
            </a:r>
            <a:br>
              <a:rPr lang="en-GB" altLang="en-US" sz="4800" dirty="0" smtClean="0">
                <a:solidFill>
                  <a:schemeClr val="bg1"/>
                </a:solidFill>
              </a:rPr>
            </a:br>
            <a:endParaRPr lang="en-US" altLang="en-US" sz="4800" dirty="0" smtClean="0">
              <a:solidFill>
                <a:schemeClr val="bg1"/>
              </a:solidFill>
            </a:endParaRPr>
          </a:p>
        </p:txBody>
      </p:sp>
      <p:sp>
        <p:nvSpPr>
          <p:cNvPr id="7171" name="Rectangle 3"/>
          <p:cNvSpPr>
            <a:spLocks noGrp="1" noChangeArrowheads="1"/>
          </p:cNvSpPr>
          <p:nvPr>
            <p:ph type="subTitle" idx="1"/>
          </p:nvPr>
        </p:nvSpPr>
        <p:spPr>
          <a:xfrm flipV="1">
            <a:off x="2195513" y="5516563"/>
            <a:ext cx="6400800" cy="746125"/>
          </a:xfrm>
        </p:spPr>
        <p:txBody>
          <a:bodyPr/>
          <a:lstStyle/>
          <a:p>
            <a:pPr eaLnBrk="1" hangingPunct="1">
              <a:lnSpc>
                <a:spcPct val="80000"/>
              </a:lnSpc>
            </a:pPr>
            <a:r>
              <a:rPr lang="en-US" altLang="en-US" b="1" smtClean="0">
                <a:solidFill>
                  <a:srgbClr val="CCFF33"/>
                </a:solidFill>
              </a:rPr>
              <a:t> </a:t>
            </a:r>
            <a:r>
              <a:rPr lang="en-US" altLang="en-US" smtClean="0">
                <a:solidFill>
                  <a:srgbClr val="CCFF33"/>
                </a:solidFill>
              </a:rPr>
              <a:t/>
            </a:r>
            <a:br>
              <a:rPr lang="en-US" altLang="en-US" smtClean="0">
                <a:solidFill>
                  <a:srgbClr val="CCFF33"/>
                </a:solidFill>
              </a:rPr>
            </a:br>
            <a:endParaRPr lang="en-US" altLang="en-US" smtClean="0">
              <a:solidFill>
                <a:srgbClr val="CCFF33"/>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additive="base">
                                        <p:cTn id="7" dur="500" fill="hold"/>
                                        <p:tgtEl>
                                          <p:spTgt spid="7170"/>
                                        </p:tgtEl>
                                        <p:attrNameLst>
                                          <p:attrName>ppt_x</p:attrName>
                                        </p:attrNameLst>
                                      </p:cBhvr>
                                      <p:tavLst>
                                        <p:tav tm="0">
                                          <p:val>
                                            <p:strVal val="#ppt_x"/>
                                          </p:val>
                                        </p:tav>
                                        <p:tav tm="100000">
                                          <p:val>
                                            <p:strVal val="#ppt_x"/>
                                          </p:val>
                                        </p:tav>
                                      </p:tavLst>
                                    </p:anim>
                                    <p:anim calcmode="lin" valueType="num">
                                      <p:cBhvr additive="base">
                                        <p:cTn id="8" dur="500" fill="hold"/>
                                        <p:tgtEl>
                                          <p:spTgt spid="717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9218" name="Rectangle 3"/>
          <p:cNvSpPr>
            <a:spLocks noGrp="1" noChangeArrowheads="1"/>
          </p:cNvSpPr>
          <p:nvPr>
            <p:ph type="subTitle" idx="1"/>
          </p:nvPr>
        </p:nvSpPr>
        <p:spPr>
          <a:xfrm flipV="1">
            <a:off x="2195513" y="5516563"/>
            <a:ext cx="6400800" cy="746125"/>
          </a:xfrm>
        </p:spPr>
        <p:txBody>
          <a:bodyPr/>
          <a:lstStyle/>
          <a:p>
            <a:pPr eaLnBrk="1" hangingPunct="1">
              <a:lnSpc>
                <a:spcPct val="80000"/>
              </a:lnSpc>
            </a:pPr>
            <a:r>
              <a:rPr lang="en-US" altLang="en-US" b="1" smtClean="0">
                <a:solidFill>
                  <a:srgbClr val="CCFF33"/>
                </a:solidFill>
              </a:rPr>
              <a:t> </a:t>
            </a:r>
            <a:r>
              <a:rPr lang="en-US" altLang="en-US" smtClean="0">
                <a:solidFill>
                  <a:srgbClr val="CCFF33"/>
                </a:solidFill>
              </a:rPr>
              <a:t/>
            </a:r>
            <a:br>
              <a:rPr lang="en-US" altLang="en-US" smtClean="0">
                <a:solidFill>
                  <a:srgbClr val="CCFF33"/>
                </a:solidFill>
              </a:rPr>
            </a:br>
            <a:endParaRPr lang="en-US" altLang="en-US" smtClean="0">
              <a:solidFill>
                <a:srgbClr val="CCFF33"/>
              </a:solidFill>
            </a:endParaRPr>
          </a:p>
        </p:txBody>
      </p:sp>
      <p:sp>
        <p:nvSpPr>
          <p:cNvPr id="9219" name="Rectangle 1"/>
          <p:cNvSpPr>
            <a:spLocks noChangeArrowheads="1"/>
          </p:cNvSpPr>
          <p:nvPr/>
        </p:nvSpPr>
        <p:spPr bwMode="auto">
          <a:xfrm>
            <a:off x="1979613" y="282575"/>
            <a:ext cx="4454525"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4000" b="1" dirty="0">
                <a:solidFill>
                  <a:srgbClr val="FFFF00"/>
                </a:solidFill>
                <a:latin typeface="Baskerville Old Face" pitchFamily="18" charset="0"/>
              </a:rPr>
              <a:t>1 Corinthians </a:t>
            </a:r>
            <a:r>
              <a:rPr lang="en-GB" altLang="en-US" sz="4000" b="1" dirty="0" smtClean="0">
                <a:solidFill>
                  <a:srgbClr val="FFFF00"/>
                </a:solidFill>
                <a:latin typeface="Baskerville Old Face" pitchFamily="18" charset="0"/>
              </a:rPr>
              <a:t>15:1-4</a:t>
            </a:r>
            <a:endParaRPr lang="en-GB" altLang="en-US" sz="4000" b="1" dirty="0"/>
          </a:p>
        </p:txBody>
      </p:sp>
      <p:sp>
        <p:nvSpPr>
          <p:cNvPr id="9220" name="Rectangle 2"/>
          <p:cNvSpPr>
            <a:spLocks noChangeArrowheads="1"/>
          </p:cNvSpPr>
          <p:nvPr/>
        </p:nvSpPr>
        <p:spPr bwMode="auto">
          <a:xfrm>
            <a:off x="395288" y="1246188"/>
            <a:ext cx="8424862" cy="501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a:latin typeface="Times New Roman" pitchFamily="18" charset="0"/>
                <a:cs typeface="Times New Roman" pitchFamily="18" charset="0"/>
              </a:rPr>
              <a:t>Now, brothers and sisters, I want to remind you of the </a:t>
            </a:r>
            <a:r>
              <a:rPr lang="en-GB" altLang="en-US" b="1">
                <a:solidFill>
                  <a:srgbClr val="FF0000"/>
                </a:solidFill>
                <a:latin typeface="Times New Roman" pitchFamily="18" charset="0"/>
                <a:cs typeface="Times New Roman" pitchFamily="18" charset="0"/>
              </a:rPr>
              <a:t>gospel</a:t>
            </a:r>
            <a:r>
              <a:rPr lang="en-GB" altLang="en-US">
                <a:latin typeface="Times New Roman" pitchFamily="18" charset="0"/>
                <a:cs typeface="Times New Roman" pitchFamily="18" charset="0"/>
              </a:rPr>
              <a:t> I preached to you, which you received and on which you have taken your stand. </a:t>
            </a:r>
            <a:r>
              <a:rPr lang="en-GB" altLang="en-US" baseline="30000">
                <a:latin typeface="Times New Roman" pitchFamily="18" charset="0"/>
                <a:cs typeface="Times New Roman" pitchFamily="18" charset="0"/>
              </a:rPr>
              <a:t>2 </a:t>
            </a:r>
            <a:r>
              <a:rPr lang="en-GB" altLang="en-US" i="1">
                <a:solidFill>
                  <a:srgbClr val="C00000"/>
                </a:solidFill>
                <a:latin typeface="Times New Roman" pitchFamily="18" charset="0"/>
                <a:cs typeface="Times New Roman" pitchFamily="18" charset="0"/>
              </a:rPr>
              <a:t>By this </a:t>
            </a:r>
            <a:r>
              <a:rPr lang="en-GB" altLang="en-US" b="1" i="1">
                <a:solidFill>
                  <a:srgbClr val="C00000"/>
                </a:solidFill>
                <a:latin typeface="Times New Roman" pitchFamily="18" charset="0"/>
                <a:cs typeface="Times New Roman" pitchFamily="18" charset="0"/>
              </a:rPr>
              <a:t>gospel</a:t>
            </a:r>
            <a:r>
              <a:rPr lang="en-GB" altLang="en-US" i="1">
                <a:solidFill>
                  <a:srgbClr val="C00000"/>
                </a:solidFill>
                <a:latin typeface="Times New Roman" pitchFamily="18" charset="0"/>
                <a:cs typeface="Times New Roman" pitchFamily="18" charset="0"/>
              </a:rPr>
              <a:t> you are saved</a:t>
            </a:r>
            <a:r>
              <a:rPr lang="en-GB" altLang="en-US">
                <a:latin typeface="Times New Roman" pitchFamily="18" charset="0"/>
                <a:cs typeface="Times New Roman" pitchFamily="18" charset="0"/>
              </a:rPr>
              <a:t>, if you hold firmly to the word I preached to you. Otherwise, you have believed in vain.</a:t>
            </a:r>
          </a:p>
          <a:p>
            <a:pPr>
              <a:spcBef>
                <a:spcPct val="0"/>
              </a:spcBef>
              <a:buFontTx/>
              <a:buNone/>
            </a:pPr>
            <a:r>
              <a:rPr lang="en-GB" altLang="en-US" baseline="30000">
                <a:latin typeface="Times New Roman" pitchFamily="18" charset="0"/>
                <a:cs typeface="Times New Roman" pitchFamily="18" charset="0"/>
              </a:rPr>
              <a:t>3 </a:t>
            </a:r>
            <a:r>
              <a:rPr lang="en-GB" altLang="en-US">
                <a:latin typeface="Times New Roman" pitchFamily="18" charset="0"/>
                <a:cs typeface="Times New Roman" pitchFamily="18" charset="0"/>
              </a:rPr>
              <a:t>For what I received I passed on to you as of first importance: that Christ died for our sins according to the Scriptures, </a:t>
            </a:r>
            <a:r>
              <a:rPr lang="en-GB" altLang="en-US" baseline="30000">
                <a:latin typeface="Times New Roman" pitchFamily="18" charset="0"/>
                <a:cs typeface="Times New Roman" pitchFamily="18" charset="0"/>
              </a:rPr>
              <a:t>4 </a:t>
            </a:r>
            <a:r>
              <a:rPr lang="en-GB" altLang="en-US">
                <a:latin typeface="Times New Roman" pitchFamily="18" charset="0"/>
                <a:cs typeface="Times New Roman" pitchFamily="18" charset="0"/>
              </a:rPr>
              <a:t>that he was buried, that he was raised on the third day according to the Scriptures,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1266" name="Rectangle 3"/>
          <p:cNvSpPr>
            <a:spLocks noGrp="1" noChangeArrowheads="1"/>
          </p:cNvSpPr>
          <p:nvPr>
            <p:ph type="subTitle" idx="1"/>
          </p:nvPr>
        </p:nvSpPr>
        <p:spPr>
          <a:xfrm flipV="1">
            <a:off x="2195513" y="5516563"/>
            <a:ext cx="6400800" cy="746125"/>
          </a:xfrm>
        </p:spPr>
        <p:txBody>
          <a:bodyPr/>
          <a:lstStyle/>
          <a:p>
            <a:pPr eaLnBrk="1" hangingPunct="1">
              <a:lnSpc>
                <a:spcPct val="80000"/>
              </a:lnSpc>
            </a:pPr>
            <a:r>
              <a:rPr lang="en-US" altLang="en-US" b="1" smtClean="0">
                <a:solidFill>
                  <a:srgbClr val="CCFF33"/>
                </a:solidFill>
              </a:rPr>
              <a:t> </a:t>
            </a:r>
            <a:r>
              <a:rPr lang="en-US" altLang="en-US" smtClean="0">
                <a:solidFill>
                  <a:srgbClr val="CCFF33"/>
                </a:solidFill>
              </a:rPr>
              <a:t/>
            </a:r>
            <a:br>
              <a:rPr lang="en-US" altLang="en-US" smtClean="0">
                <a:solidFill>
                  <a:srgbClr val="CCFF33"/>
                </a:solidFill>
              </a:rPr>
            </a:br>
            <a:endParaRPr lang="en-US" altLang="en-US" smtClean="0">
              <a:solidFill>
                <a:srgbClr val="CCFF33"/>
              </a:solidFill>
            </a:endParaRPr>
          </a:p>
        </p:txBody>
      </p:sp>
      <p:pic>
        <p:nvPicPr>
          <p:cNvPr id="11267"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113" y="17463"/>
            <a:ext cx="9144001" cy="306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03350" y="3284538"/>
            <a:ext cx="6035675" cy="339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395288" y="692150"/>
            <a:ext cx="8388350" cy="5400675"/>
          </a:xfrm>
          <a:solidFill>
            <a:schemeClr val="bg1"/>
          </a:solidFill>
        </p:spPr>
        <p:txBody>
          <a:bodyPr anchor="ctr"/>
          <a:lstStyle/>
          <a:p>
            <a:pPr eaLnBrk="1" hangingPunct="1"/>
            <a:r>
              <a:rPr lang="en-GB" altLang="en-US" sz="4400" smtClean="0">
                <a:solidFill>
                  <a:schemeClr val="tx1"/>
                </a:solidFill>
              </a:rPr>
              <a:t>EVERY CHRISTIAN WHETHER </a:t>
            </a:r>
            <a:r>
              <a:rPr lang="en-GB" altLang="en-US" sz="4400" smtClean="0">
                <a:solidFill>
                  <a:schemeClr val="tx1"/>
                </a:solidFill>
                <a:latin typeface="Baskerville Old Face" pitchFamily="18" charset="0"/>
              </a:rPr>
              <a:t>HE/SHE LIKES IT OR NOT, IS AN ADVERTISEMENT FOR CHRISTIANITY. </a:t>
            </a:r>
            <a:br>
              <a:rPr lang="en-GB" altLang="en-US" sz="4400" smtClean="0">
                <a:solidFill>
                  <a:schemeClr val="tx1"/>
                </a:solidFill>
                <a:latin typeface="Baskerville Old Face" pitchFamily="18" charset="0"/>
              </a:rPr>
            </a:br>
            <a:r>
              <a:rPr lang="en-GB" altLang="en-US" sz="4400" smtClean="0">
                <a:solidFill>
                  <a:schemeClr val="tx1"/>
                </a:solidFill>
                <a:latin typeface="Baskerville Old Face" pitchFamily="18" charset="0"/>
              </a:rPr>
              <a:t>The honour of Christ is in the hands of His followers.</a:t>
            </a:r>
            <a:endParaRPr lang="en-US" altLang="en-US" sz="4400" smtClean="0">
              <a:solidFill>
                <a:schemeClr val="tx1"/>
              </a:solidFill>
              <a:latin typeface="Baskerville Old Fac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fade">
                                      <p:cBhvr>
                                        <p:cTn id="7" dur="2000"/>
                                        <p:tgtEl>
                                          <p:spTgt spid="13314"/>
                                        </p:tgtEl>
                                      </p:cBhvr>
                                    </p:animEffect>
                                    <p:anim calcmode="lin" valueType="num">
                                      <p:cBhvr>
                                        <p:cTn id="8" dur="2000" fill="hold"/>
                                        <p:tgtEl>
                                          <p:spTgt spid="13314"/>
                                        </p:tgtEl>
                                        <p:attrNameLst>
                                          <p:attrName>style.rotation</p:attrName>
                                        </p:attrNameLst>
                                      </p:cBhvr>
                                      <p:tavLst>
                                        <p:tav tm="0">
                                          <p:val>
                                            <p:fltVal val="720"/>
                                          </p:val>
                                        </p:tav>
                                        <p:tav tm="100000">
                                          <p:val>
                                            <p:fltVal val="0"/>
                                          </p:val>
                                        </p:tav>
                                      </p:tavLst>
                                    </p:anim>
                                    <p:anim calcmode="lin" valueType="num">
                                      <p:cBhvr>
                                        <p:cTn id="9" dur="2000" fill="hold"/>
                                        <p:tgtEl>
                                          <p:spTgt spid="13314"/>
                                        </p:tgtEl>
                                        <p:attrNameLst>
                                          <p:attrName>ppt_h</p:attrName>
                                        </p:attrNameLst>
                                      </p:cBhvr>
                                      <p:tavLst>
                                        <p:tav tm="0">
                                          <p:val>
                                            <p:fltVal val="0"/>
                                          </p:val>
                                        </p:tav>
                                        <p:tav tm="100000">
                                          <p:val>
                                            <p:strVal val="#ppt_h"/>
                                          </p:val>
                                        </p:tav>
                                      </p:tavLst>
                                    </p:anim>
                                    <p:anim calcmode="lin" valueType="num">
                                      <p:cBhvr>
                                        <p:cTn id="10" dur="2000" fill="hold"/>
                                        <p:tgtEl>
                                          <p:spTgt spid="13314"/>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5362" name="Rectangle 3"/>
          <p:cNvSpPr>
            <a:spLocks noGrp="1" noChangeArrowheads="1"/>
          </p:cNvSpPr>
          <p:nvPr>
            <p:ph type="subTitle" idx="1"/>
          </p:nvPr>
        </p:nvSpPr>
        <p:spPr>
          <a:xfrm flipV="1">
            <a:off x="2195513" y="5516563"/>
            <a:ext cx="6400800" cy="746125"/>
          </a:xfrm>
        </p:spPr>
        <p:txBody>
          <a:bodyPr/>
          <a:lstStyle/>
          <a:p>
            <a:pPr eaLnBrk="1" hangingPunct="1">
              <a:lnSpc>
                <a:spcPct val="80000"/>
              </a:lnSpc>
            </a:pPr>
            <a:r>
              <a:rPr lang="en-US" altLang="en-US" b="1" smtClean="0">
                <a:solidFill>
                  <a:srgbClr val="CCFF33"/>
                </a:solidFill>
              </a:rPr>
              <a:t> </a:t>
            </a:r>
            <a:r>
              <a:rPr lang="en-US" altLang="en-US" smtClean="0">
                <a:solidFill>
                  <a:srgbClr val="CCFF33"/>
                </a:solidFill>
              </a:rPr>
              <a:t/>
            </a:r>
            <a:br>
              <a:rPr lang="en-US" altLang="en-US" smtClean="0">
                <a:solidFill>
                  <a:srgbClr val="CCFF33"/>
                </a:solidFill>
              </a:rPr>
            </a:br>
            <a:endParaRPr lang="en-US" altLang="en-US" smtClean="0">
              <a:solidFill>
                <a:srgbClr val="CCFF33"/>
              </a:solidFill>
            </a:endParaRPr>
          </a:p>
        </p:txBody>
      </p:sp>
      <p:sp>
        <p:nvSpPr>
          <p:cNvPr id="3" name="Rectangle 2"/>
          <p:cNvSpPr>
            <a:spLocks noChangeArrowheads="1"/>
          </p:cNvSpPr>
          <p:nvPr/>
        </p:nvSpPr>
        <p:spPr bwMode="auto">
          <a:xfrm>
            <a:off x="511175" y="260350"/>
            <a:ext cx="78359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4400" b="1">
                <a:solidFill>
                  <a:srgbClr val="FFFF00"/>
                </a:solidFill>
                <a:latin typeface="Times New Roman" pitchFamily="18" charset="0"/>
                <a:cs typeface="Times New Roman" pitchFamily="18" charset="0"/>
              </a:rPr>
              <a:t>I. The Gospel According To You</a:t>
            </a:r>
            <a:endParaRPr lang="en-GB" altLang="en-US" sz="4400">
              <a:solidFill>
                <a:srgbClr val="FFFF00"/>
              </a:solidFill>
            </a:endParaRPr>
          </a:p>
        </p:txBody>
      </p:sp>
      <p:sp>
        <p:nvSpPr>
          <p:cNvPr id="4" name="Rectangle 3"/>
          <p:cNvSpPr>
            <a:spLocks noChangeArrowheads="1"/>
          </p:cNvSpPr>
          <p:nvPr/>
        </p:nvSpPr>
        <p:spPr bwMode="auto">
          <a:xfrm>
            <a:off x="373063" y="4329113"/>
            <a:ext cx="837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3600">
                <a:solidFill>
                  <a:schemeClr val="bg1"/>
                </a:solidFill>
                <a:latin typeface="Times New Roman" pitchFamily="18" charset="0"/>
                <a:cs typeface="Times New Roman" pitchFamily="18" charset="0"/>
              </a:rPr>
              <a:t>The church doesn’t need to write but to live </a:t>
            </a:r>
            <a:endParaRPr lang="en-GB" altLang="en-US" sz="3600">
              <a:solidFill>
                <a:schemeClr val="bg1"/>
              </a:solidFill>
            </a:endParaRPr>
          </a:p>
        </p:txBody>
      </p:sp>
      <p:sp>
        <p:nvSpPr>
          <p:cNvPr id="5" name="Rectangle 4"/>
          <p:cNvSpPr>
            <a:spLocks noChangeArrowheads="1"/>
          </p:cNvSpPr>
          <p:nvPr/>
        </p:nvSpPr>
        <p:spPr bwMode="auto">
          <a:xfrm>
            <a:off x="511175" y="5289550"/>
            <a:ext cx="8096250"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en-GB" altLang="en-US" sz="3600">
                <a:solidFill>
                  <a:srgbClr val="000000"/>
                </a:solidFill>
                <a:latin typeface="Times New Roman" pitchFamily="18" charset="0"/>
                <a:cs typeface="Times New Roman" pitchFamily="18" charset="0"/>
              </a:rPr>
              <a:t>“You are a letter …</a:t>
            </a:r>
            <a:r>
              <a:rPr lang="en-GB" altLang="en-US" sz="3600">
                <a:solidFill>
                  <a:srgbClr val="FF0000"/>
                </a:solidFill>
                <a:latin typeface="Times New Roman" pitchFamily="18" charset="0"/>
                <a:cs typeface="Times New Roman" pitchFamily="18" charset="0"/>
              </a:rPr>
              <a:t>written not with ink but with the Spirit of the living God,..”</a:t>
            </a:r>
            <a:endParaRPr lang="en-GB" altLang="en-US" sz="3600">
              <a:latin typeface="Times New Roman" pitchFamily="18" charset="0"/>
              <a:cs typeface="Times New Roman" pitchFamily="18"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27275" y="1041400"/>
            <a:ext cx="4464050" cy="297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arn(inVertical)">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7410" name="Rectangle 3"/>
          <p:cNvSpPr>
            <a:spLocks noGrp="1" noChangeArrowheads="1"/>
          </p:cNvSpPr>
          <p:nvPr>
            <p:ph type="subTitle" idx="1"/>
          </p:nvPr>
        </p:nvSpPr>
        <p:spPr>
          <a:xfrm flipV="1">
            <a:off x="2195513" y="5516563"/>
            <a:ext cx="6400800" cy="746125"/>
          </a:xfrm>
        </p:spPr>
        <p:txBody>
          <a:bodyPr/>
          <a:lstStyle/>
          <a:p>
            <a:pPr eaLnBrk="1" hangingPunct="1">
              <a:lnSpc>
                <a:spcPct val="80000"/>
              </a:lnSpc>
            </a:pPr>
            <a:r>
              <a:rPr lang="en-US" altLang="en-US" b="1" smtClean="0">
                <a:solidFill>
                  <a:srgbClr val="CCFF33"/>
                </a:solidFill>
              </a:rPr>
              <a:t> </a:t>
            </a:r>
            <a:r>
              <a:rPr lang="en-US" altLang="en-US" smtClean="0">
                <a:solidFill>
                  <a:srgbClr val="CCFF33"/>
                </a:solidFill>
              </a:rPr>
              <a:t/>
            </a:r>
            <a:br>
              <a:rPr lang="en-US" altLang="en-US" smtClean="0">
                <a:solidFill>
                  <a:srgbClr val="CCFF33"/>
                </a:solidFill>
              </a:rPr>
            </a:br>
            <a:endParaRPr lang="en-US" altLang="en-US" smtClean="0">
              <a:solidFill>
                <a:srgbClr val="CCFF33"/>
              </a:solidFill>
            </a:endParaRPr>
          </a:p>
        </p:txBody>
      </p:sp>
      <p:sp>
        <p:nvSpPr>
          <p:cNvPr id="5" name="Rectangle 4"/>
          <p:cNvSpPr>
            <a:spLocks noChangeArrowheads="1"/>
          </p:cNvSpPr>
          <p:nvPr/>
        </p:nvSpPr>
        <p:spPr bwMode="auto">
          <a:xfrm>
            <a:off x="528638" y="4565650"/>
            <a:ext cx="8096250"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a:spcBef>
                <a:spcPct val="0"/>
              </a:spcBef>
              <a:buFontTx/>
              <a:buNone/>
            </a:pPr>
            <a:r>
              <a:rPr lang="en-GB" altLang="en-US" sz="4000" b="1">
                <a:latin typeface="Times New Roman" pitchFamily="18" charset="0"/>
                <a:cs typeface="Times New Roman" pitchFamily="18" charset="0"/>
              </a:rPr>
              <a:t>We talk about a cross, but our life does not reflect a life at the cross.</a:t>
            </a:r>
            <a:endParaRPr lang="en-GB" altLang="en-US" sz="4000">
              <a:latin typeface="Times New Roman" pitchFamily="18" charset="0"/>
              <a:cs typeface="Times New Roman" pitchFamily="18"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258888" y="333375"/>
            <a:ext cx="6421437" cy="361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1675</TotalTime>
  <Words>458</Words>
  <Application>Microsoft Office PowerPoint</Application>
  <PresentationFormat>On-screen Show (4:3)</PresentationFormat>
  <Paragraphs>69</Paragraphs>
  <Slides>20</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Cooper Black</vt:lpstr>
      <vt:lpstr>Baskerville Old Face</vt:lpstr>
      <vt:lpstr>Times New Roman</vt:lpstr>
      <vt:lpstr>Default Design</vt:lpstr>
      <vt:lpstr>2 Corinthians 3:2-3 2 You yourselves are our letter, written on our hearts, known and read by everybody. 3 You show that you are a letter from Christ, the result of our ministry, written not with ink but with the Spirit of the living God, not on tablets of stone but on tablets of human hearts. </vt:lpstr>
      <vt:lpstr>PowerPoint Presentation</vt:lpstr>
      <vt:lpstr>PowerPoint Presentation</vt:lpstr>
      <vt:lpstr>Is there really more than one gospel? Some would say, “Of course not! There’s only one gospel.” And in a sense they are right when they are speaking of a body of truth. The Apostle Paul referred to this in 1 Corinthians 15:1-4 </vt:lpstr>
      <vt:lpstr>PowerPoint Presentation</vt:lpstr>
      <vt:lpstr>PowerPoint Presentation</vt:lpstr>
      <vt:lpstr>EVERY CHRISTIAN WHETHER HE/SHE LIKES IT OR NOT, IS AN ADVERTISEMENT FOR CHRISTIANITY.  The honour of Christ is in the hands of His followers.</vt:lpstr>
      <vt:lpstr>PowerPoint Presentation</vt:lpstr>
      <vt:lpstr>PowerPoint Presentation</vt:lpstr>
      <vt:lpstr>PowerPoint Presentation</vt:lpstr>
      <vt:lpstr>PowerPoint Presentation</vt:lpstr>
      <vt:lpstr>Those who want to impress people by means of the flesh are trying to compel you to be circumcised. The only reason they do this is to avoid being persecuted for the cross of Christ.  Galatians 6:12</vt:lpstr>
      <vt:lpstr>PowerPoint Presentation</vt:lpstr>
      <vt:lpstr>PowerPoint Presentation</vt:lpstr>
      <vt:lpstr>PowerPoint Presentation</vt:lpstr>
      <vt:lpstr>III. Don’t Run From the Cross </vt:lpstr>
      <vt:lpstr>III. Don’t Run From the Cross </vt:lpstr>
      <vt:lpstr>II. Don’t Run From the Cross </vt:lpstr>
      <vt:lpstr>II. Don’t Run From the Cross </vt:lpstr>
      <vt:lpstr>PowerPoint Presentation</vt:lpstr>
    </vt:vector>
  </TitlesOfParts>
  <Company>Student 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Never leave that till to-morrow which you can do to-day.</dc:title>
  <dc:creator>Turion</dc:creator>
  <cp:lastModifiedBy>office@penrallt.org</cp:lastModifiedBy>
  <cp:revision>51</cp:revision>
  <dcterms:created xsi:type="dcterms:W3CDTF">2009-02-18T00:05:40Z</dcterms:created>
  <dcterms:modified xsi:type="dcterms:W3CDTF">2017-08-08T12:25:32Z</dcterms:modified>
</cp:coreProperties>
</file>