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0" r:id="rId2"/>
    <p:sldId id="324" r:id="rId3"/>
    <p:sldId id="325" r:id="rId4"/>
    <p:sldId id="323" r:id="rId5"/>
    <p:sldId id="281" r:id="rId6"/>
    <p:sldId id="327" r:id="rId7"/>
    <p:sldId id="328" r:id="rId8"/>
    <p:sldId id="329" r:id="rId9"/>
    <p:sldId id="330" r:id="rId10"/>
    <p:sldId id="340" r:id="rId11"/>
    <p:sldId id="341" r:id="rId12"/>
    <p:sldId id="331" r:id="rId13"/>
    <p:sldId id="332" r:id="rId14"/>
    <p:sldId id="333" r:id="rId15"/>
    <p:sldId id="334" r:id="rId16"/>
    <p:sldId id="335" r:id="rId17"/>
    <p:sldId id="336" r:id="rId18"/>
    <p:sldId id="342" r:id="rId19"/>
    <p:sldId id="337" r:id="rId20"/>
    <p:sldId id="338" r:id="rId21"/>
    <p:sldId id="343" r:id="rId22"/>
    <p:sldId id="339" r:id="rId23"/>
    <p:sldId id="326"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4" autoAdjust="0"/>
    <p:restoredTop sz="93950" autoAdjust="0"/>
  </p:normalViewPr>
  <p:slideViewPr>
    <p:cSldViewPr showGuides="1">
      <p:cViewPr varScale="1">
        <p:scale>
          <a:sx n="100" d="100"/>
          <a:sy n="100" d="100"/>
        </p:scale>
        <p:origin x="-18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4F32B9-0AA1-4C1A-94AC-A58DCBF67500}" type="datetimeFigureOut">
              <a:rPr lang="en-GB" smtClean="0"/>
              <a:t>03/08/2017</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1F4C8-715A-493C-AEAD-92DB07211EEC}" type="slidenum">
              <a:rPr lang="en-GB" smtClean="0"/>
              <a:t>‹#›</a:t>
            </a:fld>
            <a:endParaRPr lang="en-GB" dirty="0"/>
          </a:p>
        </p:txBody>
      </p:sp>
    </p:spTree>
    <p:extLst>
      <p:ext uri="{BB962C8B-B14F-4D97-AF65-F5344CB8AC3E}">
        <p14:creationId xmlns:p14="http://schemas.microsoft.com/office/powerpoint/2010/main" val="2761026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a:t>
            </a:fld>
            <a:endParaRPr lang="en-GB" dirty="0"/>
          </a:p>
        </p:txBody>
      </p:sp>
    </p:spTree>
    <p:extLst>
      <p:ext uri="{BB962C8B-B14F-4D97-AF65-F5344CB8AC3E}">
        <p14:creationId xmlns:p14="http://schemas.microsoft.com/office/powerpoint/2010/main" val="2856822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10</a:t>
            </a:fld>
            <a:endParaRPr lang="en-GB" dirty="0"/>
          </a:p>
        </p:txBody>
      </p:sp>
    </p:spTree>
    <p:extLst>
      <p:ext uri="{BB962C8B-B14F-4D97-AF65-F5344CB8AC3E}">
        <p14:creationId xmlns:p14="http://schemas.microsoft.com/office/powerpoint/2010/main" val="3048989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11</a:t>
            </a:fld>
            <a:endParaRPr lang="en-GB" dirty="0"/>
          </a:p>
        </p:txBody>
      </p:sp>
    </p:spTree>
    <p:extLst>
      <p:ext uri="{BB962C8B-B14F-4D97-AF65-F5344CB8AC3E}">
        <p14:creationId xmlns:p14="http://schemas.microsoft.com/office/powerpoint/2010/main" val="3048989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12</a:t>
            </a:fld>
            <a:endParaRPr lang="en-GB" dirty="0"/>
          </a:p>
        </p:txBody>
      </p:sp>
    </p:spTree>
    <p:extLst>
      <p:ext uri="{BB962C8B-B14F-4D97-AF65-F5344CB8AC3E}">
        <p14:creationId xmlns:p14="http://schemas.microsoft.com/office/powerpoint/2010/main" val="269221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13</a:t>
            </a:fld>
            <a:endParaRPr lang="en-GB" dirty="0"/>
          </a:p>
        </p:txBody>
      </p:sp>
    </p:spTree>
    <p:extLst>
      <p:ext uri="{BB962C8B-B14F-4D97-AF65-F5344CB8AC3E}">
        <p14:creationId xmlns:p14="http://schemas.microsoft.com/office/powerpoint/2010/main" val="354401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14</a:t>
            </a:fld>
            <a:endParaRPr lang="en-GB" dirty="0"/>
          </a:p>
        </p:txBody>
      </p:sp>
    </p:spTree>
    <p:extLst>
      <p:ext uri="{BB962C8B-B14F-4D97-AF65-F5344CB8AC3E}">
        <p14:creationId xmlns:p14="http://schemas.microsoft.com/office/powerpoint/2010/main" val="267724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15</a:t>
            </a:fld>
            <a:endParaRPr lang="en-GB" dirty="0"/>
          </a:p>
        </p:txBody>
      </p:sp>
    </p:spTree>
    <p:extLst>
      <p:ext uri="{BB962C8B-B14F-4D97-AF65-F5344CB8AC3E}">
        <p14:creationId xmlns:p14="http://schemas.microsoft.com/office/powerpoint/2010/main" val="3058530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16</a:t>
            </a:fld>
            <a:endParaRPr lang="en-GB" dirty="0"/>
          </a:p>
        </p:txBody>
      </p:sp>
    </p:spTree>
    <p:extLst>
      <p:ext uri="{BB962C8B-B14F-4D97-AF65-F5344CB8AC3E}">
        <p14:creationId xmlns:p14="http://schemas.microsoft.com/office/powerpoint/2010/main" val="3797464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17</a:t>
            </a:fld>
            <a:endParaRPr lang="en-GB" dirty="0"/>
          </a:p>
        </p:txBody>
      </p:sp>
    </p:spTree>
    <p:extLst>
      <p:ext uri="{BB962C8B-B14F-4D97-AF65-F5344CB8AC3E}">
        <p14:creationId xmlns:p14="http://schemas.microsoft.com/office/powerpoint/2010/main" val="3113810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18</a:t>
            </a:fld>
            <a:endParaRPr lang="en-GB" dirty="0"/>
          </a:p>
        </p:txBody>
      </p:sp>
    </p:spTree>
    <p:extLst>
      <p:ext uri="{BB962C8B-B14F-4D97-AF65-F5344CB8AC3E}">
        <p14:creationId xmlns:p14="http://schemas.microsoft.com/office/powerpoint/2010/main" val="31138107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19</a:t>
            </a:fld>
            <a:endParaRPr lang="en-GB" dirty="0"/>
          </a:p>
        </p:txBody>
      </p:sp>
    </p:spTree>
    <p:extLst>
      <p:ext uri="{BB962C8B-B14F-4D97-AF65-F5344CB8AC3E}">
        <p14:creationId xmlns:p14="http://schemas.microsoft.com/office/powerpoint/2010/main" val="4218446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2</a:t>
            </a:fld>
            <a:endParaRPr lang="en-GB" dirty="0"/>
          </a:p>
        </p:txBody>
      </p:sp>
    </p:spTree>
    <p:extLst>
      <p:ext uri="{BB962C8B-B14F-4D97-AF65-F5344CB8AC3E}">
        <p14:creationId xmlns:p14="http://schemas.microsoft.com/office/powerpoint/2010/main" val="14272813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20</a:t>
            </a:fld>
            <a:endParaRPr lang="en-GB" dirty="0"/>
          </a:p>
        </p:txBody>
      </p:sp>
    </p:spTree>
    <p:extLst>
      <p:ext uri="{BB962C8B-B14F-4D97-AF65-F5344CB8AC3E}">
        <p14:creationId xmlns:p14="http://schemas.microsoft.com/office/powerpoint/2010/main" val="3644709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21</a:t>
            </a:fld>
            <a:endParaRPr lang="en-GB" dirty="0"/>
          </a:p>
        </p:txBody>
      </p:sp>
    </p:spTree>
    <p:extLst>
      <p:ext uri="{BB962C8B-B14F-4D97-AF65-F5344CB8AC3E}">
        <p14:creationId xmlns:p14="http://schemas.microsoft.com/office/powerpoint/2010/main" val="791081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22</a:t>
            </a:fld>
            <a:endParaRPr lang="en-GB" dirty="0"/>
          </a:p>
        </p:txBody>
      </p:sp>
    </p:spTree>
    <p:extLst>
      <p:ext uri="{BB962C8B-B14F-4D97-AF65-F5344CB8AC3E}">
        <p14:creationId xmlns:p14="http://schemas.microsoft.com/office/powerpoint/2010/main" val="42053214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23</a:t>
            </a:fld>
            <a:endParaRPr lang="en-GB" dirty="0"/>
          </a:p>
        </p:txBody>
      </p:sp>
    </p:spTree>
    <p:extLst>
      <p:ext uri="{BB962C8B-B14F-4D97-AF65-F5344CB8AC3E}">
        <p14:creationId xmlns:p14="http://schemas.microsoft.com/office/powerpoint/2010/main" val="1467306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3</a:t>
            </a:fld>
            <a:endParaRPr lang="en-GB" dirty="0"/>
          </a:p>
        </p:txBody>
      </p:sp>
    </p:spTree>
    <p:extLst>
      <p:ext uri="{BB962C8B-B14F-4D97-AF65-F5344CB8AC3E}">
        <p14:creationId xmlns:p14="http://schemas.microsoft.com/office/powerpoint/2010/main" val="644874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4</a:t>
            </a:fld>
            <a:endParaRPr lang="en-GB" dirty="0"/>
          </a:p>
        </p:txBody>
      </p:sp>
    </p:spTree>
    <p:extLst>
      <p:ext uri="{BB962C8B-B14F-4D97-AF65-F5344CB8AC3E}">
        <p14:creationId xmlns:p14="http://schemas.microsoft.com/office/powerpoint/2010/main" val="28568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Offering: Great Is</a:t>
            </a:r>
            <a:r>
              <a:rPr lang="en-GB" baseline="0" dirty="0" smtClean="0"/>
              <a:t> He</a:t>
            </a:r>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5</a:t>
            </a:fld>
            <a:endParaRPr lang="en-GB" dirty="0"/>
          </a:p>
        </p:txBody>
      </p:sp>
    </p:spTree>
    <p:extLst>
      <p:ext uri="{BB962C8B-B14F-4D97-AF65-F5344CB8AC3E}">
        <p14:creationId xmlns:p14="http://schemas.microsoft.com/office/powerpoint/2010/main" val="2727513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6</a:t>
            </a:fld>
            <a:endParaRPr lang="en-GB" dirty="0"/>
          </a:p>
        </p:txBody>
      </p:sp>
    </p:spTree>
    <p:extLst>
      <p:ext uri="{BB962C8B-B14F-4D97-AF65-F5344CB8AC3E}">
        <p14:creationId xmlns:p14="http://schemas.microsoft.com/office/powerpoint/2010/main" val="4128716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7</a:t>
            </a:fld>
            <a:endParaRPr lang="en-GB" dirty="0"/>
          </a:p>
        </p:txBody>
      </p:sp>
    </p:spTree>
    <p:extLst>
      <p:ext uri="{BB962C8B-B14F-4D97-AF65-F5344CB8AC3E}">
        <p14:creationId xmlns:p14="http://schemas.microsoft.com/office/powerpoint/2010/main" val="23298170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8</a:t>
            </a:fld>
            <a:endParaRPr lang="en-GB" dirty="0"/>
          </a:p>
        </p:txBody>
      </p:sp>
    </p:spTree>
    <p:extLst>
      <p:ext uri="{BB962C8B-B14F-4D97-AF65-F5344CB8AC3E}">
        <p14:creationId xmlns:p14="http://schemas.microsoft.com/office/powerpoint/2010/main" val="791081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tabLst>
                <a:tab pos="1252538" algn="l"/>
              </a:tabLst>
            </a:pPr>
            <a:r>
              <a:rPr lang="en-GB" altLang="en-US" sz="1050" i="1" dirty="0" smtClean="0"/>
              <a:t>Isaiah 40.31</a:t>
            </a:r>
            <a:endParaRPr lang="en-GB" altLang="en-US" sz="1050" dirty="0" smtClean="0"/>
          </a:p>
          <a:p>
            <a:pPr marL="0" indent="0">
              <a:lnSpc>
                <a:spcPct val="80000"/>
              </a:lnSpc>
              <a:tabLst>
                <a:tab pos="1252538" algn="l"/>
              </a:tabLst>
            </a:pPr>
            <a:r>
              <a:rPr lang="en-GB" altLang="en-US" sz="1100" dirty="0" smtClean="0"/>
              <a:t>	</a:t>
            </a:r>
            <a:r>
              <a:rPr lang="en-GB" altLang="en-US" sz="1200" dirty="0" smtClean="0"/>
              <a:t>Those who wait for the Lord shall renew</a:t>
            </a:r>
          </a:p>
          <a:p>
            <a:pPr marL="0" indent="0">
              <a:lnSpc>
                <a:spcPct val="80000"/>
              </a:lnSpc>
              <a:tabLst>
                <a:tab pos="1252538" algn="l"/>
              </a:tabLst>
            </a:pPr>
            <a:r>
              <a:rPr lang="en-GB" altLang="en-US" sz="1200" dirty="0" smtClean="0"/>
              <a:t>	their strength,</a:t>
            </a:r>
          </a:p>
          <a:p>
            <a:pPr marL="0" indent="0">
              <a:lnSpc>
                <a:spcPct val="80000"/>
              </a:lnSpc>
              <a:tabLst>
                <a:tab pos="1252538" algn="l"/>
              </a:tabLst>
            </a:pPr>
            <a:r>
              <a:rPr lang="en-GB" altLang="en-US" sz="1200" dirty="0" smtClean="0"/>
              <a:t>	they shall mount up with wings like eagles,</a:t>
            </a:r>
          </a:p>
          <a:p>
            <a:pPr marL="0" indent="0">
              <a:lnSpc>
                <a:spcPct val="80000"/>
              </a:lnSpc>
              <a:tabLst>
                <a:tab pos="1252538" algn="l"/>
              </a:tabLst>
            </a:pPr>
            <a:r>
              <a:rPr lang="en-GB" altLang="en-US" sz="1200" dirty="0" smtClean="0"/>
              <a:t>	they shall run and not be weary</a:t>
            </a:r>
          </a:p>
          <a:p>
            <a:pPr marL="0" indent="0">
              <a:lnSpc>
                <a:spcPct val="80000"/>
              </a:lnSpc>
              <a:tabLst>
                <a:tab pos="1252538" algn="l"/>
              </a:tabLst>
            </a:pPr>
            <a:r>
              <a:rPr lang="en-GB" altLang="en-US" sz="1200" dirty="0" smtClean="0"/>
              <a:t>	they shall walk and not faint.</a:t>
            </a:r>
          </a:p>
          <a:p>
            <a:endParaRPr lang="en-GB" dirty="0"/>
          </a:p>
        </p:txBody>
      </p:sp>
      <p:sp>
        <p:nvSpPr>
          <p:cNvPr id="4" name="Slide Number Placeholder 3"/>
          <p:cNvSpPr>
            <a:spLocks noGrp="1"/>
          </p:cNvSpPr>
          <p:nvPr>
            <p:ph type="sldNum" sz="quarter" idx="10"/>
          </p:nvPr>
        </p:nvSpPr>
        <p:spPr/>
        <p:txBody>
          <a:bodyPr/>
          <a:lstStyle/>
          <a:p>
            <a:fld id="{DA61F4C8-715A-493C-AEAD-92DB07211EEC}" type="slidenum">
              <a:rPr lang="en-GB" smtClean="0"/>
              <a:t>9</a:t>
            </a:fld>
            <a:endParaRPr lang="en-GB" dirty="0"/>
          </a:p>
        </p:txBody>
      </p:sp>
    </p:spTree>
    <p:extLst>
      <p:ext uri="{BB962C8B-B14F-4D97-AF65-F5344CB8AC3E}">
        <p14:creationId xmlns:p14="http://schemas.microsoft.com/office/powerpoint/2010/main" val="3048989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38516479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19761672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2661555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7195522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35314095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137534153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20627835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638044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38478780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42595263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431982-7414-4ABF-8E5F-8FD655BA69A2}" type="datetimeFigureOut">
              <a:rPr lang="en-GB" smtClean="0"/>
              <a:t>03/08/2017</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B91B192-01D9-4A7A-BD8C-0FCC92F98931}" type="slidenum">
              <a:rPr lang="en-GB" smtClean="0"/>
              <a:t>‹#›</a:t>
            </a:fld>
            <a:endParaRPr lang="en-GB" dirty="0"/>
          </a:p>
        </p:txBody>
      </p:sp>
    </p:spTree>
    <p:extLst>
      <p:ext uri="{BB962C8B-B14F-4D97-AF65-F5344CB8AC3E}">
        <p14:creationId xmlns:p14="http://schemas.microsoft.com/office/powerpoint/2010/main" val="30188079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31982-7414-4ABF-8E5F-8FD655BA69A2}" type="datetimeFigureOut">
              <a:rPr lang="en-GB" smtClean="0"/>
              <a:t>03/08/2017</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91B192-01D9-4A7A-BD8C-0FCC92F98931}" type="slidenum">
              <a:rPr lang="en-GB" smtClean="0"/>
              <a:t>‹#›</a:t>
            </a:fld>
            <a:endParaRPr lang="en-GB" dirty="0"/>
          </a:p>
        </p:txBody>
      </p:sp>
    </p:spTree>
    <p:extLst>
      <p:ext uri="{BB962C8B-B14F-4D97-AF65-F5344CB8AC3E}">
        <p14:creationId xmlns:p14="http://schemas.microsoft.com/office/powerpoint/2010/main" val="70848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947555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95536" y="404664"/>
            <a:ext cx="8280920" cy="3046988"/>
          </a:xfrm>
          <a:prstGeom prst="rect">
            <a:avLst/>
          </a:prstGeom>
          <a:solidFill>
            <a:schemeClr val="bg1"/>
          </a:solidFill>
        </p:spPr>
        <p:txBody>
          <a:bodyPr wrap="square">
            <a:spAutoFit/>
          </a:bodyPr>
          <a:lstStyle/>
          <a:p>
            <a:pPr algn="just"/>
            <a:r>
              <a:rPr lang="en-GB" sz="3200" dirty="0" smtClean="0">
                <a:latin typeface="Times New Roman" panose="02020603050405020304" pitchFamily="18" charset="0"/>
                <a:cs typeface="Times New Roman" panose="02020603050405020304" pitchFamily="18" charset="0"/>
              </a:rPr>
              <a:t>And </a:t>
            </a:r>
            <a:r>
              <a:rPr lang="en-GB" sz="3200" dirty="0">
                <a:latin typeface="Times New Roman" panose="02020603050405020304" pitchFamily="18" charset="0"/>
                <a:cs typeface="Times New Roman" panose="02020603050405020304" pitchFamily="18" charset="0"/>
              </a:rPr>
              <a:t>you also became God's people when you heard the true message, the Good News that brought you salvation. You believed in Christ, and God put his stamp of ownership on you by giving you the Holy Spirit he had promised</a:t>
            </a:r>
            <a:r>
              <a:rPr lang="en-GB" sz="3200" dirty="0" smtClean="0">
                <a:latin typeface="Times New Roman" panose="02020603050405020304" pitchFamily="18" charset="0"/>
                <a:cs typeface="Times New Roman" panose="02020603050405020304" pitchFamily="18" charset="0"/>
              </a:rPr>
              <a:t>.</a:t>
            </a:r>
          </a:p>
          <a:p>
            <a:pPr algn="just"/>
            <a:r>
              <a:rPr lang="en-GB" sz="3200" b="1" i="1" dirty="0" smtClean="0">
                <a:solidFill>
                  <a:srgbClr val="FF0000"/>
                </a:solidFill>
                <a:latin typeface="Times New Roman" panose="02020603050405020304" pitchFamily="18" charset="0"/>
                <a:cs typeface="Times New Roman" panose="02020603050405020304" pitchFamily="18" charset="0"/>
              </a:rPr>
              <a:t>Ephesians 1:13 (GNT) </a:t>
            </a:r>
            <a:endParaRPr lang="en-GB" sz="3200" b="1" i="1" dirty="0">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51520" y="3789040"/>
            <a:ext cx="8640960" cy="2308324"/>
          </a:xfrm>
          <a:prstGeom prst="rect">
            <a:avLst/>
          </a:prstGeom>
          <a:solidFill>
            <a:schemeClr val="bg1"/>
          </a:solidFill>
        </p:spPr>
        <p:txBody>
          <a:bodyPr wrap="square">
            <a:spAutoFit/>
          </a:bodyPr>
          <a:lstStyle/>
          <a:p>
            <a:pPr algn="just"/>
            <a:r>
              <a:rPr lang="en-GB" sz="3600" dirty="0" smtClean="0">
                <a:latin typeface="Times New Roman" panose="02020603050405020304" pitchFamily="18" charset="0"/>
                <a:cs typeface="Times New Roman" panose="02020603050405020304" pitchFamily="18" charset="0"/>
              </a:rPr>
              <a:t>This </a:t>
            </a:r>
            <a:r>
              <a:rPr lang="en-GB" sz="3600" dirty="0">
                <a:latin typeface="Times New Roman" panose="02020603050405020304" pitchFamily="18" charset="0"/>
                <a:cs typeface="Times New Roman" panose="02020603050405020304" pitchFamily="18" charset="0"/>
              </a:rPr>
              <a:t>hope does not disappoint us, for God has poured out </a:t>
            </a:r>
            <a:r>
              <a:rPr lang="en-GB" sz="3600" b="1" dirty="0">
                <a:solidFill>
                  <a:srgbClr val="FF0000"/>
                </a:solidFill>
                <a:latin typeface="Times New Roman" panose="02020603050405020304" pitchFamily="18" charset="0"/>
                <a:cs typeface="Times New Roman" panose="02020603050405020304" pitchFamily="18" charset="0"/>
              </a:rPr>
              <a:t>his love</a:t>
            </a:r>
            <a:r>
              <a:rPr lang="en-GB" sz="3600" dirty="0">
                <a:latin typeface="Times New Roman" panose="02020603050405020304" pitchFamily="18" charset="0"/>
                <a:cs typeface="Times New Roman" panose="02020603050405020304" pitchFamily="18" charset="0"/>
              </a:rPr>
              <a:t> into our hearts by means of the Holy Spirit, who is God's gift to us</a:t>
            </a:r>
            <a:r>
              <a:rPr lang="en-GB" sz="3600" dirty="0" smtClean="0">
                <a:latin typeface="Times New Roman" panose="02020603050405020304" pitchFamily="18" charset="0"/>
                <a:cs typeface="Times New Roman" panose="02020603050405020304" pitchFamily="18" charset="0"/>
              </a:rPr>
              <a:t>.</a:t>
            </a:r>
            <a:r>
              <a:rPr lang="en-GB" sz="3600" b="1" dirty="0">
                <a:latin typeface="Times New Roman" panose="02020603050405020304" pitchFamily="18" charset="0"/>
                <a:ea typeface="Times New Roman" panose="02020603050405020304" pitchFamily="18" charset="0"/>
              </a:rPr>
              <a:t> </a:t>
            </a:r>
            <a:endParaRPr lang="en-GB" sz="3600" b="1" dirty="0" smtClean="0">
              <a:latin typeface="Times New Roman" panose="02020603050405020304" pitchFamily="18" charset="0"/>
              <a:ea typeface="Times New Roman" panose="02020603050405020304" pitchFamily="18" charset="0"/>
            </a:endParaRPr>
          </a:p>
          <a:p>
            <a:r>
              <a:rPr lang="en-GB" sz="3600" b="1" i="1" dirty="0" smtClean="0">
                <a:latin typeface="Times New Roman" panose="02020603050405020304" pitchFamily="18" charset="0"/>
                <a:ea typeface="Times New Roman" panose="02020603050405020304" pitchFamily="18" charset="0"/>
              </a:rPr>
              <a:t>Romans 5:5 </a:t>
            </a:r>
            <a:r>
              <a:rPr lang="en-GB" sz="3600" b="1" i="1" dirty="0" smtClean="0">
                <a:latin typeface="Times New Roman" panose="02020603050405020304" pitchFamily="18" charset="0"/>
                <a:ea typeface="Times New Roman" panose="02020603050405020304" pitchFamily="18" charset="0"/>
              </a:rPr>
              <a:t>(GNT)</a:t>
            </a:r>
            <a:endParaRPr lang="en-GB"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9867284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p:cNvSpPr/>
          <p:nvPr/>
        </p:nvSpPr>
        <p:spPr>
          <a:xfrm>
            <a:off x="683568" y="404664"/>
            <a:ext cx="7704856" cy="1077218"/>
          </a:xfrm>
          <a:prstGeom prst="rect">
            <a:avLst/>
          </a:prstGeom>
        </p:spPr>
        <p:txBody>
          <a:bodyPr wrap="square">
            <a:spAutoFit/>
          </a:bodyPr>
          <a:lstStyle/>
          <a:p>
            <a:pPr algn="just"/>
            <a:r>
              <a:rPr lang="en-GB" sz="3200" dirty="0">
                <a:solidFill>
                  <a:srgbClr val="FFFF00"/>
                </a:solidFill>
                <a:latin typeface="Times New Roman" panose="02020603050405020304" pitchFamily="18" charset="0"/>
                <a:ea typeface="Times New Roman" panose="02020603050405020304" pitchFamily="18" charset="0"/>
              </a:rPr>
              <a:t>Paul declares that the Holy Spirit has entered our hearts to produce the fruit of </a:t>
            </a:r>
            <a:r>
              <a:rPr lang="en-GB" sz="3200" b="1" dirty="0" smtClean="0">
                <a:solidFill>
                  <a:srgbClr val="FFFF00"/>
                </a:solidFill>
                <a:latin typeface="Times New Roman" panose="02020603050405020304" pitchFamily="18" charset="0"/>
                <a:ea typeface="Times New Roman" panose="02020603050405020304" pitchFamily="18" charset="0"/>
              </a:rPr>
              <a:t>LOVE.</a:t>
            </a:r>
            <a:endParaRPr lang="en-GB" sz="3200" b="1" dirty="0">
              <a:solidFill>
                <a:srgbClr val="FFFF00"/>
              </a:solidFill>
            </a:endParaRPr>
          </a:p>
        </p:txBody>
      </p:sp>
      <p:sp>
        <p:nvSpPr>
          <p:cNvPr id="5" name="Rectangle 4"/>
          <p:cNvSpPr/>
          <p:nvPr/>
        </p:nvSpPr>
        <p:spPr>
          <a:xfrm>
            <a:off x="287524" y="2996952"/>
            <a:ext cx="8496944" cy="1323439"/>
          </a:xfrm>
          <a:prstGeom prst="rect">
            <a:avLst/>
          </a:prstGeom>
          <a:solidFill>
            <a:schemeClr val="bg1"/>
          </a:solidFill>
        </p:spPr>
        <p:txBody>
          <a:bodyPr wrap="square">
            <a:spAutoFit/>
          </a:bodyPr>
          <a:lstStyle/>
          <a:p>
            <a:r>
              <a:rPr lang="en-GB" sz="4000" b="1" dirty="0">
                <a:latin typeface="Times New Roman" panose="02020603050405020304" pitchFamily="18" charset="0"/>
                <a:cs typeface="Times New Roman" panose="02020603050405020304" pitchFamily="18" charset="0"/>
              </a:rPr>
              <a:t>Galatians 5:22 (NIV)</a:t>
            </a:r>
            <a:endParaRPr lang="en-GB" sz="4000" dirty="0">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But the fruit of the Spirit is </a:t>
            </a:r>
            <a:r>
              <a:rPr lang="en-GB" sz="4000" b="1" dirty="0">
                <a:solidFill>
                  <a:srgbClr val="FF0000"/>
                </a:solidFill>
                <a:latin typeface="Times New Roman" panose="02020603050405020304" pitchFamily="18" charset="0"/>
                <a:cs typeface="Times New Roman" panose="02020603050405020304" pitchFamily="18" charset="0"/>
              </a:rPr>
              <a:t>love</a:t>
            </a:r>
            <a:r>
              <a:rPr lang="en-GB" sz="4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52596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11560" y="188640"/>
            <a:ext cx="7704856" cy="646331"/>
          </a:xfrm>
          <a:prstGeom prst="rect">
            <a:avLst/>
          </a:prstGeom>
        </p:spPr>
        <p:txBody>
          <a:bodyPr wrap="square">
            <a:spAutoFit/>
          </a:bodyPr>
          <a:lstStyle/>
          <a:p>
            <a:pPr lvl="0"/>
            <a:r>
              <a:rPr lang="en-GB" sz="3600" b="1" dirty="0" smtClean="0">
                <a:solidFill>
                  <a:srgbClr val="FFFF00"/>
                </a:solidFill>
                <a:latin typeface="Times New Roman" panose="02020603050405020304" pitchFamily="18" charset="0"/>
                <a:cs typeface="Times New Roman" panose="02020603050405020304" pitchFamily="18" charset="0"/>
              </a:rPr>
              <a:t>I. We </a:t>
            </a:r>
            <a:r>
              <a:rPr lang="en-GB" sz="3600" b="1" dirty="0">
                <a:solidFill>
                  <a:srgbClr val="FFFF00"/>
                </a:solidFill>
                <a:latin typeface="Times New Roman" panose="02020603050405020304" pitchFamily="18" charset="0"/>
                <a:cs typeface="Times New Roman" panose="02020603050405020304" pitchFamily="18" charset="0"/>
              </a:rPr>
              <a:t>need a proper definition of love</a:t>
            </a:r>
            <a:endParaRPr lang="en-GB" sz="3600" dirty="0">
              <a:solidFill>
                <a:srgbClr val="FFFF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323528" y="999404"/>
            <a:ext cx="8280920" cy="1569660"/>
          </a:xfrm>
          <a:prstGeom prst="rect">
            <a:avLst/>
          </a:prstGeom>
          <a:solidFill>
            <a:schemeClr val="bg1"/>
          </a:solidFill>
        </p:spPr>
        <p:txBody>
          <a:bodyPr wrap="square">
            <a:spAutoFit/>
          </a:bodyPr>
          <a:lstStyle/>
          <a:p>
            <a:pPr algn="just"/>
            <a:r>
              <a:rPr lang="en-GB" sz="3200" b="1" dirty="0" smtClean="0">
                <a:latin typeface="Times New Roman" panose="02020603050405020304" pitchFamily="18" charset="0"/>
                <a:cs typeface="Times New Roman" panose="02020603050405020304" pitchFamily="18" charset="0"/>
              </a:rPr>
              <a:t>1) </a:t>
            </a:r>
            <a:r>
              <a:rPr lang="en-GB" sz="3200" b="1" i="1" dirty="0" smtClean="0">
                <a:latin typeface="Times New Roman" panose="02020603050405020304" pitchFamily="18" charset="0"/>
                <a:cs typeface="Times New Roman" panose="02020603050405020304" pitchFamily="18" charset="0"/>
              </a:rPr>
              <a:t>Eros </a:t>
            </a:r>
            <a:r>
              <a:rPr lang="en-GB" sz="3200" dirty="0">
                <a:latin typeface="Times New Roman" panose="02020603050405020304" pitchFamily="18" charset="0"/>
                <a:cs typeface="Times New Roman" panose="02020603050405020304" pitchFamily="18" charset="0"/>
              </a:rPr>
              <a:t>from this word we get the words </a:t>
            </a:r>
            <a:r>
              <a:rPr lang="en-GB" sz="3200" i="1" dirty="0">
                <a:latin typeface="Times New Roman" panose="02020603050405020304" pitchFamily="18" charset="0"/>
                <a:cs typeface="Times New Roman" panose="02020603050405020304" pitchFamily="18" charset="0"/>
              </a:rPr>
              <a:t>erotic</a:t>
            </a:r>
            <a:r>
              <a:rPr lang="en-GB" sz="3200" dirty="0">
                <a:latin typeface="Times New Roman" panose="02020603050405020304" pitchFamily="18" charset="0"/>
                <a:cs typeface="Times New Roman" panose="02020603050405020304" pitchFamily="18" charset="0"/>
              </a:rPr>
              <a:t> and </a:t>
            </a:r>
            <a:r>
              <a:rPr lang="en-GB" sz="3200" i="1" dirty="0">
                <a:latin typeface="Times New Roman" panose="02020603050405020304" pitchFamily="18" charset="0"/>
                <a:cs typeface="Times New Roman" panose="02020603050405020304" pitchFamily="18" charset="0"/>
              </a:rPr>
              <a:t>romantic, </a:t>
            </a:r>
            <a:r>
              <a:rPr lang="en-GB" sz="3200" dirty="0">
                <a:latin typeface="Times New Roman" panose="02020603050405020304" pitchFamily="18" charset="0"/>
                <a:cs typeface="Times New Roman" panose="02020603050405020304" pitchFamily="18" charset="0"/>
              </a:rPr>
              <a:t>and it refers to the chemical reaction of a male and </a:t>
            </a:r>
            <a:r>
              <a:rPr lang="en-GB" sz="3200" dirty="0" smtClean="0">
                <a:latin typeface="Times New Roman" panose="02020603050405020304" pitchFamily="18" charset="0"/>
                <a:cs typeface="Times New Roman" panose="02020603050405020304" pitchFamily="18" charset="0"/>
              </a:rPr>
              <a:t>female.</a:t>
            </a:r>
            <a:endParaRPr lang="en-GB" sz="32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471189" y="4043679"/>
            <a:ext cx="8260770" cy="1569660"/>
          </a:xfrm>
          <a:prstGeom prst="rect">
            <a:avLst/>
          </a:prstGeom>
          <a:solidFill>
            <a:schemeClr val="accent3">
              <a:lumMod val="60000"/>
              <a:lumOff val="40000"/>
            </a:schemeClr>
          </a:solidFill>
        </p:spPr>
        <p:txBody>
          <a:bodyPr wrap="square">
            <a:spAutoFit/>
          </a:bodyPr>
          <a:lstStyle/>
          <a:p>
            <a:r>
              <a:rPr lang="en-GB" sz="3200" b="1" dirty="0" smtClean="0">
                <a:latin typeface="Times New Roman" panose="02020603050405020304" pitchFamily="18" charset="0"/>
                <a:ea typeface="Times New Roman" panose="02020603050405020304" pitchFamily="18" charset="0"/>
              </a:rPr>
              <a:t>2) </a:t>
            </a:r>
            <a:r>
              <a:rPr lang="en-GB" sz="3200" b="1" i="1" dirty="0" smtClean="0">
                <a:latin typeface="Times New Roman" panose="02020603050405020304" pitchFamily="18" charset="0"/>
                <a:ea typeface="Times New Roman" panose="02020603050405020304" pitchFamily="18" charset="0"/>
              </a:rPr>
              <a:t>Philia</a:t>
            </a:r>
            <a:r>
              <a:rPr lang="en-GB" sz="3200" b="1" i="1" dirty="0">
                <a:latin typeface="Times New Roman" panose="02020603050405020304" pitchFamily="18" charset="0"/>
                <a:ea typeface="Times New Roman" panose="02020603050405020304" pitchFamily="18" charset="0"/>
              </a:rPr>
              <a:t>. </a:t>
            </a:r>
            <a:r>
              <a:rPr lang="en-GB" sz="3200" dirty="0">
                <a:latin typeface="Times New Roman" panose="02020603050405020304" pitchFamily="18" charset="0"/>
                <a:ea typeface="Times New Roman" panose="02020603050405020304" pitchFamily="18" charset="0"/>
              </a:rPr>
              <a:t>The highest word in the Greek language for human love, this word represents brotherly love. </a:t>
            </a:r>
            <a:endParaRPr lang="en-GB" sz="3200" dirty="0"/>
          </a:p>
        </p:txBody>
      </p:sp>
      <p:sp>
        <p:nvSpPr>
          <p:cNvPr id="5" name="Rectangle 4"/>
          <p:cNvSpPr/>
          <p:nvPr/>
        </p:nvSpPr>
        <p:spPr>
          <a:xfrm>
            <a:off x="539552" y="2829318"/>
            <a:ext cx="8116754" cy="954107"/>
          </a:xfrm>
          <a:prstGeom prst="rect">
            <a:avLst/>
          </a:prstGeom>
        </p:spPr>
        <p:txBody>
          <a:bodyPr wrap="square">
            <a:spAutoFit/>
          </a:bodyPr>
          <a:lstStyle/>
          <a:p>
            <a:pPr marR="0" lvl="0"/>
            <a:r>
              <a:rPr lang="en-GB" sz="2800" dirty="0" smtClean="0">
                <a:solidFill>
                  <a:schemeClr val="bg1"/>
                </a:solidFill>
                <a:latin typeface="Times New Roman" panose="02020603050405020304" pitchFamily="18" charset="0"/>
                <a:ea typeface="Times New Roman" panose="02020603050405020304" pitchFamily="18" charset="0"/>
              </a:rPr>
              <a:t>It </a:t>
            </a:r>
            <a:r>
              <a:rPr lang="en-GB" sz="2800" dirty="0">
                <a:solidFill>
                  <a:schemeClr val="bg1"/>
                </a:solidFill>
                <a:latin typeface="Times New Roman" panose="02020603050405020304" pitchFamily="18" charset="0"/>
                <a:ea typeface="Times New Roman" panose="02020603050405020304" pitchFamily="18" charset="0"/>
              </a:rPr>
              <a:t>does not appear in the New Testament Scriptures. Love in this level is self-centred</a:t>
            </a:r>
            <a:r>
              <a:rPr lang="en-GB" dirty="0">
                <a:latin typeface="Times New Roman" panose="02020603050405020304" pitchFamily="18" charset="0"/>
                <a:ea typeface="Times New Roman" panose="02020603050405020304" pitchFamily="18" charset="0"/>
              </a:rPr>
              <a:t>.</a:t>
            </a:r>
            <a:endParaRPr lang="en-GB" sz="16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471189" y="5796762"/>
            <a:ext cx="8260770" cy="954107"/>
          </a:xfrm>
          <a:prstGeom prst="rect">
            <a:avLst/>
          </a:prstGeom>
        </p:spPr>
        <p:txBody>
          <a:bodyPr wrap="square">
            <a:spAutoFit/>
          </a:bodyPr>
          <a:lstStyle/>
          <a:p>
            <a:pPr marR="0" lvl="0"/>
            <a:r>
              <a:rPr lang="en-GB" sz="2800" dirty="0">
                <a:solidFill>
                  <a:schemeClr val="bg1"/>
                </a:solidFill>
                <a:latin typeface="Times New Roman" panose="02020603050405020304" pitchFamily="18" charset="0"/>
                <a:ea typeface="Times New Roman" panose="02020603050405020304" pitchFamily="18" charset="0"/>
              </a:rPr>
              <a:t>The loveliness of the one who is loved serves as the basis for this love.</a:t>
            </a:r>
            <a:endParaRPr lang="en-GB" sz="2800"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59894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8" y="999404"/>
            <a:ext cx="8280920" cy="584775"/>
          </a:xfrm>
          <a:prstGeom prst="rect">
            <a:avLst/>
          </a:prstGeom>
          <a:solidFill>
            <a:schemeClr val="bg1"/>
          </a:solidFill>
        </p:spPr>
        <p:txBody>
          <a:bodyPr wrap="square">
            <a:spAutoFit/>
          </a:bodyPr>
          <a:lstStyle/>
          <a:p>
            <a:pPr algn="just"/>
            <a:r>
              <a:rPr lang="en-GB" sz="3200" b="1" dirty="0">
                <a:latin typeface="Times New Roman" panose="02020603050405020304" pitchFamily="18" charset="0"/>
                <a:cs typeface="Times New Roman" panose="02020603050405020304" pitchFamily="18" charset="0"/>
              </a:rPr>
              <a:t>3</a:t>
            </a:r>
            <a:r>
              <a:rPr lang="en-GB" sz="3200" b="1" dirty="0" smtClean="0">
                <a:latin typeface="Times New Roman" panose="02020603050405020304" pitchFamily="18" charset="0"/>
                <a:cs typeface="Times New Roman" panose="02020603050405020304" pitchFamily="18" charset="0"/>
              </a:rPr>
              <a:t>) </a:t>
            </a:r>
            <a:r>
              <a:rPr lang="en-GB" sz="3200" b="1" i="1" dirty="0" err="1">
                <a:latin typeface="Times New Roman" panose="02020603050405020304" pitchFamily="18" charset="0"/>
                <a:cs typeface="Times New Roman" panose="02020603050405020304" pitchFamily="18" charset="0"/>
              </a:rPr>
              <a:t>Storge</a:t>
            </a:r>
            <a:r>
              <a:rPr lang="en-GB" sz="3200" b="1" i="1" dirty="0">
                <a:latin typeface="Times New Roman" panose="02020603050405020304" pitchFamily="18" charset="0"/>
                <a:cs typeface="Times New Roman" panose="02020603050405020304" pitchFamily="18" charset="0"/>
              </a:rPr>
              <a:t>. </a:t>
            </a:r>
            <a:r>
              <a:rPr lang="en-GB" sz="3200" dirty="0">
                <a:latin typeface="Times New Roman" panose="02020603050405020304" pitchFamily="18" charset="0"/>
                <a:cs typeface="Times New Roman" panose="02020603050405020304" pitchFamily="18" charset="0"/>
              </a:rPr>
              <a:t>This word represents family </a:t>
            </a:r>
            <a:r>
              <a:rPr lang="en-GB" sz="3200" dirty="0" smtClean="0">
                <a:latin typeface="Times New Roman" panose="02020603050405020304" pitchFamily="18" charset="0"/>
                <a:cs typeface="Times New Roman" panose="02020603050405020304" pitchFamily="18" charset="0"/>
              </a:rPr>
              <a:t>love.</a:t>
            </a:r>
            <a:endParaRPr lang="en-GB" sz="3200" b="1" i="1" dirty="0">
              <a:latin typeface="Times New Roman" panose="02020603050405020304" pitchFamily="18" charset="0"/>
              <a:cs typeface="Times New Roman" panose="02020603050405020304" pitchFamily="18" charset="0"/>
            </a:endParaRPr>
          </a:p>
        </p:txBody>
      </p:sp>
      <p:sp>
        <p:nvSpPr>
          <p:cNvPr id="4" name="Rectangle 3"/>
          <p:cNvSpPr/>
          <p:nvPr/>
        </p:nvSpPr>
        <p:spPr>
          <a:xfrm>
            <a:off x="343678" y="2348880"/>
            <a:ext cx="8260770" cy="1077218"/>
          </a:xfrm>
          <a:prstGeom prst="rect">
            <a:avLst/>
          </a:prstGeom>
          <a:solidFill>
            <a:schemeClr val="accent3">
              <a:lumMod val="60000"/>
              <a:lumOff val="40000"/>
            </a:schemeClr>
          </a:solidFill>
        </p:spPr>
        <p:txBody>
          <a:bodyPr wrap="square">
            <a:spAutoFit/>
          </a:bodyPr>
          <a:lstStyle/>
          <a:p>
            <a:r>
              <a:rPr lang="en-GB" sz="3200" b="1" dirty="0">
                <a:latin typeface="Times New Roman" panose="02020603050405020304" pitchFamily="18" charset="0"/>
                <a:ea typeface="Times New Roman" panose="02020603050405020304" pitchFamily="18" charset="0"/>
              </a:rPr>
              <a:t>4</a:t>
            </a:r>
            <a:r>
              <a:rPr lang="en-GB" sz="3200" b="1" dirty="0" smtClean="0">
                <a:latin typeface="Times New Roman" panose="02020603050405020304" pitchFamily="18" charset="0"/>
                <a:ea typeface="Times New Roman" panose="02020603050405020304" pitchFamily="18" charset="0"/>
              </a:rPr>
              <a:t>) </a:t>
            </a:r>
            <a:r>
              <a:rPr lang="en-GB" sz="3200" b="1" i="1" dirty="0"/>
              <a:t>Agape.</a:t>
            </a:r>
            <a:r>
              <a:rPr lang="en-GB" sz="3200" dirty="0"/>
              <a:t> </a:t>
            </a:r>
            <a:r>
              <a:rPr lang="en-GB" sz="3200" dirty="0" smtClean="0">
                <a:latin typeface="Times New Roman" panose="02020603050405020304" pitchFamily="18" charset="0"/>
                <a:cs typeface="Times New Roman" panose="02020603050405020304" pitchFamily="18" charset="0"/>
              </a:rPr>
              <a:t>This </a:t>
            </a:r>
            <a:r>
              <a:rPr lang="en-GB" sz="3200" dirty="0">
                <a:latin typeface="Times New Roman" panose="02020603050405020304" pitchFamily="18" charset="0"/>
                <a:cs typeface="Times New Roman" panose="02020603050405020304" pitchFamily="18" charset="0"/>
              </a:rPr>
              <a:t>word </a:t>
            </a:r>
            <a:r>
              <a:rPr lang="en-GB" sz="3200" i="1" dirty="0">
                <a:latin typeface="Times New Roman" panose="02020603050405020304" pitchFamily="18" charset="0"/>
                <a:cs typeface="Times New Roman" panose="02020603050405020304" pitchFamily="18" charset="0"/>
              </a:rPr>
              <a:t>Agape </a:t>
            </a:r>
            <a:r>
              <a:rPr lang="en-GB" sz="3200" dirty="0">
                <a:latin typeface="Times New Roman" panose="02020603050405020304" pitchFamily="18" charset="0"/>
                <a:cs typeface="Times New Roman" panose="02020603050405020304" pitchFamily="18" charset="0"/>
              </a:rPr>
              <a:t>describes God’s attitude and action toward people. </a:t>
            </a:r>
          </a:p>
        </p:txBody>
      </p:sp>
      <p:sp>
        <p:nvSpPr>
          <p:cNvPr id="6" name="Rectangle 5"/>
          <p:cNvSpPr/>
          <p:nvPr/>
        </p:nvSpPr>
        <p:spPr>
          <a:xfrm>
            <a:off x="343678" y="4005064"/>
            <a:ext cx="8260770" cy="1384995"/>
          </a:xfrm>
          <a:prstGeom prst="rect">
            <a:avLst/>
          </a:prstGeom>
        </p:spPr>
        <p:txBody>
          <a:bodyPr wrap="square">
            <a:spAutoFit/>
          </a:bodyPr>
          <a:lstStyle/>
          <a:p>
            <a:pPr lvl="0"/>
            <a:r>
              <a:rPr lang="en-GB" sz="2800" i="1" dirty="0">
                <a:solidFill>
                  <a:schemeClr val="bg1"/>
                </a:solidFill>
                <a:latin typeface="Times New Roman" panose="02020603050405020304" pitchFamily="18" charset="0"/>
                <a:cs typeface="Times New Roman" panose="02020603050405020304" pitchFamily="18" charset="0"/>
              </a:rPr>
              <a:t>Agape </a:t>
            </a:r>
            <a:r>
              <a:rPr lang="en-GB" sz="2800" dirty="0">
                <a:solidFill>
                  <a:schemeClr val="bg1"/>
                </a:solidFill>
                <a:latin typeface="Times New Roman" panose="02020603050405020304" pitchFamily="18" charset="0"/>
                <a:cs typeface="Times New Roman" panose="02020603050405020304" pitchFamily="18" charset="0"/>
              </a:rPr>
              <a:t>love is </a:t>
            </a:r>
            <a:r>
              <a:rPr lang="en-GB" sz="2800" dirty="0" smtClean="0">
                <a:solidFill>
                  <a:schemeClr val="bg1"/>
                </a:solidFill>
                <a:latin typeface="Times New Roman" panose="02020603050405020304" pitchFamily="18" charset="0"/>
                <a:cs typeface="Times New Roman" panose="02020603050405020304" pitchFamily="18" charset="0"/>
              </a:rPr>
              <a:t>sacrificial</a:t>
            </a:r>
            <a:r>
              <a:rPr lang="en-GB" sz="2800" dirty="0">
                <a:solidFill>
                  <a:schemeClr val="bg1"/>
                </a:solidFill>
                <a:latin typeface="Times New Roman" panose="02020603050405020304" pitchFamily="18" charset="0"/>
                <a:cs typeface="Times New Roman" panose="02020603050405020304" pitchFamily="18" charset="0"/>
              </a:rPr>
              <a:t>, self-giving, unmerited love. It is love toward the unlovable. It is love whose source is in the heart of the lover.</a:t>
            </a:r>
          </a:p>
        </p:txBody>
      </p:sp>
    </p:spTree>
    <p:extLst>
      <p:ext uri="{BB962C8B-B14F-4D97-AF65-F5344CB8AC3E}">
        <p14:creationId xmlns:p14="http://schemas.microsoft.com/office/powerpoint/2010/main" val="29370393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11560" y="213063"/>
            <a:ext cx="7704856" cy="1077218"/>
          </a:xfrm>
          <a:prstGeom prst="rect">
            <a:avLst/>
          </a:prstGeom>
        </p:spPr>
        <p:txBody>
          <a:bodyPr wrap="square">
            <a:spAutoFit/>
          </a:bodyPr>
          <a:lstStyle/>
          <a:p>
            <a:pPr lvl="0"/>
            <a:r>
              <a:rPr lang="en-GB" sz="3200" b="1" dirty="0" smtClean="0">
                <a:solidFill>
                  <a:srgbClr val="FFFF00"/>
                </a:solidFill>
                <a:latin typeface="Times New Roman" panose="02020603050405020304" pitchFamily="18" charset="0"/>
                <a:cs typeface="Times New Roman" panose="02020603050405020304" pitchFamily="18" charset="0"/>
              </a:rPr>
              <a:t>II. The </a:t>
            </a:r>
            <a:r>
              <a:rPr lang="en-GB" sz="3200" b="1" dirty="0">
                <a:solidFill>
                  <a:srgbClr val="FFFF00"/>
                </a:solidFill>
                <a:latin typeface="Times New Roman" panose="02020603050405020304" pitchFamily="18" charset="0"/>
                <a:cs typeface="Times New Roman" panose="02020603050405020304" pitchFamily="18" charset="0"/>
              </a:rPr>
              <a:t>Holy Spirit reveals God’s love for us and creates our love for God.</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87764" y="3281911"/>
            <a:ext cx="8552447" cy="523220"/>
          </a:xfrm>
          <a:prstGeom prst="rect">
            <a:avLst/>
          </a:prstGeom>
          <a:solidFill>
            <a:schemeClr val="accent3">
              <a:lumMod val="60000"/>
              <a:lumOff val="40000"/>
            </a:schemeClr>
          </a:solidFill>
        </p:spPr>
        <p:txBody>
          <a:bodyPr wrap="square">
            <a:spAutoFit/>
          </a:bodyPr>
          <a:lstStyle/>
          <a:p>
            <a:pPr lvl="0"/>
            <a:r>
              <a:rPr lang="en-GB" sz="2800" b="1" dirty="0" smtClean="0">
                <a:latin typeface="Times New Roman" panose="02020603050405020304" pitchFamily="18" charset="0"/>
                <a:cs typeface="Times New Roman" panose="02020603050405020304" pitchFamily="18" charset="0"/>
              </a:rPr>
              <a:t>1) </a:t>
            </a:r>
            <a:r>
              <a:rPr lang="en-GB" sz="2800" dirty="0" smtClean="0">
                <a:latin typeface="Times New Roman" panose="02020603050405020304" pitchFamily="18" charset="0"/>
                <a:cs typeface="Times New Roman" panose="02020603050405020304" pitchFamily="18" charset="0"/>
              </a:rPr>
              <a:t>God </a:t>
            </a:r>
            <a:r>
              <a:rPr lang="en-GB" sz="2800" dirty="0">
                <a:latin typeface="Times New Roman" panose="02020603050405020304" pitchFamily="18" charset="0"/>
                <a:cs typeface="Times New Roman" panose="02020603050405020304" pitchFamily="18" charset="0"/>
              </a:rPr>
              <a:t>loved us when we were dead in sin (Ephesians 2:1</a:t>
            </a:r>
            <a:r>
              <a:rPr lang="en-GB" sz="2800" dirty="0" smtClean="0">
                <a:latin typeface="Times New Roman" panose="02020603050405020304" pitchFamily="18" charset="0"/>
                <a:cs typeface="Times New Roman" panose="02020603050405020304" pitchFamily="18" charset="0"/>
              </a:rPr>
              <a:t>)</a:t>
            </a:r>
            <a:endParaRPr lang="en-GB" sz="2800" dirty="0"/>
          </a:p>
        </p:txBody>
      </p:sp>
      <p:sp>
        <p:nvSpPr>
          <p:cNvPr id="7" name="Rectangle 6"/>
          <p:cNvSpPr/>
          <p:nvPr/>
        </p:nvSpPr>
        <p:spPr>
          <a:xfrm>
            <a:off x="599187" y="1476670"/>
            <a:ext cx="7920880" cy="1569660"/>
          </a:xfrm>
          <a:prstGeom prst="rect">
            <a:avLst/>
          </a:prstGeom>
        </p:spPr>
        <p:txBody>
          <a:bodyPr wrap="square">
            <a:spAutoFit/>
          </a:bodyPr>
          <a:lstStyle/>
          <a:p>
            <a:pPr algn="just"/>
            <a:r>
              <a:rPr lang="en-GB" sz="3200" dirty="0">
                <a:solidFill>
                  <a:schemeClr val="bg1"/>
                </a:solidFill>
                <a:latin typeface="Times New Roman" panose="02020603050405020304" pitchFamily="18" charset="0"/>
                <a:ea typeface="Times New Roman" panose="02020603050405020304" pitchFamily="18" charset="0"/>
              </a:rPr>
              <a:t>The word </a:t>
            </a:r>
            <a:r>
              <a:rPr lang="en-GB" sz="3200" b="1" i="1" dirty="0">
                <a:solidFill>
                  <a:schemeClr val="bg1"/>
                </a:solidFill>
                <a:latin typeface="Times New Roman" panose="02020603050405020304" pitchFamily="18" charset="0"/>
                <a:ea typeface="Times New Roman" panose="02020603050405020304" pitchFamily="18" charset="0"/>
              </a:rPr>
              <a:t>Agape </a:t>
            </a:r>
            <a:r>
              <a:rPr lang="en-GB" sz="3200" dirty="0">
                <a:solidFill>
                  <a:schemeClr val="bg1"/>
                </a:solidFill>
                <a:latin typeface="Times New Roman" panose="02020603050405020304" pitchFamily="18" charset="0"/>
                <a:ea typeface="Times New Roman" panose="02020603050405020304" pitchFamily="18" charset="0"/>
              </a:rPr>
              <a:t>represents the attitude that we should have toward God and which as his children we should practice toward others. </a:t>
            </a:r>
            <a:endParaRPr lang="en-GB" sz="3200" dirty="0">
              <a:solidFill>
                <a:schemeClr val="bg1"/>
              </a:solidFill>
            </a:endParaRPr>
          </a:p>
        </p:txBody>
      </p:sp>
      <p:sp>
        <p:nvSpPr>
          <p:cNvPr id="8" name="Rectangle 7"/>
          <p:cNvSpPr/>
          <p:nvPr/>
        </p:nvSpPr>
        <p:spPr>
          <a:xfrm>
            <a:off x="187762" y="4220132"/>
            <a:ext cx="8544195" cy="523220"/>
          </a:xfrm>
          <a:prstGeom prst="rect">
            <a:avLst/>
          </a:prstGeom>
          <a:solidFill>
            <a:schemeClr val="bg1"/>
          </a:solidFill>
        </p:spPr>
        <p:txBody>
          <a:bodyPr wrap="square">
            <a:spAutoFit/>
          </a:bodyPr>
          <a:lstStyle/>
          <a:p>
            <a:pPr marR="0" lvl="0"/>
            <a:r>
              <a:rPr lang="en-GB" sz="2800" b="1" dirty="0" smtClean="0">
                <a:latin typeface="Times New Roman" panose="02020603050405020304" pitchFamily="18" charset="0"/>
                <a:ea typeface="Times New Roman" panose="02020603050405020304" pitchFamily="18" charset="0"/>
              </a:rPr>
              <a:t>2) </a:t>
            </a:r>
            <a:r>
              <a:rPr lang="en-GB" sz="2800" dirty="0" smtClean="0">
                <a:latin typeface="Times New Roman" panose="02020603050405020304" pitchFamily="18" charset="0"/>
                <a:ea typeface="Times New Roman" panose="02020603050405020304" pitchFamily="18" charset="0"/>
              </a:rPr>
              <a:t>God’s </a:t>
            </a:r>
            <a:r>
              <a:rPr lang="en-GB" sz="2800" dirty="0">
                <a:latin typeface="Times New Roman" panose="02020603050405020304" pitchFamily="18" charset="0"/>
                <a:ea typeface="Times New Roman" panose="02020603050405020304" pitchFamily="18" charset="0"/>
              </a:rPr>
              <a:t>love </a:t>
            </a:r>
            <a:r>
              <a:rPr lang="en-GB" sz="2800" dirty="0" smtClean="0">
                <a:latin typeface="Times New Roman" panose="02020603050405020304" pitchFamily="18" charset="0"/>
                <a:ea typeface="Times New Roman" panose="02020603050405020304" pitchFamily="18" charset="0"/>
              </a:rPr>
              <a:t>is unmerited on our part (Romans 5:8)</a:t>
            </a:r>
            <a:endParaRPr lang="en-GB" sz="28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217784" y="5232102"/>
            <a:ext cx="8302283" cy="1077218"/>
          </a:xfrm>
          <a:prstGeom prst="rect">
            <a:avLst/>
          </a:prstGeom>
          <a:solidFill>
            <a:srgbClr val="ECFBFE"/>
          </a:solidFill>
        </p:spPr>
        <p:txBody>
          <a:bodyPr wrap="square">
            <a:spAutoFit/>
          </a:bodyPr>
          <a:lstStyle/>
          <a:p>
            <a:pPr marR="0" lvl="0" algn="just"/>
            <a:r>
              <a:rPr lang="en-GB" sz="3200" dirty="0">
                <a:latin typeface="Times New Roman" panose="02020603050405020304" pitchFamily="18" charset="0"/>
                <a:cs typeface="Times New Roman" panose="02020603050405020304" pitchFamily="18" charset="0"/>
              </a:rPr>
              <a:t>But God demonstrates his own love for us in this: While we were still sinners, Christ died for </a:t>
            </a:r>
            <a:r>
              <a:rPr lang="en-GB" sz="3200" dirty="0" smtClean="0">
                <a:latin typeface="Times New Roman" panose="02020603050405020304" pitchFamily="18" charset="0"/>
                <a:cs typeface="Times New Roman" panose="02020603050405020304" pitchFamily="18" charset="0"/>
              </a:rPr>
              <a:t>us.</a:t>
            </a:r>
            <a:endParaRPr lang="en-GB"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47566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11560" y="213063"/>
            <a:ext cx="7704856" cy="1077218"/>
          </a:xfrm>
          <a:prstGeom prst="rect">
            <a:avLst/>
          </a:prstGeom>
        </p:spPr>
        <p:txBody>
          <a:bodyPr wrap="square">
            <a:spAutoFit/>
          </a:bodyPr>
          <a:lstStyle/>
          <a:p>
            <a:pPr lvl="0"/>
            <a:r>
              <a:rPr lang="en-GB" sz="3200" b="1" dirty="0" smtClean="0">
                <a:solidFill>
                  <a:srgbClr val="FFFF00"/>
                </a:solidFill>
                <a:latin typeface="Times New Roman" panose="02020603050405020304" pitchFamily="18" charset="0"/>
                <a:cs typeface="Times New Roman" panose="02020603050405020304" pitchFamily="18" charset="0"/>
              </a:rPr>
              <a:t>III. The </a:t>
            </a:r>
            <a:r>
              <a:rPr lang="en-GB" sz="3200" b="1" dirty="0">
                <a:solidFill>
                  <a:srgbClr val="FFFF00"/>
                </a:solidFill>
                <a:latin typeface="Times New Roman" panose="02020603050405020304" pitchFamily="18" charset="0"/>
                <a:cs typeface="Times New Roman" panose="02020603050405020304" pitchFamily="18" charset="0"/>
              </a:rPr>
              <a:t>Holy Spirit encourages us to have an appropriate love for ourselves.</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80616" y="2581471"/>
            <a:ext cx="8158485" cy="954107"/>
          </a:xfrm>
          <a:prstGeom prst="rect">
            <a:avLst/>
          </a:prstGeom>
          <a:solidFill>
            <a:schemeClr val="accent3">
              <a:lumMod val="60000"/>
              <a:lumOff val="40000"/>
            </a:schemeClr>
          </a:solidFill>
        </p:spPr>
        <p:txBody>
          <a:bodyPr wrap="square">
            <a:spAutoFit/>
          </a:bodyPr>
          <a:lstStyle/>
          <a:p>
            <a:pPr lvl="0"/>
            <a:r>
              <a:rPr lang="en-GB" sz="2800" b="1" dirty="0" smtClean="0">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Proper love for ourselves will enable us to accept ourselves as unique persons created by a loving God.</a:t>
            </a:r>
          </a:p>
        </p:txBody>
      </p:sp>
      <p:sp>
        <p:nvSpPr>
          <p:cNvPr id="7" name="Rectangle 6"/>
          <p:cNvSpPr/>
          <p:nvPr/>
        </p:nvSpPr>
        <p:spPr>
          <a:xfrm>
            <a:off x="323529" y="1484784"/>
            <a:ext cx="8408428" cy="954107"/>
          </a:xfrm>
          <a:prstGeom prst="rect">
            <a:avLst/>
          </a:prstGeom>
        </p:spPr>
        <p:txBody>
          <a:bodyPr wrap="square">
            <a:spAutoFit/>
          </a:bodyPr>
          <a:lstStyle/>
          <a:p>
            <a:pPr algn="just"/>
            <a:r>
              <a:rPr lang="en-GB" sz="2800" dirty="0">
                <a:solidFill>
                  <a:schemeClr val="bg1"/>
                </a:solidFill>
                <a:latin typeface="Times New Roman" panose="02020603050405020304" pitchFamily="18" charset="0"/>
                <a:cs typeface="Times New Roman" panose="02020603050405020304" pitchFamily="18" charset="0"/>
              </a:rPr>
              <a:t>The Holy Spirit does not encourage us to fall in love with ourselves, but rather to have a proper love for ourselves. </a:t>
            </a:r>
          </a:p>
        </p:txBody>
      </p:sp>
      <p:sp>
        <p:nvSpPr>
          <p:cNvPr id="8" name="Rectangle 7"/>
          <p:cNvSpPr/>
          <p:nvPr/>
        </p:nvSpPr>
        <p:spPr>
          <a:xfrm>
            <a:off x="49624" y="3942198"/>
            <a:ext cx="8956238" cy="523220"/>
          </a:xfrm>
          <a:prstGeom prst="rect">
            <a:avLst/>
          </a:prstGeom>
          <a:solidFill>
            <a:schemeClr val="bg1"/>
          </a:solidFill>
        </p:spPr>
        <p:txBody>
          <a:bodyPr wrap="square">
            <a:spAutoFit/>
          </a:bodyPr>
          <a:lstStyle/>
          <a:p>
            <a:pPr marR="0" lvl="0"/>
            <a:r>
              <a:rPr lang="en-GB" sz="2800" b="1" dirty="0" smtClean="0">
                <a:latin typeface="Times New Roman" panose="02020603050405020304" pitchFamily="18" charset="0"/>
                <a:ea typeface="Times New Roman" panose="02020603050405020304" pitchFamily="18" charset="0"/>
              </a:rPr>
              <a:t>2) </a:t>
            </a:r>
            <a:r>
              <a:rPr lang="en-GB" sz="2800" dirty="0">
                <a:latin typeface="Times New Roman" panose="02020603050405020304" pitchFamily="18" charset="0"/>
                <a:cs typeface="Times New Roman" panose="02020603050405020304" pitchFamily="18" charset="0"/>
              </a:rPr>
              <a:t>Proper love for ourselves will help us to forgive ourselves</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9" name="Rectangle 8"/>
          <p:cNvSpPr/>
          <p:nvPr/>
        </p:nvSpPr>
        <p:spPr>
          <a:xfrm>
            <a:off x="554464" y="5011377"/>
            <a:ext cx="7984637" cy="1384995"/>
          </a:xfrm>
          <a:prstGeom prst="rect">
            <a:avLst/>
          </a:prstGeom>
          <a:solidFill>
            <a:srgbClr val="ECFBFE"/>
          </a:solidFill>
        </p:spPr>
        <p:txBody>
          <a:bodyPr wrap="square">
            <a:spAutoFit/>
          </a:bodyPr>
          <a:lstStyle/>
          <a:p>
            <a:pPr marR="0" lvl="0" algn="just"/>
            <a:r>
              <a:rPr lang="en-GB" sz="2800" b="1" dirty="0" smtClean="0">
                <a:latin typeface="Times New Roman" panose="02020603050405020304" pitchFamily="18" charset="0"/>
                <a:ea typeface="Times New Roman" panose="02020603050405020304" pitchFamily="18" charset="0"/>
              </a:rPr>
              <a:t>3) </a:t>
            </a:r>
            <a:r>
              <a:rPr lang="en-GB" sz="2800" dirty="0">
                <a:latin typeface="Times New Roman" panose="02020603050405020304" pitchFamily="18" charset="0"/>
                <a:cs typeface="Times New Roman" panose="02020603050405020304" pitchFamily="18" charset="0"/>
              </a:rPr>
              <a:t>Proper love for ourselves will encourage us to protect ourselves from self-destructive attitudes and </a:t>
            </a:r>
            <a:r>
              <a:rPr lang="en-GB" sz="2800" dirty="0" smtClean="0">
                <a:latin typeface="Times New Roman" panose="02020603050405020304" pitchFamily="18" charset="0"/>
                <a:cs typeface="Times New Roman" panose="02020603050405020304" pitchFamily="18" charset="0"/>
              </a:rPr>
              <a:t>habits</a:t>
            </a:r>
            <a:r>
              <a:rPr lang="en-GB" sz="2800" dirty="0">
                <a:latin typeface="Times New Roman" panose="02020603050405020304" pitchFamily="18" charset="0"/>
                <a:cs typeface="Times New Roman" panose="02020603050405020304" pitchFamily="18" charset="0"/>
              </a:rPr>
              <a:t>.</a:t>
            </a:r>
            <a:endParaRPr lang="en-GB"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01336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7" grpId="0"/>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11560" y="213063"/>
            <a:ext cx="7704856" cy="1077218"/>
          </a:xfrm>
          <a:prstGeom prst="rect">
            <a:avLst/>
          </a:prstGeom>
        </p:spPr>
        <p:txBody>
          <a:bodyPr wrap="square">
            <a:spAutoFit/>
          </a:bodyPr>
          <a:lstStyle/>
          <a:p>
            <a:pPr lvl="0"/>
            <a:r>
              <a:rPr lang="en-GB" sz="3200" b="1" dirty="0" smtClean="0">
                <a:solidFill>
                  <a:srgbClr val="FFFF00"/>
                </a:solidFill>
                <a:latin typeface="Times New Roman" panose="02020603050405020304" pitchFamily="18" charset="0"/>
                <a:cs typeface="Times New Roman" panose="02020603050405020304" pitchFamily="18" charset="0"/>
              </a:rPr>
              <a:t>III. The </a:t>
            </a:r>
            <a:r>
              <a:rPr lang="en-GB" sz="3200" b="1" dirty="0">
                <a:solidFill>
                  <a:srgbClr val="FFFF00"/>
                </a:solidFill>
                <a:latin typeface="Times New Roman" panose="02020603050405020304" pitchFamily="18" charset="0"/>
                <a:cs typeface="Times New Roman" panose="02020603050405020304" pitchFamily="18" charset="0"/>
              </a:rPr>
              <a:t>Holy Spirit encourages us to have an appropriate love for ourselves.</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51520" y="1879227"/>
            <a:ext cx="8287581" cy="1754326"/>
          </a:xfrm>
          <a:prstGeom prst="rect">
            <a:avLst/>
          </a:prstGeom>
          <a:solidFill>
            <a:schemeClr val="accent3">
              <a:lumMod val="60000"/>
              <a:lumOff val="40000"/>
            </a:schemeClr>
          </a:solidFill>
        </p:spPr>
        <p:txBody>
          <a:bodyPr wrap="square">
            <a:spAutoFit/>
          </a:bodyPr>
          <a:lstStyle/>
          <a:p>
            <a:pPr lvl="0" algn="just"/>
            <a:r>
              <a:rPr lang="en-GB" sz="3600" b="1" dirty="0">
                <a:latin typeface="Times New Roman" panose="02020603050405020304" pitchFamily="18" charset="0"/>
                <a:cs typeface="Times New Roman" panose="02020603050405020304" pitchFamily="18" charset="0"/>
              </a:rPr>
              <a:t>4</a:t>
            </a:r>
            <a:r>
              <a:rPr lang="en-GB" sz="3600" b="1" dirty="0" smtClean="0">
                <a:latin typeface="Times New Roman" panose="02020603050405020304" pitchFamily="18" charset="0"/>
                <a:cs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Proper love for ourselves will cause us to dedicate ourselves to the highest and best that we know.</a:t>
            </a:r>
          </a:p>
        </p:txBody>
      </p:sp>
      <p:sp>
        <p:nvSpPr>
          <p:cNvPr id="8" name="Rectangle 7"/>
          <p:cNvSpPr/>
          <p:nvPr/>
        </p:nvSpPr>
        <p:spPr>
          <a:xfrm>
            <a:off x="251520" y="4149080"/>
            <a:ext cx="8352502" cy="1200329"/>
          </a:xfrm>
          <a:prstGeom prst="rect">
            <a:avLst/>
          </a:prstGeom>
          <a:solidFill>
            <a:schemeClr val="bg1"/>
          </a:solidFill>
        </p:spPr>
        <p:txBody>
          <a:bodyPr wrap="square">
            <a:spAutoFit/>
          </a:bodyPr>
          <a:lstStyle/>
          <a:p>
            <a:pPr marR="0" lvl="0" algn="just"/>
            <a:r>
              <a:rPr lang="en-GB" sz="3600" b="1" dirty="0">
                <a:latin typeface="Times New Roman" panose="02020603050405020304" pitchFamily="18" charset="0"/>
                <a:ea typeface="Times New Roman" panose="02020603050405020304" pitchFamily="18" charset="0"/>
              </a:rPr>
              <a:t>5</a:t>
            </a:r>
            <a:r>
              <a:rPr lang="en-GB" sz="3600" b="1" dirty="0" smtClean="0">
                <a:latin typeface="Times New Roman" panose="02020603050405020304" pitchFamily="18" charset="0"/>
                <a:ea typeface="Times New Roman" panose="02020603050405020304" pitchFamily="18" charset="0"/>
              </a:rPr>
              <a:t>) </a:t>
            </a:r>
            <a:r>
              <a:rPr lang="en-GB" sz="3600" dirty="0">
                <a:latin typeface="Times New Roman" panose="02020603050405020304" pitchFamily="18" charset="0"/>
                <a:cs typeface="Times New Roman" panose="02020603050405020304" pitchFamily="18" charset="0"/>
              </a:rPr>
              <a:t>Proper love for ourselves will challenge us to develop </a:t>
            </a:r>
            <a:r>
              <a:rPr lang="en-GB" sz="3600" dirty="0" smtClean="0">
                <a:latin typeface="Times New Roman" panose="02020603050405020304" pitchFamily="18" charset="0"/>
                <a:cs typeface="Times New Roman" panose="02020603050405020304" pitchFamily="18" charset="0"/>
              </a:rPr>
              <a:t>ourselves.</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59239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611560" y="213063"/>
            <a:ext cx="8136904" cy="584775"/>
          </a:xfrm>
          <a:prstGeom prst="rect">
            <a:avLst/>
          </a:prstGeom>
        </p:spPr>
        <p:txBody>
          <a:bodyPr wrap="square">
            <a:spAutoFit/>
          </a:bodyPr>
          <a:lstStyle/>
          <a:p>
            <a:pPr lvl="0"/>
            <a:r>
              <a:rPr lang="en-GB" sz="3200" b="1" dirty="0" smtClean="0">
                <a:solidFill>
                  <a:srgbClr val="FFFF00"/>
                </a:solidFill>
                <a:latin typeface="Times New Roman" panose="02020603050405020304" pitchFamily="18" charset="0"/>
                <a:cs typeface="Times New Roman" panose="02020603050405020304" pitchFamily="18" charset="0"/>
              </a:rPr>
              <a:t>IV. </a:t>
            </a:r>
            <a:r>
              <a:rPr lang="en-GB" sz="3200" b="1" dirty="0">
                <a:solidFill>
                  <a:srgbClr val="FFFF00"/>
                </a:solidFill>
                <a:latin typeface="Times New Roman" panose="02020603050405020304" pitchFamily="18" charset="0"/>
                <a:cs typeface="Times New Roman" panose="02020603050405020304" pitchFamily="18" charset="0"/>
              </a:rPr>
              <a:t>The Holy Spirit enable us to love others.</a:t>
            </a:r>
            <a:endParaRPr lang="en-GB" sz="3200" dirty="0">
              <a:solidFill>
                <a:srgbClr val="FFFF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95536" y="1268760"/>
            <a:ext cx="8158485" cy="1754326"/>
          </a:xfrm>
          <a:prstGeom prst="rect">
            <a:avLst/>
          </a:prstGeom>
          <a:solidFill>
            <a:schemeClr val="accent3">
              <a:lumMod val="60000"/>
              <a:lumOff val="40000"/>
            </a:schemeClr>
          </a:solidFill>
        </p:spPr>
        <p:txBody>
          <a:bodyPr wrap="square">
            <a:spAutoFit/>
          </a:bodyPr>
          <a:lstStyle/>
          <a:p>
            <a:pPr lvl="0" algn="just"/>
            <a:r>
              <a:rPr lang="en-GB" sz="3600" b="1" dirty="0">
                <a:latin typeface="Times New Roman" panose="02020603050405020304" pitchFamily="18" charset="0"/>
                <a:cs typeface="Times New Roman" panose="02020603050405020304" pitchFamily="18" charset="0"/>
              </a:rPr>
              <a:t>1</a:t>
            </a:r>
            <a:r>
              <a:rPr lang="en-GB" sz="3600" b="1" dirty="0" smtClean="0">
                <a:latin typeface="Times New Roman" panose="02020603050405020304" pitchFamily="18" charset="0"/>
                <a:cs typeface="Times New Roman" panose="02020603050405020304" pitchFamily="18" charset="0"/>
              </a:rPr>
              <a:t>) </a:t>
            </a:r>
            <a:r>
              <a:rPr lang="en-GB" sz="3600" dirty="0">
                <a:solidFill>
                  <a:srgbClr val="FF0000"/>
                </a:solidFill>
                <a:latin typeface="Times New Roman" panose="02020603050405020304" pitchFamily="18" charset="0"/>
                <a:cs typeface="Times New Roman" panose="02020603050405020304" pitchFamily="18" charset="0"/>
              </a:rPr>
              <a:t>To love our neighbours properly</a:t>
            </a:r>
            <a:r>
              <a:rPr lang="en-GB" sz="3600" dirty="0">
                <a:latin typeface="Times New Roman" panose="02020603050405020304" pitchFamily="18" charset="0"/>
                <a:cs typeface="Times New Roman" panose="02020603050405020304" pitchFamily="18" charset="0"/>
              </a:rPr>
              <a:t>, we must accept them fully as being people for whom Jesus Christ died on the cross. </a:t>
            </a:r>
          </a:p>
        </p:txBody>
      </p:sp>
      <p:sp>
        <p:nvSpPr>
          <p:cNvPr id="8" name="Rectangle 7"/>
          <p:cNvSpPr/>
          <p:nvPr/>
        </p:nvSpPr>
        <p:spPr>
          <a:xfrm>
            <a:off x="503761" y="4293096"/>
            <a:ext cx="8352502" cy="1754326"/>
          </a:xfrm>
          <a:prstGeom prst="rect">
            <a:avLst/>
          </a:prstGeom>
          <a:solidFill>
            <a:schemeClr val="bg1"/>
          </a:solidFill>
        </p:spPr>
        <p:txBody>
          <a:bodyPr wrap="square">
            <a:spAutoFit/>
          </a:bodyPr>
          <a:lstStyle/>
          <a:p>
            <a:pPr marR="0" lvl="0"/>
            <a:r>
              <a:rPr lang="en-GB" sz="3600" b="1" dirty="0" smtClean="0">
                <a:latin typeface="Times New Roman" panose="02020603050405020304" pitchFamily="18" charset="0"/>
                <a:ea typeface="Times New Roman" panose="02020603050405020304" pitchFamily="18" charset="0"/>
              </a:rPr>
              <a:t>2) </a:t>
            </a:r>
            <a:r>
              <a:rPr lang="en-GB" sz="3600" dirty="0">
                <a:solidFill>
                  <a:srgbClr val="FF0000"/>
                </a:solidFill>
                <a:latin typeface="Times New Roman" panose="02020603050405020304" pitchFamily="18" charset="0"/>
                <a:cs typeface="Times New Roman" panose="02020603050405020304" pitchFamily="18" charset="0"/>
              </a:rPr>
              <a:t>To love our neighbours </a:t>
            </a:r>
            <a:r>
              <a:rPr lang="en-GB" sz="3600" dirty="0">
                <a:latin typeface="Times New Roman" panose="02020603050405020304" pitchFamily="18" charset="0"/>
                <a:cs typeface="Times New Roman" panose="02020603050405020304" pitchFamily="18" charset="0"/>
              </a:rPr>
              <a:t>properly, we must be willing to forgive their trespasses against us and against others. </a:t>
            </a:r>
            <a:endParaRPr lang="en-GB"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6426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p:nvSpPr>
        <p:spPr>
          <a:xfrm>
            <a:off x="395536" y="620688"/>
            <a:ext cx="8352502" cy="5632311"/>
          </a:xfrm>
          <a:prstGeom prst="rect">
            <a:avLst/>
          </a:prstGeom>
          <a:solidFill>
            <a:schemeClr val="bg1"/>
          </a:solidFill>
        </p:spPr>
        <p:txBody>
          <a:bodyPr wrap="square">
            <a:spAutoFit/>
          </a:bodyPr>
          <a:lstStyle/>
          <a:p>
            <a:pPr marR="0" lvl="0" algn="just"/>
            <a:r>
              <a:rPr lang="en-GB" sz="3600" b="1" baseline="30000" dirty="0">
                <a:latin typeface="Times New Roman" panose="02020603050405020304" pitchFamily="18" charset="0"/>
                <a:cs typeface="Times New Roman" panose="02020603050405020304" pitchFamily="18" charset="0"/>
              </a:rPr>
              <a:t>12 </a:t>
            </a:r>
            <a:r>
              <a:rPr lang="en-GB" sz="3600" dirty="0">
                <a:latin typeface="Times New Roman" panose="02020603050405020304" pitchFamily="18" charset="0"/>
                <a:cs typeface="Times New Roman" panose="02020603050405020304" pitchFamily="18" charset="0"/>
              </a:rPr>
              <a:t>Therefore, as God’s chosen people, holy and dearly loved, clothe yourselves with compassion, kindness, humility, gentleness and patience. </a:t>
            </a:r>
            <a:r>
              <a:rPr lang="en-GB" sz="3600" b="1" baseline="30000" dirty="0">
                <a:latin typeface="Times New Roman" panose="02020603050405020304" pitchFamily="18" charset="0"/>
                <a:cs typeface="Times New Roman" panose="02020603050405020304" pitchFamily="18" charset="0"/>
              </a:rPr>
              <a:t>13 </a:t>
            </a:r>
            <a:r>
              <a:rPr lang="en-GB" sz="3600" dirty="0">
                <a:latin typeface="Times New Roman" panose="02020603050405020304" pitchFamily="18" charset="0"/>
                <a:cs typeface="Times New Roman" panose="02020603050405020304" pitchFamily="18" charset="0"/>
              </a:rPr>
              <a:t>Bear with each other and forgive one another if any of you has a grievance against someone. Forgive as the Lord forgave you.</a:t>
            </a:r>
            <a:r>
              <a:rPr lang="en-GB" sz="3600" b="1" baseline="30000" dirty="0">
                <a:latin typeface="Times New Roman" panose="02020603050405020304" pitchFamily="18" charset="0"/>
                <a:cs typeface="Times New Roman" panose="02020603050405020304" pitchFamily="18" charset="0"/>
              </a:rPr>
              <a:t>14 </a:t>
            </a:r>
            <a:r>
              <a:rPr lang="en-GB" sz="3600" dirty="0">
                <a:latin typeface="Times New Roman" panose="02020603050405020304" pitchFamily="18" charset="0"/>
                <a:cs typeface="Times New Roman" panose="02020603050405020304" pitchFamily="18" charset="0"/>
              </a:rPr>
              <a:t>And over all these virtues </a:t>
            </a:r>
            <a:r>
              <a:rPr lang="en-GB" sz="3600" b="1" dirty="0">
                <a:solidFill>
                  <a:srgbClr val="FF0000"/>
                </a:solidFill>
                <a:latin typeface="Times New Roman" panose="02020603050405020304" pitchFamily="18" charset="0"/>
                <a:cs typeface="Times New Roman" panose="02020603050405020304" pitchFamily="18" charset="0"/>
              </a:rPr>
              <a:t>put on love</a:t>
            </a:r>
            <a:r>
              <a:rPr lang="en-GB" sz="3600" dirty="0">
                <a:latin typeface="Times New Roman" panose="02020603050405020304" pitchFamily="18" charset="0"/>
                <a:cs typeface="Times New Roman" panose="02020603050405020304" pitchFamily="18" charset="0"/>
              </a:rPr>
              <a:t>, which binds them all together in perfect unity</a:t>
            </a:r>
            <a:r>
              <a:rPr lang="en-GB" sz="3600" dirty="0" smtClean="0">
                <a:latin typeface="Times New Roman" panose="02020603050405020304" pitchFamily="18" charset="0"/>
                <a:cs typeface="Times New Roman" panose="02020603050405020304" pitchFamily="18" charset="0"/>
              </a:rPr>
              <a:t>.</a:t>
            </a:r>
          </a:p>
          <a:p>
            <a:pPr marR="0" lvl="0"/>
            <a:r>
              <a:rPr lang="en-GB" sz="3600" b="1" i="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Colossians 3:12-14 (NIV)</a:t>
            </a:r>
            <a:endParaRPr lang="en-GB" sz="36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22397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1520" y="5517232"/>
            <a:ext cx="8158485" cy="1077218"/>
          </a:xfrm>
          <a:prstGeom prst="rect">
            <a:avLst/>
          </a:prstGeom>
          <a:solidFill>
            <a:schemeClr val="accent3">
              <a:lumMod val="60000"/>
              <a:lumOff val="40000"/>
            </a:schemeClr>
          </a:solidFill>
        </p:spPr>
        <p:txBody>
          <a:bodyPr wrap="square">
            <a:spAutoFit/>
          </a:bodyPr>
          <a:lstStyle/>
          <a:p>
            <a:pPr lvl="0" algn="just"/>
            <a:r>
              <a:rPr lang="en-GB" sz="3200" b="1" dirty="0" smtClean="0">
                <a:latin typeface="Times New Roman" panose="02020603050405020304" pitchFamily="18" charset="0"/>
                <a:cs typeface="Times New Roman" panose="02020603050405020304" pitchFamily="18" charset="0"/>
              </a:rPr>
              <a:t>4) </a:t>
            </a:r>
            <a:r>
              <a:rPr lang="en-GB" sz="3200" dirty="0" smtClean="0">
                <a:solidFill>
                  <a:srgbClr val="FF0000"/>
                </a:solidFill>
                <a:latin typeface="Times New Roman" panose="02020603050405020304" pitchFamily="18" charset="0"/>
                <a:cs typeface="Times New Roman" panose="02020603050405020304" pitchFamily="18" charset="0"/>
              </a:rPr>
              <a:t>To </a:t>
            </a:r>
            <a:r>
              <a:rPr lang="en-GB" sz="3200" dirty="0">
                <a:solidFill>
                  <a:srgbClr val="FF0000"/>
                </a:solidFill>
                <a:latin typeface="Times New Roman" panose="02020603050405020304" pitchFamily="18" charset="0"/>
                <a:cs typeface="Times New Roman" panose="02020603050405020304" pitchFamily="18" charset="0"/>
              </a:rPr>
              <a:t>love our neighbours</a:t>
            </a:r>
            <a:r>
              <a:rPr lang="en-GB" sz="3200" dirty="0">
                <a:latin typeface="Times New Roman" panose="02020603050405020304" pitchFamily="18" charset="0"/>
                <a:cs typeface="Times New Roman" panose="02020603050405020304" pitchFamily="18" charset="0"/>
              </a:rPr>
              <a:t>, we must reveal God’s love to them by our lives and our words. </a:t>
            </a:r>
          </a:p>
        </p:txBody>
      </p:sp>
      <p:sp>
        <p:nvSpPr>
          <p:cNvPr id="2" name="Rectangle 1"/>
          <p:cNvSpPr/>
          <p:nvPr/>
        </p:nvSpPr>
        <p:spPr>
          <a:xfrm>
            <a:off x="323528" y="188640"/>
            <a:ext cx="8487708" cy="2062103"/>
          </a:xfrm>
          <a:prstGeom prst="rect">
            <a:avLst/>
          </a:prstGeom>
          <a:solidFill>
            <a:schemeClr val="bg1"/>
          </a:solidFill>
        </p:spPr>
        <p:txBody>
          <a:bodyPr wrap="square">
            <a:spAutoFit/>
          </a:bodyPr>
          <a:lstStyle/>
          <a:p>
            <a:pPr marR="0" lvl="0" algn="just"/>
            <a:r>
              <a:rPr lang="en-GB" sz="3200" b="1" dirty="0" smtClean="0">
                <a:latin typeface="Times New Roman" panose="02020603050405020304" pitchFamily="18" charset="0"/>
                <a:ea typeface="Times New Roman" panose="02020603050405020304" pitchFamily="18" charset="0"/>
              </a:rPr>
              <a:t>3) </a:t>
            </a:r>
            <a:r>
              <a:rPr lang="en-GB" sz="3200" dirty="0" smtClean="0">
                <a:solidFill>
                  <a:srgbClr val="FF0000"/>
                </a:solidFill>
                <a:latin typeface="Times New Roman" panose="02020603050405020304" pitchFamily="18" charset="0"/>
                <a:ea typeface="Times New Roman" panose="02020603050405020304" pitchFamily="18" charset="0"/>
              </a:rPr>
              <a:t>To </a:t>
            </a:r>
            <a:r>
              <a:rPr lang="en-GB" sz="3200" dirty="0">
                <a:solidFill>
                  <a:srgbClr val="FF0000"/>
                </a:solidFill>
                <a:latin typeface="Times New Roman" panose="02020603050405020304" pitchFamily="18" charset="0"/>
                <a:ea typeface="Times New Roman" panose="02020603050405020304" pitchFamily="18" charset="0"/>
              </a:rPr>
              <a:t>truly love our neighbours</a:t>
            </a:r>
            <a:r>
              <a:rPr lang="en-GB" sz="3200" dirty="0">
                <a:latin typeface="Times New Roman" panose="02020603050405020304" pitchFamily="18" charset="0"/>
                <a:ea typeface="Times New Roman" panose="02020603050405020304" pitchFamily="18" charset="0"/>
              </a:rPr>
              <a:t>, we must be willing to follow the example of the Good Samaritan and assist them in their time of misfortune. </a:t>
            </a:r>
            <a:r>
              <a:rPr lang="en-GB" sz="3200" b="1" i="1" dirty="0" smtClean="0">
                <a:latin typeface="Times New Roman" panose="02020603050405020304" pitchFamily="18" charset="0"/>
                <a:ea typeface="Times New Roman" panose="02020603050405020304" pitchFamily="18" charset="0"/>
              </a:rPr>
              <a:t>(Luke 10:25:37)</a:t>
            </a:r>
            <a:endParaRPr lang="en-GB" sz="3200" b="1" i="1" dirty="0">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7824" y="2492896"/>
            <a:ext cx="1993392" cy="2743200"/>
          </a:xfrm>
          <a:prstGeom prst="rect">
            <a:avLst/>
          </a:prstGeom>
        </p:spPr>
      </p:pic>
    </p:spTree>
    <p:extLst>
      <p:ext uri="{BB962C8B-B14F-4D97-AF65-F5344CB8AC3E}">
        <p14:creationId xmlns:p14="http://schemas.microsoft.com/office/powerpoint/2010/main" val="19426810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23528" y="476672"/>
            <a:ext cx="8496944" cy="4832092"/>
          </a:xfrm>
          <a:prstGeom prst="rect">
            <a:avLst/>
          </a:prstGeom>
          <a:solidFill>
            <a:schemeClr val="bg1"/>
          </a:solidFill>
        </p:spPr>
        <p:txBody>
          <a:bodyPr wrap="square">
            <a:spAutoFit/>
          </a:bodyPr>
          <a:lstStyle/>
          <a:p>
            <a:r>
              <a:rPr lang="en-GB" sz="2800" b="1" dirty="0">
                <a:latin typeface="Times New Roman" panose="02020603050405020304" pitchFamily="18" charset="0"/>
              </a:rPr>
              <a:t>Romans </a:t>
            </a:r>
            <a:r>
              <a:rPr lang="en-GB" sz="2800" b="1" dirty="0" smtClean="0">
                <a:latin typeface="Times New Roman" panose="02020603050405020304" pitchFamily="18" charset="0"/>
              </a:rPr>
              <a:t>5:1-5 </a:t>
            </a:r>
            <a:r>
              <a:rPr lang="en-GB" sz="2800" b="1" dirty="0">
                <a:latin typeface="Times New Roman" panose="02020603050405020304" pitchFamily="18" charset="0"/>
              </a:rPr>
              <a:t>(NIV)</a:t>
            </a:r>
          </a:p>
          <a:p>
            <a:pPr algn="just"/>
            <a:r>
              <a:rPr lang="en-GB" sz="2800" dirty="0">
                <a:latin typeface="Times New Roman" panose="02020603050405020304" pitchFamily="18" charset="0"/>
                <a:ea typeface="Times New Roman" panose="02020603050405020304" pitchFamily="18" charset="0"/>
              </a:rPr>
              <a:t> Therefore, since we have been justified through faith, </a:t>
            </a:r>
            <a:r>
              <a:rPr lang="en-GB" sz="2800" dirty="0" smtClean="0">
                <a:latin typeface="Times New Roman" panose="02020603050405020304" pitchFamily="18" charset="0"/>
                <a:ea typeface="Times New Roman" panose="02020603050405020304" pitchFamily="18" charset="0"/>
              </a:rPr>
              <a:t>we </a:t>
            </a:r>
            <a:r>
              <a:rPr lang="en-GB" sz="2800" dirty="0">
                <a:latin typeface="Times New Roman" panose="02020603050405020304" pitchFamily="18" charset="0"/>
                <a:ea typeface="Times New Roman" panose="02020603050405020304" pitchFamily="18" charset="0"/>
              </a:rPr>
              <a:t>have peace with God through our Lord Jesus Christ, </a:t>
            </a:r>
            <a:r>
              <a:rPr lang="en-GB" sz="2800" baseline="30000" dirty="0">
                <a:latin typeface="Times New Roman" panose="02020603050405020304" pitchFamily="18" charset="0"/>
                <a:ea typeface="Times New Roman" panose="02020603050405020304" pitchFamily="18" charset="0"/>
              </a:rPr>
              <a:t>2 </a:t>
            </a:r>
            <a:r>
              <a:rPr lang="en-GB" sz="2800" dirty="0">
                <a:latin typeface="Times New Roman" panose="02020603050405020304" pitchFamily="18" charset="0"/>
                <a:ea typeface="Times New Roman" panose="02020603050405020304" pitchFamily="18" charset="0"/>
              </a:rPr>
              <a:t>through whom we have gained access by faith into this grace in which we now stand. And </a:t>
            </a:r>
            <a:r>
              <a:rPr lang="en-GB" sz="2800" dirty="0" smtClean="0">
                <a:latin typeface="Times New Roman" panose="02020603050405020304" pitchFamily="18" charset="0"/>
                <a:ea typeface="Times New Roman" panose="02020603050405020304" pitchFamily="18" charset="0"/>
              </a:rPr>
              <a:t>we </a:t>
            </a:r>
            <a:r>
              <a:rPr lang="en-GB" sz="2800" dirty="0">
                <a:latin typeface="Times New Roman" panose="02020603050405020304" pitchFamily="18" charset="0"/>
                <a:ea typeface="Times New Roman" panose="02020603050405020304" pitchFamily="18" charset="0"/>
              </a:rPr>
              <a:t>boast in the hope of the glory of God. </a:t>
            </a:r>
            <a:r>
              <a:rPr lang="en-GB" sz="2800" baseline="30000" dirty="0">
                <a:latin typeface="Times New Roman" panose="02020603050405020304" pitchFamily="18" charset="0"/>
                <a:ea typeface="Times New Roman" panose="02020603050405020304" pitchFamily="18" charset="0"/>
              </a:rPr>
              <a:t>3 </a:t>
            </a:r>
            <a:r>
              <a:rPr lang="en-GB" sz="2800" dirty="0">
                <a:latin typeface="Times New Roman" panose="02020603050405020304" pitchFamily="18" charset="0"/>
                <a:ea typeface="Times New Roman" panose="02020603050405020304" pitchFamily="18" charset="0"/>
              </a:rPr>
              <a:t>Not only so, but </a:t>
            </a:r>
            <a:r>
              <a:rPr lang="en-GB" sz="2800" dirty="0" smtClean="0">
                <a:latin typeface="Times New Roman" panose="02020603050405020304" pitchFamily="18" charset="0"/>
                <a:ea typeface="Times New Roman" panose="02020603050405020304" pitchFamily="18" charset="0"/>
              </a:rPr>
              <a:t>we </a:t>
            </a:r>
            <a:r>
              <a:rPr lang="en-GB" sz="2800" dirty="0">
                <a:latin typeface="Times New Roman" panose="02020603050405020304" pitchFamily="18" charset="0"/>
                <a:ea typeface="Times New Roman" panose="02020603050405020304" pitchFamily="18" charset="0"/>
              </a:rPr>
              <a:t>also glory in our sufferings, because we know that suffering produces perseverance; </a:t>
            </a:r>
            <a:r>
              <a:rPr lang="en-GB" sz="2800" baseline="30000" dirty="0">
                <a:latin typeface="Times New Roman" panose="02020603050405020304" pitchFamily="18" charset="0"/>
                <a:ea typeface="Times New Roman" panose="02020603050405020304" pitchFamily="18" charset="0"/>
              </a:rPr>
              <a:t>4 </a:t>
            </a:r>
            <a:r>
              <a:rPr lang="en-GB" sz="2800" dirty="0">
                <a:latin typeface="Times New Roman" panose="02020603050405020304" pitchFamily="18" charset="0"/>
                <a:ea typeface="Times New Roman" panose="02020603050405020304" pitchFamily="18" charset="0"/>
              </a:rPr>
              <a:t>perseverance, character; and character, hope. </a:t>
            </a:r>
            <a:r>
              <a:rPr lang="en-GB" sz="2800" baseline="30000" dirty="0">
                <a:latin typeface="Times New Roman" panose="02020603050405020304" pitchFamily="18" charset="0"/>
                <a:ea typeface="Times New Roman" panose="02020603050405020304" pitchFamily="18" charset="0"/>
              </a:rPr>
              <a:t>5 </a:t>
            </a:r>
            <a:r>
              <a:rPr lang="en-GB" sz="2800" dirty="0">
                <a:latin typeface="Times New Roman" panose="02020603050405020304" pitchFamily="18" charset="0"/>
                <a:ea typeface="Times New Roman" panose="02020603050405020304" pitchFamily="18" charset="0"/>
              </a:rPr>
              <a:t>And hope does not put us to shame, because </a:t>
            </a:r>
            <a:r>
              <a:rPr lang="en-GB" sz="2800" dirty="0">
                <a:solidFill>
                  <a:srgbClr val="FF0000"/>
                </a:solidFill>
                <a:latin typeface="Times New Roman" panose="02020603050405020304" pitchFamily="18" charset="0"/>
                <a:ea typeface="Times New Roman" panose="02020603050405020304" pitchFamily="18" charset="0"/>
              </a:rPr>
              <a:t>God’s love has been poured out into our hearts </a:t>
            </a:r>
            <a:r>
              <a:rPr lang="en-GB" sz="2800" dirty="0">
                <a:latin typeface="Times New Roman" panose="02020603050405020304" pitchFamily="18" charset="0"/>
                <a:ea typeface="Times New Roman" panose="02020603050405020304" pitchFamily="18" charset="0"/>
              </a:rPr>
              <a:t>through the Holy Spirit, who has been given to us.</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82388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467544" y="5157192"/>
            <a:ext cx="8136904" cy="1138773"/>
          </a:xfrm>
          <a:prstGeom prst="rect">
            <a:avLst/>
          </a:prstGeom>
          <a:solidFill>
            <a:schemeClr val="bg1"/>
          </a:solidFill>
        </p:spPr>
        <p:txBody>
          <a:bodyPr wrap="square">
            <a:spAutoFit/>
          </a:bodyPr>
          <a:lstStyle/>
          <a:p>
            <a:pPr marR="0" lvl="0" algn="just"/>
            <a:r>
              <a:rPr lang="en-GB" sz="4000" dirty="0" smtClean="0">
                <a:latin typeface="Times New Roman" panose="02020603050405020304" pitchFamily="18" charset="0"/>
                <a:cs typeface="Times New Roman" panose="02020603050405020304" pitchFamily="18" charset="0"/>
              </a:rPr>
              <a:t>“If </a:t>
            </a:r>
            <a:r>
              <a:rPr lang="en-GB" sz="4000" dirty="0">
                <a:latin typeface="Times New Roman" panose="02020603050405020304" pitchFamily="18" charset="0"/>
                <a:cs typeface="Times New Roman" panose="02020603050405020304" pitchFamily="18" charset="0"/>
              </a:rPr>
              <a:t>you love me, keep my commands</a:t>
            </a:r>
            <a:r>
              <a:rPr lang="en-GB" sz="4000" dirty="0" smtClean="0">
                <a:latin typeface="Times New Roman" panose="02020603050405020304" pitchFamily="18" charset="0"/>
                <a:cs typeface="Times New Roman" panose="02020603050405020304" pitchFamily="18" charset="0"/>
              </a:rPr>
              <a:t>.</a:t>
            </a:r>
          </a:p>
          <a:p>
            <a:pPr marR="0" lvl="0" algn="just"/>
            <a:r>
              <a:rPr lang="en-GB" sz="2800" b="1" i="1" dirty="0" smtClean="0">
                <a:solidFill>
                  <a:srgbClr val="FF0000"/>
                </a:solidFill>
                <a:effectLst/>
                <a:latin typeface="Times New Roman" panose="02020603050405020304" pitchFamily="18" charset="0"/>
                <a:ea typeface="Times New Roman" panose="02020603050405020304" pitchFamily="18" charset="0"/>
              </a:rPr>
              <a:t>John 14:15 (NIV)</a:t>
            </a:r>
            <a:endParaRPr lang="en-GB" sz="2800" b="1" i="1" dirty="0">
              <a:solidFill>
                <a:srgbClr val="FF0000"/>
              </a:solidFill>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1640" y="620688"/>
            <a:ext cx="6019988" cy="3312368"/>
          </a:xfrm>
          <a:prstGeom prst="rect">
            <a:avLst/>
          </a:prstGeom>
        </p:spPr>
      </p:pic>
    </p:spTree>
    <p:extLst>
      <p:ext uri="{BB962C8B-B14F-4D97-AF65-F5344CB8AC3E}">
        <p14:creationId xmlns:p14="http://schemas.microsoft.com/office/powerpoint/2010/main" val="10850676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79512" y="260648"/>
            <a:ext cx="8136904" cy="1200329"/>
          </a:xfrm>
          <a:prstGeom prst="rect">
            <a:avLst/>
          </a:prstGeom>
        </p:spPr>
        <p:txBody>
          <a:bodyPr wrap="square">
            <a:spAutoFit/>
          </a:bodyPr>
          <a:lstStyle/>
          <a:p>
            <a:r>
              <a:rPr lang="en-GB" sz="3600" dirty="0">
                <a:solidFill>
                  <a:srgbClr val="FFFF00"/>
                </a:solidFill>
                <a:latin typeface="Times New Roman" panose="02020603050405020304" pitchFamily="18" charset="0"/>
                <a:ea typeface="Times New Roman" panose="02020603050405020304" pitchFamily="18" charset="0"/>
              </a:rPr>
              <a:t>We have three obligations according to Jesus’ instructions:</a:t>
            </a:r>
            <a:endParaRPr lang="en-GB" sz="36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9512" y="1533627"/>
            <a:ext cx="8154605" cy="646331"/>
          </a:xfrm>
          <a:prstGeom prst="rect">
            <a:avLst/>
          </a:prstGeom>
          <a:solidFill>
            <a:schemeClr val="bg1"/>
          </a:solidFill>
        </p:spPr>
        <p:txBody>
          <a:bodyPr wrap="none">
            <a:spAutoFit/>
          </a:bodyPr>
          <a:lstStyle/>
          <a:p>
            <a:pPr marR="0" lvl="0"/>
            <a:r>
              <a:rPr lang="en-GB" sz="3600" b="1" dirty="0" smtClean="0">
                <a:latin typeface="Times New Roman" panose="02020603050405020304" pitchFamily="18" charset="0"/>
                <a:ea typeface="Times New Roman" panose="02020603050405020304" pitchFamily="18" charset="0"/>
              </a:rPr>
              <a:t>a) </a:t>
            </a:r>
            <a:r>
              <a:rPr lang="en-GB" sz="3600" dirty="0" smtClean="0">
                <a:latin typeface="Times New Roman" panose="02020603050405020304" pitchFamily="18" charset="0"/>
                <a:ea typeface="Times New Roman" panose="02020603050405020304" pitchFamily="18" charset="0"/>
              </a:rPr>
              <a:t>To </a:t>
            </a:r>
            <a:r>
              <a:rPr lang="en-GB" sz="3600" b="1" dirty="0">
                <a:solidFill>
                  <a:srgbClr val="FF0000"/>
                </a:solidFill>
                <a:latin typeface="Times New Roman" panose="02020603050405020304" pitchFamily="18" charset="0"/>
                <a:ea typeface="Times New Roman" panose="02020603050405020304" pitchFamily="18" charset="0"/>
              </a:rPr>
              <a:t>love</a:t>
            </a:r>
            <a:r>
              <a:rPr lang="en-GB" sz="3600" dirty="0">
                <a:latin typeface="Times New Roman" panose="02020603050405020304" pitchFamily="18" charset="0"/>
                <a:ea typeface="Times New Roman" panose="02020603050405020304" pitchFamily="18" charset="0"/>
              </a:rPr>
              <a:t> God absolutely above all things.</a:t>
            </a:r>
            <a:endParaRPr lang="en-GB"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79512" y="2636912"/>
            <a:ext cx="4615302" cy="646331"/>
          </a:xfrm>
          <a:prstGeom prst="rect">
            <a:avLst/>
          </a:prstGeom>
          <a:solidFill>
            <a:schemeClr val="bg1"/>
          </a:solidFill>
        </p:spPr>
        <p:txBody>
          <a:bodyPr wrap="none">
            <a:spAutoFit/>
          </a:bodyPr>
          <a:lstStyle/>
          <a:p>
            <a:pPr lvl="0"/>
            <a:r>
              <a:rPr lang="en-GB" sz="3600" b="1" dirty="0" smtClean="0">
                <a:latin typeface="Times New Roman" panose="02020603050405020304" pitchFamily="18" charset="0"/>
                <a:cs typeface="Times New Roman" panose="02020603050405020304" pitchFamily="18" charset="0"/>
              </a:rPr>
              <a:t>b) </a:t>
            </a:r>
            <a:r>
              <a:rPr lang="en-GB" sz="3600" dirty="0" smtClean="0">
                <a:latin typeface="Times New Roman" panose="02020603050405020304" pitchFamily="18" charset="0"/>
                <a:cs typeface="Times New Roman" panose="02020603050405020304" pitchFamily="18" charset="0"/>
              </a:rPr>
              <a:t>To </a:t>
            </a:r>
            <a:r>
              <a:rPr lang="en-GB" sz="3600" b="1" dirty="0">
                <a:solidFill>
                  <a:srgbClr val="FF0000"/>
                </a:solidFill>
                <a:latin typeface="Times New Roman" panose="02020603050405020304" pitchFamily="18" charset="0"/>
                <a:cs typeface="Times New Roman" panose="02020603050405020304" pitchFamily="18" charset="0"/>
              </a:rPr>
              <a:t>love</a:t>
            </a:r>
            <a:r>
              <a:rPr lang="en-GB" sz="3600" dirty="0">
                <a:latin typeface="Times New Roman" panose="02020603050405020304" pitchFamily="18" charset="0"/>
                <a:cs typeface="Times New Roman" panose="02020603050405020304" pitchFamily="18" charset="0"/>
              </a:rPr>
              <a:t> self properly,</a:t>
            </a:r>
          </a:p>
        </p:txBody>
      </p:sp>
      <p:sp>
        <p:nvSpPr>
          <p:cNvPr id="6" name="Rectangle 5"/>
          <p:cNvSpPr/>
          <p:nvPr/>
        </p:nvSpPr>
        <p:spPr>
          <a:xfrm>
            <a:off x="179512" y="3740197"/>
            <a:ext cx="8964488" cy="646331"/>
          </a:xfrm>
          <a:prstGeom prst="rect">
            <a:avLst/>
          </a:prstGeom>
          <a:solidFill>
            <a:schemeClr val="bg1"/>
          </a:solidFill>
        </p:spPr>
        <p:txBody>
          <a:bodyPr wrap="square">
            <a:spAutoFit/>
          </a:bodyPr>
          <a:lstStyle/>
          <a:p>
            <a:pPr marR="0" lvl="0"/>
            <a:r>
              <a:rPr lang="en-GB" sz="3600" b="1" dirty="0" smtClean="0">
                <a:latin typeface="Times New Roman" panose="02020603050405020304" pitchFamily="18" charset="0"/>
                <a:ea typeface="Times New Roman" panose="02020603050405020304" pitchFamily="18" charset="0"/>
              </a:rPr>
              <a:t>c) </a:t>
            </a:r>
            <a:r>
              <a:rPr lang="en-GB" sz="3600" dirty="0" smtClean="0">
                <a:latin typeface="Times New Roman" panose="02020603050405020304" pitchFamily="18" charset="0"/>
                <a:ea typeface="Times New Roman" panose="02020603050405020304" pitchFamily="18" charset="0"/>
              </a:rPr>
              <a:t>To </a:t>
            </a:r>
            <a:r>
              <a:rPr lang="en-GB" sz="3600" b="1" dirty="0">
                <a:solidFill>
                  <a:srgbClr val="FF0000"/>
                </a:solidFill>
                <a:latin typeface="Times New Roman" panose="02020603050405020304" pitchFamily="18" charset="0"/>
                <a:ea typeface="Times New Roman" panose="02020603050405020304" pitchFamily="18" charset="0"/>
              </a:rPr>
              <a:t>love</a:t>
            </a:r>
            <a:r>
              <a:rPr lang="en-GB" sz="3600" dirty="0">
                <a:latin typeface="Times New Roman" panose="02020603050405020304" pitchFamily="18" charset="0"/>
                <a:ea typeface="Times New Roman" panose="02020603050405020304" pitchFamily="18" charset="0"/>
              </a:rPr>
              <a:t> our neighbours as we love ourselves.</a:t>
            </a:r>
            <a:endParaRPr lang="en-GB" sz="36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467544" y="5157192"/>
            <a:ext cx="8136904" cy="1138773"/>
          </a:xfrm>
          <a:prstGeom prst="rect">
            <a:avLst/>
          </a:prstGeom>
          <a:solidFill>
            <a:schemeClr val="bg1"/>
          </a:solidFill>
        </p:spPr>
        <p:txBody>
          <a:bodyPr wrap="square">
            <a:spAutoFit/>
          </a:bodyPr>
          <a:lstStyle/>
          <a:p>
            <a:pPr marR="0" lvl="0" algn="just"/>
            <a:r>
              <a:rPr lang="en-GB" sz="4000" dirty="0" smtClean="0">
                <a:latin typeface="Times New Roman" panose="02020603050405020304" pitchFamily="18" charset="0"/>
                <a:cs typeface="Times New Roman" panose="02020603050405020304" pitchFamily="18" charset="0"/>
              </a:rPr>
              <a:t>“If </a:t>
            </a:r>
            <a:r>
              <a:rPr lang="en-GB" sz="4000" dirty="0">
                <a:latin typeface="Times New Roman" panose="02020603050405020304" pitchFamily="18" charset="0"/>
                <a:cs typeface="Times New Roman" panose="02020603050405020304" pitchFamily="18" charset="0"/>
              </a:rPr>
              <a:t>you love me, keep my commands</a:t>
            </a:r>
            <a:r>
              <a:rPr lang="en-GB" sz="4000" dirty="0" smtClean="0">
                <a:latin typeface="Times New Roman" panose="02020603050405020304" pitchFamily="18" charset="0"/>
                <a:cs typeface="Times New Roman" panose="02020603050405020304" pitchFamily="18" charset="0"/>
              </a:rPr>
              <a:t>.</a:t>
            </a:r>
          </a:p>
          <a:p>
            <a:pPr marR="0" lvl="0" algn="just"/>
            <a:r>
              <a:rPr lang="en-GB" sz="2800" b="1" i="1" dirty="0" smtClean="0">
                <a:solidFill>
                  <a:srgbClr val="FF0000"/>
                </a:solidFill>
                <a:effectLst/>
                <a:latin typeface="Times New Roman" panose="02020603050405020304" pitchFamily="18" charset="0"/>
                <a:ea typeface="Times New Roman" panose="02020603050405020304" pitchFamily="18" charset="0"/>
              </a:rPr>
              <a:t>John 14:15 (NIV)</a:t>
            </a:r>
            <a:endParaRPr lang="en-GB" sz="2800" b="1" i="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5820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73832" y="3356992"/>
            <a:ext cx="8487708" cy="2800767"/>
          </a:xfrm>
          <a:prstGeom prst="rect">
            <a:avLst/>
          </a:prstGeom>
          <a:solidFill>
            <a:schemeClr val="bg1"/>
          </a:solidFill>
        </p:spPr>
        <p:txBody>
          <a:bodyPr wrap="square">
            <a:spAutoFit/>
          </a:bodyPr>
          <a:lstStyle/>
          <a:p>
            <a:pPr algn="just"/>
            <a:r>
              <a:rPr lang="en-GB" sz="3600" baseline="30000" dirty="0">
                <a:latin typeface="Times New Roman" panose="02020603050405020304" pitchFamily="18" charset="0"/>
                <a:cs typeface="Times New Roman" panose="02020603050405020304" pitchFamily="18" charset="0"/>
              </a:rPr>
              <a:t>7 </a:t>
            </a:r>
            <a:r>
              <a:rPr lang="en-GB" sz="3600" dirty="0">
                <a:latin typeface="Times New Roman" panose="02020603050405020304" pitchFamily="18" charset="0"/>
                <a:cs typeface="Times New Roman" panose="02020603050405020304" pitchFamily="18" charset="0"/>
              </a:rPr>
              <a:t>So, as the Holy Spirit says:</a:t>
            </a:r>
          </a:p>
          <a:p>
            <a:pPr algn="just"/>
            <a:r>
              <a:rPr lang="en-GB" sz="3600" dirty="0">
                <a:latin typeface="Times New Roman" panose="02020603050405020304" pitchFamily="18" charset="0"/>
                <a:cs typeface="Times New Roman" panose="02020603050405020304" pitchFamily="18" charset="0"/>
              </a:rPr>
              <a:t>“Today, if you hear his voice</a:t>
            </a:r>
            <a:r>
              <a:rPr lang="en-GB" sz="3600" dirty="0" smtClean="0">
                <a:latin typeface="Times New Roman" panose="02020603050405020304" pitchFamily="18" charset="0"/>
                <a:cs typeface="Times New Roman" panose="02020603050405020304" pitchFamily="18" charset="0"/>
              </a:rPr>
              <a:t>, </a:t>
            </a:r>
            <a:r>
              <a:rPr lang="en-GB" sz="3600" baseline="30000" dirty="0" smtClean="0">
                <a:latin typeface="Times New Roman" panose="02020603050405020304" pitchFamily="18" charset="0"/>
                <a:cs typeface="Times New Roman" panose="02020603050405020304" pitchFamily="18" charset="0"/>
              </a:rPr>
              <a:t>8</a:t>
            </a:r>
            <a:r>
              <a:rPr lang="en-GB" sz="3600" baseline="30000" dirty="0">
                <a:latin typeface="Times New Roman" panose="02020603050405020304" pitchFamily="18" charset="0"/>
                <a:cs typeface="Times New Roman" panose="02020603050405020304" pitchFamily="18" charset="0"/>
              </a:rPr>
              <a:t> </a:t>
            </a:r>
            <a:r>
              <a:rPr lang="en-GB" sz="3600" dirty="0" smtClean="0">
                <a:latin typeface="Times New Roman" panose="02020603050405020304" pitchFamily="18" charset="0"/>
                <a:cs typeface="Times New Roman" panose="02020603050405020304" pitchFamily="18" charset="0"/>
              </a:rPr>
              <a:t>do </a:t>
            </a:r>
            <a:r>
              <a:rPr lang="en-GB" sz="3600" dirty="0">
                <a:latin typeface="Times New Roman" panose="02020603050405020304" pitchFamily="18" charset="0"/>
                <a:cs typeface="Times New Roman" panose="02020603050405020304" pitchFamily="18" charset="0"/>
              </a:rPr>
              <a:t>not harden your </a:t>
            </a:r>
            <a:r>
              <a:rPr lang="en-GB" sz="3600" dirty="0" smtClean="0">
                <a:latin typeface="Times New Roman" panose="02020603050405020304" pitchFamily="18" charset="0"/>
                <a:cs typeface="Times New Roman" panose="02020603050405020304" pitchFamily="18" charset="0"/>
              </a:rPr>
              <a:t>hearts as </a:t>
            </a:r>
            <a:r>
              <a:rPr lang="en-GB" sz="3600" dirty="0">
                <a:latin typeface="Times New Roman" panose="02020603050405020304" pitchFamily="18" charset="0"/>
                <a:cs typeface="Times New Roman" panose="02020603050405020304" pitchFamily="18" charset="0"/>
              </a:rPr>
              <a:t>you did in the rebellion</a:t>
            </a:r>
            <a:r>
              <a:rPr lang="en-GB" sz="3600" dirty="0" smtClean="0">
                <a:latin typeface="Times New Roman" panose="02020603050405020304" pitchFamily="18" charset="0"/>
                <a:cs typeface="Times New Roman" panose="02020603050405020304" pitchFamily="18" charset="0"/>
              </a:rPr>
              <a:t>, during </a:t>
            </a:r>
            <a:r>
              <a:rPr lang="en-GB" sz="3600" dirty="0">
                <a:latin typeface="Times New Roman" panose="02020603050405020304" pitchFamily="18" charset="0"/>
                <a:cs typeface="Times New Roman" panose="02020603050405020304" pitchFamily="18" charset="0"/>
              </a:rPr>
              <a:t>the time of testing in the wilderness</a:t>
            </a:r>
            <a:r>
              <a:rPr lang="en-GB" sz="3600" dirty="0" smtClean="0">
                <a:latin typeface="Times New Roman" panose="02020603050405020304" pitchFamily="18" charset="0"/>
                <a:cs typeface="Times New Roman" panose="02020603050405020304" pitchFamily="18" charset="0"/>
              </a:rPr>
              <a:t>,</a:t>
            </a:r>
          </a:p>
          <a:p>
            <a:pPr algn="just"/>
            <a:r>
              <a:rPr lang="en-GB" sz="3200" b="1" i="1" dirty="0" smtClean="0">
                <a:solidFill>
                  <a:srgbClr val="FF0000"/>
                </a:solidFill>
                <a:latin typeface="Times New Roman" panose="02020603050405020304" pitchFamily="18" charset="0"/>
                <a:cs typeface="Times New Roman" panose="02020603050405020304" pitchFamily="18" charset="0"/>
              </a:rPr>
              <a:t>Hebrews 3:7-8 (NIV)</a:t>
            </a:r>
            <a:endParaRPr lang="en-GB" sz="3200" b="1" i="1"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5469" y="476672"/>
            <a:ext cx="9073008" cy="523220"/>
          </a:xfrm>
          <a:prstGeom prst="rect">
            <a:avLst/>
          </a:prstGeom>
        </p:spPr>
        <p:txBody>
          <a:bodyPr wrap="square">
            <a:spAutoFit/>
          </a:bodyPr>
          <a:lstStyle/>
          <a:p>
            <a:r>
              <a:rPr lang="en-GB" sz="2800" b="1" dirty="0">
                <a:solidFill>
                  <a:srgbClr val="FFFF00"/>
                </a:solidFill>
                <a:latin typeface="Times New Roman" panose="02020603050405020304" pitchFamily="18" charset="0"/>
                <a:ea typeface="Times New Roman" panose="02020603050405020304" pitchFamily="18" charset="0"/>
              </a:rPr>
              <a:t>Let the Holy Spirit do his wonderful work within you. </a:t>
            </a:r>
            <a:endParaRPr lang="en-GB" sz="2800" b="1" dirty="0">
              <a:solidFill>
                <a:srgbClr val="FFFF00"/>
              </a:solidFill>
            </a:endParaRPr>
          </a:p>
        </p:txBody>
      </p:sp>
      <p:sp>
        <p:nvSpPr>
          <p:cNvPr id="5" name="Rectangle 4"/>
          <p:cNvSpPr/>
          <p:nvPr/>
        </p:nvSpPr>
        <p:spPr>
          <a:xfrm>
            <a:off x="395536" y="1412776"/>
            <a:ext cx="8496944" cy="1323439"/>
          </a:xfrm>
          <a:prstGeom prst="rect">
            <a:avLst/>
          </a:prstGeom>
          <a:solidFill>
            <a:schemeClr val="bg1"/>
          </a:solidFill>
        </p:spPr>
        <p:txBody>
          <a:bodyPr wrap="square">
            <a:spAutoFit/>
          </a:bodyPr>
          <a:lstStyle/>
          <a:p>
            <a:r>
              <a:rPr lang="en-GB" sz="4000" b="1" dirty="0">
                <a:latin typeface="Times New Roman" panose="02020603050405020304" pitchFamily="18" charset="0"/>
                <a:cs typeface="Times New Roman" panose="02020603050405020304" pitchFamily="18" charset="0"/>
              </a:rPr>
              <a:t>Galatians 5:22 (NIV)</a:t>
            </a:r>
            <a:endParaRPr lang="en-GB" sz="4000" dirty="0">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But the fruit of the Spirit is love.</a:t>
            </a:r>
          </a:p>
        </p:txBody>
      </p:sp>
    </p:spTree>
    <p:extLst>
      <p:ext uri="{BB962C8B-B14F-4D97-AF65-F5344CB8AC3E}">
        <p14:creationId xmlns:p14="http://schemas.microsoft.com/office/powerpoint/2010/main" val="21757590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84"/>
            <a:ext cx="9144000" cy="5716362"/>
          </a:xfrm>
          <a:prstGeom prst="rect">
            <a:avLst/>
          </a:prstGeom>
        </p:spPr>
      </p:pic>
      <p:sp>
        <p:nvSpPr>
          <p:cNvPr id="5" name="Rectangle 4"/>
          <p:cNvSpPr/>
          <p:nvPr/>
        </p:nvSpPr>
        <p:spPr>
          <a:xfrm>
            <a:off x="2339752" y="476672"/>
            <a:ext cx="2533066"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rPr>
              <a:t>Prayer</a:t>
            </a:r>
            <a:endParaRPr lang="en-US" sz="5400" b="1" cap="none" spc="150" dirty="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endParaRPr>
          </a:p>
        </p:txBody>
      </p:sp>
    </p:spTree>
    <p:extLst>
      <p:ext uri="{BB962C8B-B14F-4D97-AF65-F5344CB8AC3E}">
        <p14:creationId xmlns:p14="http://schemas.microsoft.com/office/powerpoint/2010/main" val="18547474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95536" y="1412776"/>
            <a:ext cx="8496944" cy="1323439"/>
          </a:xfrm>
          <a:prstGeom prst="rect">
            <a:avLst/>
          </a:prstGeom>
          <a:solidFill>
            <a:schemeClr val="bg1"/>
          </a:solidFill>
        </p:spPr>
        <p:txBody>
          <a:bodyPr wrap="square">
            <a:spAutoFit/>
          </a:bodyPr>
          <a:lstStyle/>
          <a:p>
            <a:r>
              <a:rPr lang="en-GB" sz="4000" b="1" dirty="0">
                <a:latin typeface="Times New Roman" panose="02020603050405020304" pitchFamily="18" charset="0"/>
                <a:cs typeface="Times New Roman" panose="02020603050405020304" pitchFamily="18" charset="0"/>
              </a:rPr>
              <a:t>Galatians 5:22 (NIV)</a:t>
            </a:r>
            <a:endParaRPr lang="en-GB" sz="4000" dirty="0">
              <a:latin typeface="Times New Roman" panose="02020603050405020304" pitchFamily="18" charset="0"/>
              <a:cs typeface="Times New Roman" panose="02020603050405020304" pitchFamily="18" charset="0"/>
            </a:endParaRPr>
          </a:p>
          <a:p>
            <a:r>
              <a:rPr lang="en-GB" sz="4000" dirty="0">
                <a:latin typeface="Times New Roman" panose="02020603050405020304" pitchFamily="18" charset="0"/>
                <a:cs typeface="Times New Roman" panose="02020603050405020304" pitchFamily="18" charset="0"/>
              </a:rPr>
              <a:t>But the fruit of the Spirit is </a:t>
            </a:r>
            <a:r>
              <a:rPr lang="en-GB" sz="4000" b="1" dirty="0" smtClean="0">
                <a:solidFill>
                  <a:srgbClr val="FF0000"/>
                </a:solidFill>
                <a:latin typeface="Times New Roman" panose="02020603050405020304" pitchFamily="18" charset="0"/>
                <a:cs typeface="Times New Roman" panose="02020603050405020304" pitchFamily="18" charset="0"/>
              </a:rPr>
              <a:t>Love</a:t>
            </a:r>
            <a:r>
              <a:rPr lang="en-GB" sz="4000" dirty="0" smtClean="0">
                <a:latin typeface="Times New Roman" panose="02020603050405020304" pitchFamily="18" charset="0"/>
                <a:cs typeface="Times New Roman" panose="02020603050405020304" pitchFamily="18" charset="0"/>
              </a:rPr>
              <a:t>.</a:t>
            </a:r>
            <a:endParaRPr lang="en-GB"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98064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7384"/>
            <a:ext cx="9144000" cy="5716362"/>
          </a:xfrm>
          <a:prstGeom prst="rect">
            <a:avLst/>
          </a:prstGeom>
        </p:spPr>
      </p:pic>
      <p:sp>
        <p:nvSpPr>
          <p:cNvPr id="5" name="Rectangle 4"/>
          <p:cNvSpPr/>
          <p:nvPr/>
        </p:nvSpPr>
        <p:spPr>
          <a:xfrm>
            <a:off x="2339752" y="476672"/>
            <a:ext cx="2533066" cy="92333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5400" b="1" cap="none" spc="150" dirty="0" smtClean="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rPr>
              <a:t>Prayer</a:t>
            </a:r>
            <a:endParaRPr lang="en-US" sz="5400" b="1" cap="none" spc="150" dirty="0">
              <a:ln w="11430"/>
              <a:solidFill>
                <a:srgbClr val="F8F8F8"/>
              </a:solidFill>
              <a:effectLst>
                <a:outerShdw blurRad="25400" algn="tl" rotWithShape="0">
                  <a:srgbClr val="000000">
                    <a:alpha val="43000"/>
                  </a:srgbClr>
                </a:outerShdw>
              </a:effectLst>
              <a:latin typeface="Aharoni" panose="02010803020104030203" pitchFamily="2" charset="-79"/>
              <a:ea typeface="Adobe Heiti Std R" pitchFamily="34" charset="-128"/>
              <a:cs typeface="Aharoni" panose="02010803020104030203" pitchFamily="2" charset="-79"/>
            </a:endParaRPr>
          </a:p>
        </p:txBody>
      </p:sp>
    </p:spTree>
    <p:extLst>
      <p:ext uri="{BB962C8B-B14F-4D97-AF65-F5344CB8AC3E}">
        <p14:creationId xmlns:p14="http://schemas.microsoft.com/office/powerpoint/2010/main" val="5378686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640" y="231775"/>
            <a:ext cx="6191250" cy="3333750"/>
          </a:xfrm>
          <a:prstGeom prst="rect">
            <a:avLst/>
          </a:prstGeom>
        </p:spPr>
      </p:pic>
      <p:pic>
        <p:nvPicPr>
          <p:cNvPr id="1026" name="Picture 2"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8984" y="3933056"/>
            <a:ext cx="3315056" cy="25202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944" y="3676810"/>
            <a:ext cx="4936045" cy="27765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576" y="1268760"/>
            <a:ext cx="7560840" cy="4160188"/>
          </a:xfrm>
          <a:prstGeom prst="rect">
            <a:avLst/>
          </a:prstGeom>
        </p:spPr>
      </p:pic>
    </p:spTree>
    <p:extLst>
      <p:ext uri="{BB962C8B-B14F-4D97-AF65-F5344CB8AC3E}">
        <p14:creationId xmlns:p14="http://schemas.microsoft.com/office/powerpoint/2010/main" val="3996507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circle(in)">
                                      <p:cBhvr>
                                        <p:cTn id="13" dur="20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fade">
                                      <p:cBhvr>
                                        <p:cTn id="18" dur="1000"/>
                                        <p:tgtEl>
                                          <p:spTgt spid="1028"/>
                                        </p:tgtEl>
                                      </p:cBhvr>
                                    </p:animEffect>
                                    <p:anim calcmode="lin" valueType="num">
                                      <p:cBhvr>
                                        <p:cTn id="19" dur="1000" fill="hold"/>
                                        <p:tgtEl>
                                          <p:spTgt spid="1028"/>
                                        </p:tgtEl>
                                        <p:attrNameLst>
                                          <p:attrName>ppt_x</p:attrName>
                                        </p:attrNameLst>
                                      </p:cBhvr>
                                      <p:tavLst>
                                        <p:tav tm="0">
                                          <p:val>
                                            <p:strVal val="#ppt_x"/>
                                          </p:val>
                                        </p:tav>
                                        <p:tav tm="100000">
                                          <p:val>
                                            <p:strVal val="#ppt_x"/>
                                          </p:val>
                                        </p:tav>
                                      </p:tavLst>
                                    </p:anim>
                                    <p:anim calcmode="lin" valueType="num">
                                      <p:cBhvr>
                                        <p:cTn id="20"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978262" y="4520808"/>
            <a:ext cx="6971451" cy="769441"/>
          </a:xfrm>
          <a:prstGeom prst="rect">
            <a:avLst/>
          </a:prstGeom>
          <a:solidFill>
            <a:schemeClr val="bg1"/>
          </a:solidFill>
        </p:spPr>
        <p:txBody>
          <a:bodyPr wrap="square">
            <a:spAutoFit/>
          </a:bodyPr>
          <a:lstStyle/>
          <a:p>
            <a:pPr algn="ctr"/>
            <a:r>
              <a:rPr lang="en-GB" sz="4400" dirty="0">
                <a:latin typeface="Times New Roman" panose="02020603050405020304" pitchFamily="18" charset="0"/>
                <a:cs typeface="Times New Roman" panose="02020603050405020304" pitchFamily="18" charset="0"/>
              </a:rPr>
              <a:t>Christianity is built on </a:t>
            </a:r>
            <a:r>
              <a:rPr lang="en-GB" sz="4400" b="1" dirty="0">
                <a:solidFill>
                  <a:srgbClr val="FF0000"/>
                </a:solidFill>
                <a:latin typeface="Times New Roman" panose="02020603050405020304" pitchFamily="18" charset="0"/>
                <a:cs typeface="Times New Roman" panose="02020603050405020304" pitchFamily="18" charset="0"/>
              </a:rPr>
              <a:t>love.</a:t>
            </a:r>
            <a:r>
              <a:rPr lang="en-GB" sz="4400" dirty="0">
                <a:latin typeface="Times New Roman" panose="02020603050405020304" pitchFamily="18" charset="0"/>
                <a:cs typeface="Times New Roman" panose="02020603050405020304" pitchFamily="18" charset="0"/>
              </a:rPr>
              <a:t> </a:t>
            </a:r>
          </a:p>
        </p:txBody>
      </p:sp>
      <p:sp>
        <p:nvSpPr>
          <p:cNvPr id="3" name="Rectangle 2"/>
          <p:cNvSpPr/>
          <p:nvPr/>
        </p:nvSpPr>
        <p:spPr>
          <a:xfrm>
            <a:off x="899592" y="404664"/>
            <a:ext cx="7672613" cy="707886"/>
          </a:xfrm>
          <a:prstGeom prst="rect">
            <a:avLst/>
          </a:prstGeom>
        </p:spPr>
        <p:txBody>
          <a:bodyPr wrap="none">
            <a:spAutoFit/>
          </a:bodyPr>
          <a:lstStyle/>
          <a:p>
            <a:r>
              <a:rPr lang="en-GB" sz="4000" b="1" dirty="0">
                <a:solidFill>
                  <a:srgbClr val="FFFF00"/>
                </a:solidFill>
                <a:latin typeface="Times New Roman" panose="02020603050405020304" pitchFamily="18" charset="0"/>
                <a:ea typeface="Times New Roman" panose="02020603050405020304" pitchFamily="18" charset="0"/>
              </a:rPr>
              <a:t>Do you have a problem with hate?</a:t>
            </a:r>
            <a:endParaRPr lang="en-GB" sz="4000" b="1"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115616" y="2276872"/>
            <a:ext cx="6696744" cy="1077218"/>
          </a:xfrm>
          <a:prstGeom prst="rect">
            <a:avLst/>
          </a:prstGeom>
        </p:spPr>
        <p:txBody>
          <a:bodyPr wrap="square">
            <a:spAutoFit/>
          </a:bodyPr>
          <a:lstStyle/>
          <a:p>
            <a:r>
              <a:rPr lang="en-GB" sz="3200" b="1" dirty="0">
                <a:solidFill>
                  <a:schemeClr val="bg1"/>
                </a:solidFill>
                <a:latin typeface="Times New Roman" panose="02020603050405020304" pitchFamily="18" charset="0"/>
                <a:ea typeface="Times New Roman" panose="02020603050405020304" pitchFamily="18" charset="0"/>
              </a:rPr>
              <a:t>Do you find it difficult to practice a spirit of goodwill toward others?</a:t>
            </a:r>
            <a:endParaRPr lang="en-GB" sz="32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7973323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11560" y="764704"/>
            <a:ext cx="7992888" cy="5447645"/>
          </a:xfrm>
          <a:prstGeom prst="rect">
            <a:avLst/>
          </a:prstGeom>
          <a:solidFill>
            <a:schemeClr val="bg1"/>
          </a:solidFill>
        </p:spPr>
        <p:txBody>
          <a:bodyPr wrap="square">
            <a:spAutoFit/>
          </a:bodyPr>
          <a:lstStyle/>
          <a:p>
            <a:pPr algn="just"/>
            <a:r>
              <a:rPr lang="en-GB" sz="2800" b="1" dirty="0">
                <a:latin typeface="Times New Roman" panose="02020603050405020304" pitchFamily="18" charset="0"/>
                <a:cs typeface="Times New Roman" panose="02020603050405020304" pitchFamily="18" charset="0"/>
              </a:rPr>
              <a:t>Matthew 22:35-40</a:t>
            </a:r>
            <a:endParaRPr lang="en-GB" sz="2800" dirty="0">
              <a:latin typeface="Times New Roman" panose="02020603050405020304" pitchFamily="18" charset="0"/>
              <a:cs typeface="Times New Roman" panose="02020603050405020304" pitchFamily="18" charset="0"/>
            </a:endParaRPr>
          </a:p>
          <a:p>
            <a:pPr algn="just"/>
            <a:r>
              <a:rPr lang="en-GB" sz="3200" baseline="30000" dirty="0">
                <a:latin typeface="Times New Roman" panose="02020603050405020304" pitchFamily="18" charset="0"/>
                <a:cs typeface="Times New Roman" panose="02020603050405020304" pitchFamily="18" charset="0"/>
              </a:rPr>
              <a:t>35 </a:t>
            </a:r>
            <a:r>
              <a:rPr lang="en-GB" sz="3200" dirty="0">
                <a:latin typeface="Times New Roman" panose="02020603050405020304" pitchFamily="18" charset="0"/>
                <a:cs typeface="Times New Roman" panose="02020603050405020304" pitchFamily="18" charset="0"/>
              </a:rPr>
              <a:t>One of them, an expert in the law, tested him with this question: </a:t>
            </a:r>
            <a:r>
              <a:rPr lang="en-GB" sz="3200" baseline="30000" dirty="0">
                <a:latin typeface="Times New Roman" panose="02020603050405020304" pitchFamily="18" charset="0"/>
                <a:cs typeface="Times New Roman" panose="02020603050405020304" pitchFamily="18" charset="0"/>
              </a:rPr>
              <a:t>36 </a:t>
            </a:r>
            <a:r>
              <a:rPr lang="en-GB" sz="3200" dirty="0">
                <a:latin typeface="Times New Roman" panose="02020603050405020304" pitchFamily="18" charset="0"/>
                <a:cs typeface="Times New Roman" panose="02020603050405020304" pitchFamily="18" charset="0"/>
              </a:rPr>
              <a:t>“Teacher, which is the greatest commandment in the Law?”</a:t>
            </a:r>
          </a:p>
          <a:p>
            <a:pPr algn="just"/>
            <a:r>
              <a:rPr lang="en-GB" sz="3200" baseline="30000" dirty="0">
                <a:latin typeface="Times New Roman" panose="02020603050405020304" pitchFamily="18" charset="0"/>
                <a:cs typeface="Times New Roman" panose="02020603050405020304" pitchFamily="18" charset="0"/>
              </a:rPr>
              <a:t>37 </a:t>
            </a:r>
            <a:r>
              <a:rPr lang="en-GB" sz="3200" dirty="0">
                <a:latin typeface="Times New Roman" panose="02020603050405020304" pitchFamily="18" charset="0"/>
                <a:cs typeface="Times New Roman" panose="02020603050405020304" pitchFamily="18" charset="0"/>
              </a:rPr>
              <a:t>Jesus replied: “‘</a:t>
            </a:r>
            <a:r>
              <a:rPr lang="en-GB" sz="3200" b="1" dirty="0">
                <a:solidFill>
                  <a:srgbClr val="FF0000"/>
                </a:solidFill>
                <a:latin typeface="Times New Roman" panose="02020603050405020304" pitchFamily="18" charset="0"/>
                <a:cs typeface="Times New Roman" panose="02020603050405020304" pitchFamily="18" charset="0"/>
              </a:rPr>
              <a:t>Love</a:t>
            </a:r>
            <a:r>
              <a:rPr lang="en-GB" sz="3200" dirty="0">
                <a:latin typeface="Times New Roman" panose="02020603050405020304" pitchFamily="18" charset="0"/>
                <a:cs typeface="Times New Roman" panose="02020603050405020304" pitchFamily="18" charset="0"/>
              </a:rPr>
              <a:t> the Lord your God with all your heart and with all your soul and with all your mind.’</a:t>
            </a:r>
            <a:r>
              <a:rPr lang="en-GB" sz="3200" baseline="30000" dirty="0">
                <a:latin typeface="Times New Roman" panose="02020603050405020304" pitchFamily="18" charset="0"/>
                <a:cs typeface="Times New Roman" panose="02020603050405020304" pitchFamily="18" charset="0"/>
              </a:rPr>
              <a:t>38 </a:t>
            </a:r>
            <a:r>
              <a:rPr lang="en-GB" sz="3200" dirty="0">
                <a:latin typeface="Times New Roman" panose="02020603050405020304" pitchFamily="18" charset="0"/>
                <a:cs typeface="Times New Roman" panose="02020603050405020304" pitchFamily="18" charset="0"/>
              </a:rPr>
              <a:t>This is the first and greatest commandment. </a:t>
            </a:r>
            <a:r>
              <a:rPr lang="en-GB" sz="3200" baseline="30000" dirty="0">
                <a:latin typeface="Times New Roman" panose="02020603050405020304" pitchFamily="18" charset="0"/>
                <a:cs typeface="Times New Roman" panose="02020603050405020304" pitchFamily="18" charset="0"/>
              </a:rPr>
              <a:t>39 </a:t>
            </a:r>
            <a:r>
              <a:rPr lang="en-GB" sz="3200" dirty="0">
                <a:latin typeface="Times New Roman" panose="02020603050405020304" pitchFamily="18" charset="0"/>
                <a:cs typeface="Times New Roman" panose="02020603050405020304" pitchFamily="18" charset="0"/>
              </a:rPr>
              <a:t>And the second is like it: ‘</a:t>
            </a:r>
            <a:r>
              <a:rPr lang="en-GB" sz="3200" b="1" dirty="0">
                <a:solidFill>
                  <a:srgbClr val="FF0000"/>
                </a:solidFill>
                <a:latin typeface="Times New Roman" panose="02020603050405020304" pitchFamily="18" charset="0"/>
                <a:cs typeface="Times New Roman" panose="02020603050405020304" pitchFamily="18" charset="0"/>
              </a:rPr>
              <a:t>Love</a:t>
            </a:r>
            <a:r>
              <a:rPr lang="en-GB" sz="3200" dirty="0">
                <a:latin typeface="Times New Roman" panose="02020603050405020304" pitchFamily="18" charset="0"/>
                <a:cs typeface="Times New Roman" panose="02020603050405020304" pitchFamily="18" charset="0"/>
              </a:rPr>
              <a:t> your </a:t>
            </a:r>
            <a:r>
              <a:rPr lang="en-GB" sz="3200" dirty="0" smtClean="0">
                <a:latin typeface="Times New Roman" panose="02020603050405020304" pitchFamily="18" charset="0"/>
                <a:cs typeface="Times New Roman" panose="02020603050405020304" pitchFamily="18" charset="0"/>
              </a:rPr>
              <a:t>neighbour </a:t>
            </a:r>
            <a:r>
              <a:rPr lang="en-GB" sz="3200" dirty="0">
                <a:latin typeface="Times New Roman" panose="02020603050405020304" pitchFamily="18" charset="0"/>
                <a:cs typeface="Times New Roman" panose="02020603050405020304" pitchFamily="18" charset="0"/>
              </a:rPr>
              <a:t>as yourself.’</a:t>
            </a:r>
            <a:r>
              <a:rPr lang="en-GB" sz="3200" baseline="30000" dirty="0">
                <a:latin typeface="Times New Roman" panose="02020603050405020304" pitchFamily="18" charset="0"/>
                <a:cs typeface="Times New Roman" panose="02020603050405020304" pitchFamily="18" charset="0"/>
              </a:rPr>
              <a:t> 40 </a:t>
            </a:r>
            <a:r>
              <a:rPr lang="en-GB" sz="3200" dirty="0">
                <a:latin typeface="Times New Roman" panose="02020603050405020304" pitchFamily="18" charset="0"/>
                <a:cs typeface="Times New Roman" panose="02020603050405020304" pitchFamily="18" charset="0"/>
              </a:rPr>
              <a:t>All the Law and the Prophets hang on these two commandments.”</a:t>
            </a:r>
          </a:p>
        </p:txBody>
      </p:sp>
    </p:spTree>
    <p:extLst>
      <p:ext uri="{BB962C8B-B14F-4D97-AF65-F5344CB8AC3E}">
        <p14:creationId xmlns:p14="http://schemas.microsoft.com/office/powerpoint/2010/main" val="1931570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179512" y="260648"/>
            <a:ext cx="8136904" cy="1200329"/>
          </a:xfrm>
          <a:prstGeom prst="rect">
            <a:avLst/>
          </a:prstGeom>
        </p:spPr>
        <p:txBody>
          <a:bodyPr wrap="square">
            <a:spAutoFit/>
          </a:bodyPr>
          <a:lstStyle/>
          <a:p>
            <a:r>
              <a:rPr lang="en-GB" sz="3600" dirty="0">
                <a:solidFill>
                  <a:srgbClr val="FFFF00"/>
                </a:solidFill>
                <a:latin typeface="Times New Roman" panose="02020603050405020304" pitchFamily="18" charset="0"/>
                <a:ea typeface="Times New Roman" panose="02020603050405020304" pitchFamily="18" charset="0"/>
              </a:rPr>
              <a:t>We have three obligations according to Jesus’ instructions:</a:t>
            </a:r>
            <a:endParaRPr lang="en-GB" sz="3600" dirty="0">
              <a:solidFill>
                <a:srgbClr val="FFFF00"/>
              </a:solidFill>
              <a:effectLst/>
              <a:latin typeface="Times New Roman" panose="02020603050405020304" pitchFamily="18" charset="0"/>
              <a:ea typeface="Times New Roman" panose="02020603050405020304" pitchFamily="18" charset="0"/>
            </a:endParaRPr>
          </a:p>
        </p:txBody>
      </p:sp>
      <p:sp>
        <p:nvSpPr>
          <p:cNvPr id="4" name="Rectangle 3"/>
          <p:cNvSpPr/>
          <p:nvPr/>
        </p:nvSpPr>
        <p:spPr>
          <a:xfrm>
            <a:off x="179512" y="1879509"/>
            <a:ext cx="8154605" cy="646331"/>
          </a:xfrm>
          <a:prstGeom prst="rect">
            <a:avLst/>
          </a:prstGeom>
          <a:solidFill>
            <a:schemeClr val="bg1"/>
          </a:solidFill>
        </p:spPr>
        <p:txBody>
          <a:bodyPr wrap="none">
            <a:spAutoFit/>
          </a:bodyPr>
          <a:lstStyle/>
          <a:p>
            <a:pPr marR="0" lvl="0"/>
            <a:r>
              <a:rPr lang="en-GB" sz="3600" b="1" dirty="0" smtClean="0">
                <a:latin typeface="Times New Roman" panose="02020603050405020304" pitchFamily="18" charset="0"/>
                <a:ea typeface="Times New Roman" panose="02020603050405020304" pitchFamily="18" charset="0"/>
              </a:rPr>
              <a:t>a) </a:t>
            </a:r>
            <a:r>
              <a:rPr lang="en-GB" sz="3600" dirty="0" smtClean="0">
                <a:latin typeface="Times New Roman" panose="02020603050405020304" pitchFamily="18" charset="0"/>
                <a:ea typeface="Times New Roman" panose="02020603050405020304" pitchFamily="18" charset="0"/>
              </a:rPr>
              <a:t>To </a:t>
            </a:r>
            <a:r>
              <a:rPr lang="en-GB" sz="3600" b="1" dirty="0">
                <a:solidFill>
                  <a:srgbClr val="FF0000"/>
                </a:solidFill>
                <a:latin typeface="Times New Roman" panose="02020603050405020304" pitchFamily="18" charset="0"/>
                <a:ea typeface="Times New Roman" panose="02020603050405020304" pitchFamily="18" charset="0"/>
              </a:rPr>
              <a:t>love</a:t>
            </a:r>
            <a:r>
              <a:rPr lang="en-GB" sz="3600" dirty="0">
                <a:latin typeface="Times New Roman" panose="02020603050405020304" pitchFamily="18" charset="0"/>
                <a:ea typeface="Times New Roman" panose="02020603050405020304" pitchFamily="18" charset="0"/>
              </a:rPr>
              <a:t> God absolutely above all things.</a:t>
            </a:r>
            <a:endParaRPr lang="en-GB" sz="3600" dirty="0">
              <a:effectLst/>
              <a:latin typeface="Times New Roman" panose="02020603050405020304" pitchFamily="18" charset="0"/>
              <a:ea typeface="Times New Roman" panose="02020603050405020304" pitchFamily="18" charset="0"/>
            </a:endParaRPr>
          </a:p>
        </p:txBody>
      </p:sp>
      <p:sp>
        <p:nvSpPr>
          <p:cNvPr id="5" name="Rectangle 4"/>
          <p:cNvSpPr/>
          <p:nvPr/>
        </p:nvSpPr>
        <p:spPr>
          <a:xfrm>
            <a:off x="179512" y="3284984"/>
            <a:ext cx="4615302" cy="646331"/>
          </a:xfrm>
          <a:prstGeom prst="rect">
            <a:avLst/>
          </a:prstGeom>
          <a:solidFill>
            <a:schemeClr val="bg1"/>
          </a:solidFill>
        </p:spPr>
        <p:txBody>
          <a:bodyPr wrap="none">
            <a:spAutoFit/>
          </a:bodyPr>
          <a:lstStyle/>
          <a:p>
            <a:pPr lvl="0"/>
            <a:r>
              <a:rPr lang="en-GB" sz="3600" b="1" dirty="0" smtClean="0">
                <a:latin typeface="Times New Roman" panose="02020603050405020304" pitchFamily="18" charset="0"/>
                <a:cs typeface="Times New Roman" panose="02020603050405020304" pitchFamily="18" charset="0"/>
              </a:rPr>
              <a:t>b) </a:t>
            </a:r>
            <a:r>
              <a:rPr lang="en-GB" sz="3600" dirty="0" smtClean="0">
                <a:latin typeface="Times New Roman" panose="02020603050405020304" pitchFamily="18" charset="0"/>
                <a:cs typeface="Times New Roman" panose="02020603050405020304" pitchFamily="18" charset="0"/>
              </a:rPr>
              <a:t>To </a:t>
            </a:r>
            <a:r>
              <a:rPr lang="en-GB" sz="3600" b="1" dirty="0">
                <a:solidFill>
                  <a:srgbClr val="FF0000"/>
                </a:solidFill>
                <a:latin typeface="Times New Roman" panose="02020603050405020304" pitchFamily="18" charset="0"/>
                <a:cs typeface="Times New Roman" panose="02020603050405020304" pitchFamily="18" charset="0"/>
              </a:rPr>
              <a:t>love</a:t>
            </a:r>
            <a:r>
              <a:rPr lang="en-GB" sz="3600" dirty="0">
                <a:latin typeface="Times New Roman" panose="02020603050405020304" pitchFamily="18" charset="0"/>
                <a:cs typeface="Times New Roman" panose="02020603050405020304" pitchFamily="18" charset="0"/>
              </a:rPr>
              <a:t> self properly,</a:t>
            </a:r>
          </a:p>
        </p:txBody>
      </p:sp>
      <p:sp>
        <p:nvSpPr>
          <p:cNvPr id="6" name="Rectangle 5"/>
          <p:cNvSpPr/>
          <p:nvPr/>
        </p:nvSpPr>
        <p:spPr>
          <a:xfrm>
            <a:off x="179512" y="4650296"/>
            <a:ext cx="8964488" cy="646331"/>
          </a:xfrm>
          <a:prstGeom prst="rect">
            <a:avLst/>
          </a:prstGeom>
          <a:solidFill>
            <a:schemeClr val="bg1"/>
          </a:solidFill>
        </p:spPr>
        <p:txBody>
          <a:bodyPr wrap="square">
            <a:spAutoFit/>
          </a:bodyPr>
          <a:lstStyle/>
          <a:p>
            <a:pPr marR="0" lvl="0"/>
            <a:r>
              <a:rPr lang="en-GB" sz="3600" b="1" dirty="0" smtClean="0">
                <a:latin typeface="Times New Roman" panose="02020603050405020304" pitchFamily="18" charset="0"/>
                <a:ea typeface="Times New Roman" panose="02020603050405020304" pitchFamily="18" charset="0"/>
              </a:rPr>
              <a:t>c) </a:t>
            </a:r>
            <a:r>
              <a:rPr lang="en-GB" sz="3600" dirty="0" smtClean="0">
                <a:latin typeface="Times New Roman" panose="02020603050405020304" pitchFamily="18" charset="0"/>
                <a:ea typeface="Times New Roman" panose="02020603050405020304" pitchFamily="18" charset="0"/>
              </a:rPr>
              <a:t>To </a:t>
            </a:r>
            <a:r>
              <a:rPr lang="en-GB" sz="3600" b="1" dirty="0">
                <a:solidFill>
                  <a:srgbClr val="FF0000"/>
                </a:solidFill>
                <a:latin typeface="Times New Roman" panose="02020603050405020304" pitchFamily="18" charset="0"/>
                <a:ea typeface="Times New Roman" panose="02020603050405020304" pitchFamily="18" charset="0"/>
              </a:rPr>
              <a:t>love</a:t>
            </a:r>
            <a:r>
              <a:rPr lang="en-GB" sz="3600" dirty="0">
                <a:latin typeface="Times New Roman" panose="02020603050405020304" pitchFamily="18" charset="0"/>
                <a:ea typeface="Times New Roman" panose="02020603050405020304" pitchFamily="18" charset="0"/>
              </a:rPr>
              <a:t> our neighbours as we love ourselves.</a:t>
            </a:r>
            <a:endParaRPr lang="en-GB"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70805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23528" y="2708920"/>
            <a:ext cx="8280920" cy="3908762"/>
          </a:xfrm>
          <a:prstGeom prst="rect">
            <a:avLst/>
          </a:prstGeom>
          <a:solidFill>
            <a:schemeClr val="bg1"/>
          </a:solidFill>
        </p:spPr>
        <p:txBody>
          <a:bodyPr wrap="square">
            <a:spAutoFit/>
          </a:bodyPr>
          <a:lstStyle/>
          <a:p>
            <a:pPr algn="just"/>
            <a:r>
              <a:rPr lang="en-GB" sz="3600" baseline="30000" dirty="0">
                <a:latin typeface="Times New Roman" panose="02020603050405020304" pitchFamily="18" charset="0"/>
                <a:cs typeface="Times New Roman" panose="02020603050405020304" pitchFamily="18" charset="0"/>
              </a:rPr>
              <a:t>9 </a:t>
            </a:r>
            <a:r>
              <a:rPr lang="en-GB" sz="3600" dirty="0">
                <a:latin typeface="Times New Roman" panose="02020603050405020304" pitchFamily="18" charset="0"/>
                <a:cs typeface="Times New Roman" panose="02020603050405020304" pitchFamily="18" charset="0"/>
              </a:rPr>
              <a:t>This is how </a:t>
            </a:r>
            <a:r>
              <a:rPr lang="en-GB" sz="3600" b="1" dirty="0">
                <a:solidFill>
                  <a:srgbClr val="FF0000"/>
                </a:solidFill>
                <a:latin typeface="Times New Roman" panose="02020603050405020304" pitchFamily="18" charset="0"/>
                <a:cs typeface="Times New Roman" panose="02020603050405020304" pitchFamily="18" charset="0"/>
              </a:rPr>
              <a:t>God showed his love </a:t>
            </a:r>
            <a:r>
              <a:rPr lang="en-GB" sz="3600" dirty="0">
                <a:latin typeface="Times New Roman" panose="02020603050405020304" pitchFamily="18" charset="0"/>
                <a:cs typeface="Times New Roman" panose="02020603050405020304" pitchFamily="18" charset="0"/>
              </a:rPr>
              <a:t>among us: He sent his one and only Son into the world that we might live through him. </a:t>
            </a:r>
            <a:r>
              <a:rPr lang="en-GB" sz="3600" baseline="30000" dirty="0">
                <a:latin typeface="Times New Roman" panose="02020603050405020304" pitchFamily="18" charset="0"/>
                <a:cs typeface="Times New Roman" panose="02020603050405020304" pitchFamily="18" charset="0"/>
              </a:rPr>
              <a:t>10 </a:t>
            </a:r>
            <a:r>
              <a:rPr lang="en-GB" sz="3600" dirty="0">
                <a:latin typeface="Times New Roman" panose="02020603050405020304" pitchFamily="18" charset="0"/>
                <a:cs typeface="Times New Roman" panose="02020603050405020304" pitchFamily="18" charset="0"/>
              </a:rPr>
              <a:t>This is love: not that we loved God, but that he loved us and sent his Son as an atoning sacrifice for our sins</a:t>
            </a:r>
            <a:r>
              <a:rPr lang="en-GB" sz="3600" dirty="0" smtClean="0">
                <a:latin typeface="Times New Roman" panose="02020603050405020304" pitchFamily="18" charset="0"/>
                <a:cs typeface="Times New Roman" panose="02020603050405020304" pitchFamily="18" charset="0"/>
              </a:rPr>
              <a:t>.</a:t>
            </a:r>
          </a:p>
          <a:p>
            <a:pPr algn="just"/>
            <a:r>
              <a:rPr lang="en-GB" sz="3200" b="1" i="1" dirty="0" smtClean="0">
                <a:latin typeface="Times New Roman" panose="02020603050405020304" pitchFamily="18" charset="0"/>
                <a:cs typeface="Times New Roman" panose="02020603050405020304" pitchFamily="18" charset="0"/>
              </a:rPr>
              <a:t>1 John 4:9-10 (NIV) </a:t>
            </a:r>
            <a:endParaRPr lang="en-GB" sz="3200" b="1" i="1" dirty="0">
              <a:latin typeface="Times New Roman" panose="02020603050405020304" pitchFamily="18" charset="0"/>
              <a:cs typeface="Times New Roman" panose="02020603050405020304" pitchFamily="18" charset="0"/>
            </a:endParaRPr>
          </a:p>
        </p:txBody>
      </p:sp>
      <p:pic>
        <p:nvPicPr>
          <p:cNvPr id="2050" name="Picture 2" descr="Image result for God is lov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792" y="116631"/>
            <a:ext cx="3384376" cy="2365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2979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861</Words>
  <Application>Microsoft Office PowerPoint</Application>
  <PresentationFormat>On-screen Show (4:3)</PresentationFormat>
  <Paragraphs>223</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dc:creator>
  <cp:lastModifiedBy>office@penrallt.org</cp:lastModifiedBy>
  <cp:revision>116</cp:revision>
  <dcterms:created xsi:type="dcterms:W3CDTF">2015-01-17T18:04:50Z</dcterms:created>
  <dcterms:modified xsi:type="dcterms:W3CDTF">2017-08-03T10:44:43Z</dcterms:modified>
</cp:coreProperties>
</file>