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4" r:id="rId8"/>
    <p:sldId id="262" r:id="rId9"/>
    <p:sldId id="263" r:id="rId1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5" autoAdjust="0"/>
    <p:restoredTop sz="94660"/>
  </p:normalViewPr>
  <p:slideViewPr>
    <p:cSldViewPr snapToGrid="0" showGuides="1">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376E7E5B-482F-4FF2-A2BE-AAE01C423CA3}"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0450DC4D-6BDC-40BF-8A1E-87325F8AEC99}" type="slidenum">
              <a:rPr lang="en-GB" altLang="en-US"/>
              <a:pPr/>
              <a:t>‹#›</a:t>
            </a:fld>
            <a:endParaRPr lang="en-GB" altLang="en-US"/>
          </a:p>
        </p:txBody>
      </p:sp>
    </p:spTree>
    <p:extLst>
      <p:ext uri="{BB962C8B-B14F-4D97-AF65-F5344CB8AC3E}">
        <p14:creationId xmlns:p14="http://schemas.microsoft.com/office/powerpoint/2010/main" val="100833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C9CC713-4741-4414-B1A8-E55AA1731F05}"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6DCDC51E-7A2E-4934-AEAB-A6B504E16CAC}" type="slidenum">
              <a:rPr lang="en-GB" altLang="en-US"/>
              <a:pPr/>
              <a:t>‹#›</a:t>
            </a:fld>
            <a:endParaRPr lang="en-GB" altLang="en-US"/>
          </a:p>
        </p:txBody>
      </p:sp>
    </p:spTree>
    <p:extLst>
      <p:ext uri="{BB962C8B-B14F-4D97-AF65-F5344CB8AC3E}">
        <p14:creationId xmlns:p14="http://schemas.microsoft.com/office/powerpoint/2010/main" val="4223148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CD7658C-EBF0-49EB-BC73-F33A0222960B}"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8DC35F6-14BC-4571-BF7A-2829508B7421}" type="slidenum">
              <a:rPr lang="en-GB" altLang="en-US"/>
              <a:pPr/>
              <a:t>‹#›</a:t>
            </a:fld>
            <a:endParaRPr lang="en-GB" altLang="en-US"/>
          </a:p>
        </p:txBody>
      </p:sp>
    </p:spTree>
    <p:extLst>
      <p:ext uri="{BB962C8B-B14F-4D97-AF65-F5344CB8AC3E}">
        <p14:creationId xmlns:p14="http://schemas.microsoft.com/office/powerpoint/2010/main" val="1679585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FACAA77E-41CE-4574-A9CA-440E08BA35A1}"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0514193-E4F8-4445-AB47-23D55E086A81}" type="slidenum">
              <a:rPr lang="en-GB" altLang="en-US"/>
              <a:pPr/>
              <a:t>‹#›</a:t>
            </a:fld>
            <a:endParaRPr lang="en-GB" altLang="en-US"/>
          </a:p>
        </p:txBody>
      </p:sp>
    </p:spTree>
    <p:extLst>
      <p:ext uri="{BB962C8B-B14F-4D97-AF65-F5344CB8AC3E}">
        <p14:creationId xmlns:p14="http://schemas.microsoft.com/office/powerpoint/2010/main" val="4090050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AC1EB3C-7216-4A65-ABE7-6113AE8D8BC4}"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FCD45596-9D8B-4DC4-AB23-9AEDB63F1734}" type="slidenum">
              <a:rPr lang="en-GB" altLang="en-US"/>
              <a:pPr/>
              <a:t>‹#›</a:t>
            </a:fld>
            <a:endParaRPr lang="en-GB" altLang="en-US"/>
          </a:p>
        </p:txBody>
      </p:sp>
    </p:spTree>
    <p:extLst>
      <p:ext uri="{BB962C8B-B14F-4D97-AF65-F5344CB8AC3E}">
        <p14:creationId xmlns:p14="http://schemas.microsoft.com/office/powerpoint/2010/main" val="1405371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DAC66A3B-4A00-4673-957E-39F573639A1D}" type="datetimeFigureOut">
              <a:rPr lang="en-GB"/>
              <a:pPr>
                <a:defRPr/>
              </a:pPr>
              <a:t>04/07/2017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5F094B17-ED09-4511-8E66-F68DB27F7C66}" type="slidenum">
              <a:rPr lang="en-GB" altLang="en-US"/>
              <a:pPr/>
              <a:t>‹#›</a:t>
            </a:fld>
            <a:endParaRPr lang="en-GB" altLang="en-US"/>
          </a:p>
        </p:txBody>
      </p:sp>
    </p:spTree>
    <p:extLst>
      <p:ext uri="{BB962C8B-B14F-4D97-AF65-F5344CB8AC3E}">
        <p14:creationId xmlns:p14="http://schemas.microsoft.com/office/powerpoint/2010/main" val="4183609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4A057F4E-BC7F-41A5-92DB-CC22C7B05F37}" type="datetimeFigureOut">
              <a:rPr lang="en-GB"/>
              <a:pPr>
                <a:defRPr/>
              </a:pPr>
              <a:t>04/07/2017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C4764A82-8C7B-41B7-B950-0624C1C3FD54}" type="slidenum">
              <a:rPr lang="en-GB" altLang="en-US"/>
              <a:pPr/>
              <a:t>‹#›</a:t>
            </a:fld>
            <a:endParaRPr lang="en-GB" altLang="en-US"/>
          </a:p>
        </p:txBody>
      </p:sp>
    </p:spTree>
    <p:extLst>
      <p:ext uri="{BB962C8B-B14F-4D97-AF65-F5344CB8AC3E}">
        <p14:creationId xmlns:p14="http://schemas.microsoft.com/office/powerpoint/2010/main" val="2552108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7F3A589C-7F05-434F-86B7-4EFBCDC15B24}" type="datetimeFigureOut">
              <a:rPr lang="en-GB"/>
              <a:pPr>
                <a:defRPr/>
              </a:pPr>
              <a:t>04/07/2017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7E3B9397-591A-47CD-B065-82E01FC18F95}" type="slidenum">
              <a:rPr lang="en-GB" altLang="en-US"/>
              <a:pPr/>
              <a:t>‹#›</a:t>
            </a:fld>
            <a:endParaRPr lang="en-GB" altLang="en-US"/>
          </a:p>
        </p:txBody>
      </p:sp>
    </p:spTree>
    <p:extLst>
      <p:ext uri="{BB962C8B-B14F-4D97-AF65-F5344CB8AC3E}">
        <p14:creationId xmlns:p14="http://schemas.microsoft.com/office/powerpoint/2010/main" val="3099529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B7A7DC1-0A26-489B-8751-C998A7C3D7F4}" type="datetimeFigureOut">
              <a:rPr lang="en-GB"/>
              <a:pPr>
                <a:defRPr/>
              </a:pPr>
              <a:t>04/07/2017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D283D035-907A-4199-B612-E796EE3A16FC}" type="slidenum">
              <a:rPr lang="en-GB" altLang="en-US"/>
              <a:pPr/>
              <a:t>‹#›</a:t>
            </a:fld>
            <a:endParaRPr lang="en-GB" altLang="en-US"/>
          </a:p>
        </p:txBody>
      </p:sp>
    </p:spTree>
    <p:extLst>
      <p:ext uri="{BB962C8B-B14F-4D97-AF65-F5344CB8AC3E}">
        <p14:creationId xmlns:p14="http://schemas.microsoft.com/office/powerpoint/2010/main" val="1658446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E45496-0E84-4D42-B479-CD5133F253FC}" type="datetimeFigureOut">
              <a:rPr lang="en-GB"/>
              <a:pPr>
                <a:defRPr/>
              </a:pPr>
              <a:t>04/07/2017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10718F89-526D-461F-BFC0-604C8E663923}" type="slidenum">
              <a:rPr lang="en-GB" altLang="en-US"/>
              <a:pPr/>
              <a:t>‹#›</a:t>
            </a:fld>
            <a:endParaRPr lang="en-GB" altLang="en-US"/>
          </a:p>
        </p:txBody>
      </p:sp>
    </p:spTree>
    <p:extLst>
      <p:ext uri="{BB962C8B-B14F-4D97-AF65-F5344CB8AC3E}">
        <p14:creationId xmlns:p14="http://schemas.microsoft.com/office/powerpoint/2010/main" val="4037464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82FDA39-4A65-4F0C-B303-27AD3868C00B}" type="datetimeFigureOut">
              <a:rPr lang="en-GB"/>
              <a:pPr>
                <a:defRPr/>
              </a:pPr>
              <a:t>04/07/2017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243475E-289C-4F8A-ADE5-A21767ED9CA8}" type="slidenum">
              <a:rPr lang="en-GB" altLang="en-US"/>
              <a:pPr/>
              <a:t>‹#›</a:t>
            </a:fld>
            <a:endParaRPr lang="en-GB" altLang="en-US"/>
          </a:p>
        </p:txBody>
      </p:sp>
    </p:spTree>
    <p:extLst>
      <p:ext uri="{BB962C8B-B14F-4D97-AF65-F5344CB8AC3E}">
        <p14:creationId xmlns:p14="http://schemas.microsoft.com/office/powerpoint/2010/main" val="75454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6335136-83D4-4B04-B635-98B38286ABCD}" type="datetimeFigureOut">
              <a:rPr lang="en-GB"/>
              <a:pPr>
                <a:defRPr/>
              </a:pPr>
              <a:t>04/07/2017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7F54BCEF-4BBB-41C5-8634-C5E19847660F}"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Subtitle 2"/>
          <p:cNvSpPr>
            <a:spLocks noGrp="1"/>
          </p:cNvSpPr>
          <p:nvPr>
            <p:ph type="subTitle" idx="1"/>
          </p:nvPr>
        </p:nvSpPr>
        <p:spPr>
          <a:xfrm>
            <a:off x="700088" y="407988"/>
            <a:ext cx="10699750" cy="6230937"/>
          </a:xfrm>
          <a:solidFill>
            <a:schemeClr val="bg1"/>
          </a:solidFill>
        </p:spPr>
        <p:txBody>
          <a:bodyPr/>
          <a:lstStyle/>
          <a:p>
            <a:pPr eaLnBrk="1" hangingPunct="1"/>
            <a:r>
              <a:rPr lang="en-GB" altLang="en-US" sz="3600" b="1" smtClean="0">
                <a:solidFill>
                  <a:srgbClr val="FF0000"/>
                </a:solidFill>
                <a:latin typeface="Times New Roman" pitchFamily="18" charset="0"/>
                <a:cs typeface="Times New Roman" pitchFamily="18" charset="0"/>
              </a:rPr>
              <a:t>John 1:35-39 (NIV)</a:t>
            </a:r>
            <a:endParaRPr lang="en-GB" altLang="en-US" sz="3600" b="1" baseline="30000" smtClean="0">
              <a:solidFill>
                <a:srgbClr val="FF0000"/>
              </a:solidFill>
              <a:latin typeface="Times New Roman" pitchFamily="18" charset="0"/>
              <a:cs typeface="Times New Roman" pitchFamily="18" charset="0"/>
            </a:endParaRPr>
          </a:p>
          <a:p>
            <a:pPr algn="just" eaLnBrk="1" hangingPunct="1"/>
            <a:r>
              <a:rPr lang="en-GB" altLang="en-US" sz="4000" b="1" baseline="30000" smtClean="0">
                <a:latin typeface="Times New Roman" pitchFamily="18" charset="0"/>
                <a:cs typeface="Times New Roman" pitchFamily="18" charset="0"/>
              </a:rPr>
              <a:t>35 </a:t>
            </a:r>
            <a:r>
              <a:rPr lang="en-GB" altLang="en-US" sz="4000" smtClean="0">
                <a:latin typeface="Times New Roman" pitchFamily="18" charset="0"/>
                <a:cs typeface="Times New Roman" pitchFamily="18" charset="0"/>
              </a:rPr>
              <a:t>The next day John was there again with two of his disciples. </a:t>
            </a:r>
            <a:r>
              <a:rPr lang="en-GB" altLang="en-US" sz="4000" b="1" baseline="30000" smtClean="0">
                <a:latin typeface="Times New Roman" pitchFamily="18" charset="0"/>
                <a:cs typeface="Times New Roman" pitchFamily="18" charset="0"/>
              </a:rPr>
              <a:t>36 </a:t>
            </a:r>
            <a:r>
              <a:rPr lang="en-GB" altLang="en-US" sz="4000" smtClean="0">
                <a:latin typeface="Times New Roman" pitchFamily="18" charset="0"/>
                <a:cs typeface="Times New Roman" pitchFamily="18" charset="0"/>
              </a:rPr>
              <a:t>When he saw Jesus passing by, he said, “Look, the Lamb of God!”</a:t>
            </a:r>
          </a:p>
          <a:p>
            <a:pPr algn="just" eaLnBrk="1" hangingPunct="1"/>
            <a:r>
              <a:rPr lang="en-GB" altLang="en-US" sz="4000" b="1" baseline="30000" smtClean="0">
                <a:latin typeface="Times New Roman" pitchFamily="18" charset="0"/>
                <a:cs typeface="Times New Roman" pitchFamily="18" charset="0"/>
              </a:rPr>
              <a:t>37 </a:t>
            </a:r>
            <a:r>
              <a:rPr lang="en-GB" altLang="en-US" sz="4000" smtClean="0">
                <a:latin typeface="Times New Roman" pitchFamily="18" charset="0"/>
                <a:cs typeface="Times New Roman" pitchFamily="18" charset="0"/>
              </a:rPr>
              <a:t>When the two disciples heard him say this, they followed Jesus. </a:t>
            </a:r>
            <a:r>
              <a:rPr lang="en-GB" altLang="en-US" sz="4000" b="1" baseline="30000" smtClean="0">
                <a:latin typeface="Times New Roman" pitchFamily="18" charset="0"/>
                <a:cs typeface="Times New Roman" pitchFamily="18" charset="0"/>
              </a:rPr>
              <a:t>38 </a:t>
            </a:r>
            <a:r>
              <a:rPr lang="en-GB" altLang="en-US" sz="4000" smtClean="0">
                <a:latin typeface="Times New Roman" pitchFamily="18" charset="0"/>
                <a:cs typeface="Times New Roman" pitchFamily="18" charset="0"/>
              </a:rPr>
              <a:t>Turning around, Jesus saw them following and asked, “What do you want?”</a:t>
            </a:r>
          </a:p>
          <a:p>
            <a:pPr algn="just" eaLnBrk="1" hangingPunct="1"/>
            <a:r>
              <a:rPr lang="en-GB" altLang="en-US" sz="4000" smtClean="0">
                <a:latin typeface="Times New Roman" pitchFamily="18" charset="0"/>
                <a:cs typeface="Times New Roman" pitchFamily="18" charset="0"/>
              </a:rPr>
              <a:t>They said, “Rabbi” (which means “Teacher”), “where are you staying?”</a:t>
            </a:r>
          </a:p>
          <a:p>
            <a:pPr algn="just" eaLnBrk="1" hangingPunct="1"/>
            <a:r>
              <a:rPr lang="en-GB" altLang="en-US" sz="4000" b="1" baseline="30000" smtClean="0">
                <a:latin typeface="Times New Roman" pitchFamily="18" charset="0"/>
                <a:cs typeface="Times New Roman" pitchFamily="18" charset="0"/>
              </a:rPr>
              <a:t>39 </a:t>
            </a:r>
            <a:r>
              <a:rPr lang="en-GB" altLang="en-US" sz="4000" b="1" i="1" smtClean="0">
                <a:solidFill>
                  <a:srgbClr val="FF0000"/>
                </a:solidFill>
                <a:latin typeface="Times New Roman" pitchFamily="18" charset="0"/>
                <a:cs typeface="Times New Roman" pitchFamily="18" charset="0"/>
              </a:rPr>
              <a:t>“Come,” he replied, “and you will see.”…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498475" y="392113"/>
            <a:ext cx="10877550" cy="6305550"/>
          </a:xfrm>
          <a:solidFill>
            <a:schemeClr val="bg1"/>
          </a:solidFill>
        </p:spPr>
        <p:txBody>
          <a:bodyPr/>
          <a:lstStyle/>
          <a:p>
            <a:pPr eaLnBrk="1" hangingPunct="1"/>
            <a:r>
              <a:rPr lang="en-GB" altLang="en-US" sz="3600" b="1" smtClean="0">
                <a:solidFill>
                  <a:srgbClr val="FF0000"/>
                </a:solidFill>
                <a:latin typeface="Times New Roman" pitchFamily="18" charset="0"/>
                <a:cs typeface="Times New Roman" pitchFamily="18" charset="0"/>
              </a:rPr>
              <a:t>Matthew 4:18-22 (NIV)</a:t>
            </a:r>
            <a:endParaRPr lang="en-GB" altLang="en-US" sz="3600" b="1" baseline="30000" smtClean="0">
              <a:solidFill>
                <a:srgbClr val="FF0000"/>
              </a:solidFill>
              <a:latin typeface="Times New Roman" pitchFamily="18" charset="0"/>
              <a:cs typeface="Times New Roman" pitchFamily="18" charset="0"/>
            </a:endParaRPr>
          </a:p>
          <a:p>
            <a:pPr algn="just" eaLnBrk="1" hangingPunct="1"/>
            <a:r>
              <a:rPr lang="en-GB" altLang="en-US" sz="3600" b="1" baseline="30000" smtClean="0">
                <a:latin typeface="Times New Roman" pitchFamily="18" charset="0"/>
                <a:cs typeface="Times New Roman" pitchFamily="18" charset="0"/>
              </a:rPr>
              <a:t>18 </a:t>
            </a:r>
            <a:r>
              <a:rPr lang="en-GB" altLang="en-US" sz="3600" smtClean="0">
                <a:latin typeface="Times New Roman" pitchFamily="18" charset="0"/>
                <a:cs typeface="Times New Roman" pitchFamily="18" charset="0"/>
              </a:rPr>
              <a:t>As Jesus was walking beside the Sea of Galilee, he saw two brothers, Simon called Peter and his brother Andrew. They were casting a net into the lake, for they were fishermen. </a:t>
            </a:r>
            <a:r>
              <a:rPr lang="en-GB" altLang="en-US" sz="3600" b="1" baseline="30000" smtClean="0">
                <a:latin typeface="Times New Roman" pitchFamily="18" charset="0"/>
                <a:cs typeface="Times New Roman" pitchFamily="18" charset="0"/>
              </a:rPr>
              <a:t>19 </a:t>
            </a:r>
            <a:r>
              <a:rPr lang="en-GB" altLang="en-US" sz="3600" b="1" i="1" smtClean="0">
                <a:latin typeface="Times New Roman" pitchFamily="18" charset="0"/>
                <a:cs typeface="Times New Roman" pitchFamily="18" charset="0"/>
              </a:rPr>
              <a:t>“Come, follow me,”</a:t>
            </a:r>
            <a:r>
              <a:rPr lang="en-GB" altLang="en-US" sz="3600" smtClean="0">
                <a:latin typeface="Times New Roman" pitchFamily="18" charset="0"/>
                <a:cs typeface="Times New Roman" pitchFamily="18" charset="0"/>
              </a:rPr>
              <a:t> Jesus said, “and I will send you out to fish for people.” </a:t>
            </a:r>
            <a:r>
              <a:rPr lang="en-GB" altLang="en-US" sz="3600" b="1" baseline="30000" smtClean="0">
                <a:latin typeface="Times New Roman" pitchFamily="18" charset="0"/>
                <a:cs typeface="Times New Roman" pitchFamily="18" charset="0"/>
              </a:rPr>
              <a:t>20 </a:t>
            </a:r>
            <a:r>
              <a:rPr lang="en-GB" altLang="en-US" sz="3600" smtClean="0">
                <a:latin typeface="Times New Roman" pitchFamily="18" charset="0"/>
                <a:cs typeface="Times New Roman" pitchFamily="18" charset="0"/>
              </a:rPr>
              <a:t>At once they left their nets and followed him.</a:t>
            </a:r>
          </a:p>
          <a:p>
            <a:pPr algn="just" eaLnBrk="1" hangingPunct="1"/>
            <a:r>
              <a:rPr lang="en-GB" altLang="en-US" sz="3600" b="1" baseline="30000" smtClean="0">
                <a:latin typeface="Times New Roman" pitchFamily="18" charset="0"/>
                <a:cs typeface="Times New Roman" pitchFamily="18" charset="0"/>
              </a:rPr>
              <a:t>21 </a:t>
            </a:r>
            <a:r>
              <a:rPr lang="en-GB" altLang="en-US" sz="3600" smtClean="0">
                <a:latin typeface="Times New Roman" pitchFamily="18" charset="0"/>
                <a:cs typeface="Times New Roman" pitchFamily="18" charset="0"/>
              </a:rPr>
              <a:t>Going on from there, he saw two other brothers, James son of Zebedee and his brother John. They were in a boat with their father Zebedee, preparing their nets. Jesus called them, </a:t>
            </a:r>
            <a:r>
              <a:rPr lang="en-GB" altLang="en-US" sz="3600" b="1" baseline="30000" smtClean="0">
                <a:latin typeface="Times New Roman" pitchFamily="18" charset="0"/>
                <a:cs typeface="Times New Roman" pitchFamily="18" charset="0"/>
              </a:rPr>
              <a:t>22 </a:t>
            </a:r>
            <a:r>
              <a:rPr lang="en-GB" altLang="en-US" sz="3600" smtClean="0">
                <a:latin typeface="Times New Roman" pitchFamily="18" charset="0"/>
                <a:cs typeface="Times New Roman" pitchFamily="18" charset="0"/>
              </a:rPr>
              <a:t>and immediately they left the boat and their father and followed him.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49263" y="1236663"/>
            <a:ext cx="9161462"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200"/>
              </a:lnSpc>
              <a:spcAft>
                <a:spcPts val="200"/>
              </a:spcAft>
              <a:buFontTx/>
              <a:buNone/>
            </a:pPr>
            <a:r>
              <a:rPr lang="en-US" altLang="en-US" sz="3600" b="1">
                <a:solidFill>
                  <a:srgbClr val="FFFF00"/>
                </a:solidFill>
                <a:latin typeface="Times New Roman" pitchFamily="18" charset="0"/>
                <a:cs typeface="Times New Roman" pitchFamily="18" charset="0"/>
              </a:rPr>
              <a:t>I. Christ’s call to us to receive him personally.</a:t>
            </a:r>
            <a:endParaRPr lang="en-GB" altLang="en-US" sz="3600" b="1">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3579813" y="90488"/>
            <a:ext cx="473918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u="sng" dirty="0" smtClean="0">
                <a:solidFill>
                  <a:schemeClr val="bg1"/>
                </a:solidFill>
                <a:latin typeface="Times New Roman" pitchFamily="18" charset="0"/>
                <a:ea typeface="Calibri" pitchFamily="34" charset="0"/>
                <a:cs typeface="Times New Roman" pitchFamily="18" charset="0"/>
              </a:rPr>
              <a:t>Jesus’ Disciples’ </a:t>
            </a:r>
            <a:r>
              <a:rPr lang="en-GB" altLang="en-US" sz="4000" b="1" u="sng" dirty="0">
                <a:solidFill>
                  <a:schemeClr val="bg1"/>
                </a:solidFill>
                <a:latin typeface="Times New Roman" pitchFamily="18" charset="0"/>
                <a:ea typeface="Calibri" pitchFamily="34" charset="0"/>
                <a:cs typeface="Times New Roman" pitchFamily="18" charset="0"/>
              </a:rPr>
              <a:t>Call</a:t>
            </a:r>
          </a:p>
        </p:txBody>
      </p:sp>
      <p:sp>
        <p:nvSpPr>
          <p:cNvPr id="6" name="Rectangle 5"/>
          <p:cNvSpPr>
            <a:spLocks noChangeArrowheads="1"/>
          </p:cNvSpPr>
          <p:nvPr/>
        </p:nvSpPr>
        <p:spPr bwMode="auto">
          <a:xfrm>
            <a:off x="449263" y="1828800"/>
            <a:ext cx="11485562" cy="21859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solidFill>
                  <a:srgbClr val="000000"/>
                </a:solidFill>
                <a:latin typeface="Times New Roman" pitchFamily="18" charset="0"/>
                <a:cs typeface="Times New Roman" pitchFamily="18" charset="0"/>
              </a:rPr>
              <a:t>The next day John saw Jesus coming toward him and said, “Look, the Lamb of God, who takes away the sin of the world! </a:t>
            </a:r>
          </a:p>
          <a:p>
            <a:pPr algn="just" eaLnBrk="1" hangingPunct="1">
              <a:lnSpc>
                <a:spcPct val="100000"/>
              </a:lnSpc>
              <a:spcBef>
                <a:spcPct val="0"/>
              </a:spcBef>
              <a:buFontTx/>
              <a:buNone/>
            </a:pPr>
            <a:r>
              <a:rPr lang="en-GB" altLang="en-US" b="1" i="1">
                <a:solidFill>
                  <a:srgbClr val="FF0000"/>
                </a:solidFill>
                <a:latin typeface="Times New Roman" pitchFamily="18" charset="0"/>
                <a:cs typeface="Times New Roman" pitchFamily="18" charset="0"/>
              </a:rPr>
              <a:t>John 1:29 (NIV)</a:t>
            </a:r>
          </a:p>
        </p:txBody>
      </p:sp>
      <p:sp>
        <p:nvSpPr>
          <p:cNvPr id="7" name="Rectangle 6"/>
          <p:cNvSpPr/>
          <p:nvPr/>
        </p:nvSpPr>
        <p:spPr>
          <a:xfrm>
            <a:off x="792163" y="4429125"/>
            <a:ext cx="11023600" cy="708025"/>
          </a:xfrm>
          <a:prstGeom prst="rect">
            <a:avLst/>
          </a:prstGeom>
        </p:spPr>
        <p:txBody>
          <a:bodyPr>
            <a:spAutoFit/>
          </a:bodyPr>
          <a:lstStyle/>
          <a:p>
            <a:pPr indent="228600" eaLnBrk="1" fontAlgn="auto" hangingPunct="1">
              <a:lnSpc>
                <a:spcPts val="1200"/>
              </a:lnSpc>
              <a:spcBef>
                <a:spcPts val="0"/>
              </a:spcBef>
              <a:spcAft>
                <a:spcPts val="0"/>
              </a:spcAft>
              <a:defRPr/>
            </a:pPr>
            <a:r>
              <a:rPr lang="en-US" sz="3200" b="1" spc="-1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Nathaniel</a:t>
            </a:r>
            <a:r>
              <a:rPr lang="en-US" sz="3200" spc="-1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made a great confession concerning Jesus.</a:t>
            </a:r>
          </a:p>
          <a:p>
            <a:pPr indent="228600" eaLnBrk="1" fontAlgn="auto" hangingPunct="1">
              <a:lnSpc>
                <a:spcPts val="1200"/>
              </a:lnSpc>
              <a:spcBef>
                <a:spcPts val="0"/>
              </a:spcBef>
              <a:spcAft>
                <a:spcPts val="0"/>
              </a:spcAft>
              <a:defRPr/>
            </a:pPr>
            <a:endParaRPr lang="en-US" sz="3200" spc="-1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indent="228600" algn="just" eaLnBrk="1" fontAlgn="auto" hangingPunct="1">
              <a:lnSpc>
                <a:spcPts val="1200"/>
              </a:lnSpc>
              <a:spcBef>
                <a:spcPts val="0"/>
              </a:spcBef>
              <a:spcAft>
                <a:spcPts val="0"/>
              </a:spcAft>
              <a:defRPr/>
            </a:pPr>
            <a:endParaRPr lang="en-US" sz="3200" b="1" spc="-1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indent="228600" eaLnBrk="1" fontAlgn="auto" hangingPunct="1">
              <a:lnSpc>
                <a:spcPts val="1200"/>
              </a:lnSpc>
              <a:spcBef>
                <a:spcPts val="0"/>
              </a:spcBef>
              <a:spcAft>
                <a:spcPts val="0"/>
              </a:spcAft>
              <a:defRPr/>
            </a:pPr>
            <a:r>
              <a:rPr lang="en-US" sz="3200" b="1" spc="-1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spc="-1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He called him</a:t>
            </a:r>
            <a:r>
              <a:rPr lang="en-US" sz="3200" b="1" spc="-1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“the Son of God </a:t>
            </a:r>
            <a:r>
              <a:rPr lang="en-US" sz="3200" spc="-1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King of Israel” </a:t>
            </a:r>
            <a:r>
              <a:rPr lang="en-US" sz="3200" b="1" i="1" spc="-1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(John 1:49).</a:t>
            </a:r>
            <a:endParaRPr lang="en-GB" sz="32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7"/>
          <p:cNvSpPr>
            <a:spLocks noChangeArrowheads="1"/>
          </p:cNvSpPr>
          <p:nvPr/>
        </p:nvSpPr>
        <p:spPr bwMode="auto">
          <a:xfrm>
            <a:off x="792163" y="5513388"/>
            <a:ext cx="10447337" cy="7699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latin typeface="Francis" pitchFamily="34" charset="0"/>
                <a:ea typeface="Calibri" pitchFamily="34" charset="0"/>
                <a:cs typeface="Times New Roman" pitchFamily="18" charset="0"/>
              </a:rPr>
              <a:t>They had to believe in him as a person.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ppt_x"/>
                                          </p:val>
                                        </p:tav>
                                        <p:tav tm="100000">
                                          <p:val>
                                            <p:strVal val="#ppt_x"/>
                                          </p:val>
                                        </p:tav>
                                      </p:tavLst>
                                    </p:anim>
                                    <p:anim calcmode="lin" valueType="num">
                                      <p:cBhvr additive="base">
                                        <p:cTn id="1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animBg="1"/>
      <p:bldP spid="7"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alpha val="85881"/>
          </a:schemeClr>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49263" y="1216025"/>
            <a:ext cx="10566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II. Christ’s call to us for dedication and service.</a:t>
            </a:r>
            <a:endParaRPr lang="en-GB" altLang="en-US" sz="4000" b="1">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628650" y="2770188"/>
            <a:ext cx="10963275"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dirty="0">
                <a:latin typeface="Times New Roman" pitchFamily="18" charset="0"/>
                <a:cs typeface="Times New Roman" pitchFamily="18" charset="0"/>
              </a:rPr>
              <a:t>“Now after </a:t>
            </a:r>
            <a:r>
              <a:rPr lang="en-GB" altLang="en-US" sz="4000" dirty="0" smtClean="0">
                <a:latin typeface="Times New Roman" pitchFamily="18" charset="0"/>
                <a:cs typeface="Times New Roman" pitchFamily="18" charset="0"/>
              </a:rPr>
              <a:t>that John </a:t>
            </a:r>
            <a:r>
              <a:rPr lang="en-GB" altLang="en-US" sz="4000" dirty="0">
                <a:latin typeface="Times New Roman" pitchFamily="18" charset="0"/>
                <a:cs typeface="Times New Roman" pitchFamily="18" charset="0"/>
              </a:rPr>
              <a:t>was put in prison, Jesus came into Galilee, preaching the gospel” </a:t>
            </a:r>
          </a:p>
          <a:p>
            <a:pPr algn="just" eaLnBrk="1" hangingPunct="1">
              <a:lnSpc>
                <a:spcPct val="100000"/>
              </a:lnSpc>
              <a:spcBef>
                <a:spcPct val="0"/>
              </a:spcBef>
              <a:buFontTx/>
              <a:buNone/>
            </a:pPr>
            <a:r>
              <a:rPr lang="en-GB" altLang="en-US" sz="4000" b="1" i="1" dirty="0">
                <a:latin typeface="Times New Roman" pitchFamily="18" charset="0"/>
                <a:cs typeface="Times New Roman" pitchFamily="18" charset="0"/>
              </a:rPr>
              <a:t>(</a:t>
            </a:r>
            <a:r>
              <a:rPr lang="en-GB" altLang="en-US" sz="4000" b="1" i="1">
                <a:latin typeface="Times New Roman" pitchFamily="18" charset="0"/>
                <a:cs typeface="Times New Roman" pitchFamily="18" charset="0"/>
              </a:rPr>
              <a:t>Mark </a:t>
            </a:r>
            <a:r>
              <a:rPr lang="en-GB" altLang="en-US" sz="4000" b="1" i="1" smtClean="0">
                <a:latin typeface="Times New Roman" pitchFamily="18" charset="0"/>
                <a:cs typeface="Times New Roman" pitchFamily="18" charset="0"/>
              </a:rPr>
              <a:t>1:14; KJV)</a:t>
            </a:r>
            <a:endParaRPr lang="en-GB" altLang="en-US" sz="4000" b="1"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alpha val="85881"/>
          </a:schemeClr>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50863" y="3584575"/>
            <a:ext cx="101123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rgbClr val="FFFF00"/>
                </a:solidFill>
                <a:latin typeface="Times New Roman" pitchFamily="18" charset="0"/>
                <a:ea typeface="Calibri" pitchFamily="34" charset="0"/>
                <a:cs typeface="Times New Roman" pitchFamily="18" charset="0"/>
              </a:rPr>
              <a:t>The fact that the disciples immediately left their nets and followed Jesus indicates two things. </a:t>
            </a:r>
          </a:p>
        </p:txBody>
      </p:sp>
      <p:pic>
        <p:nvPicPr>
          <p:cNvPr id="1027" name="Picture 3" descr="037-037-Calling-Of-The-Fisherm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163" y="152400"/>
            <a:ext cx="3554412" cy="343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fishers_of_men_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5038" y="441325"/>
            <a:ext cx="4283075" cy="288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927100" y="4862513"/>
            <a:ext cx="8004175" cy="522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a:latin typeface="Times New Roman" pitchFamily="18" charset="0"/>
                <a:ea typeface="Calibri" pitchFamily="34" charset="0"/>
                <a:cs typeface="Times New Roman" pitchFamily="18" charset="0"/>
              </a:rPr>
              <a:t>First, Jesus possessed a tremendous personal appeal. </a:t>
            </a:r>
          </a:p>
        </p:txBody>
      </p:sp>
      <p:sp>
        <p:nvSpPr>
          <p:cNvPr id="7" name="Rectangle 6"/>
          <p:cNvSpPr>
            <a:spLocks noChangeArrowheads="1"/>
          </p:cNvSpPr>
          <p:nvPr/>
        </p:nvSpPr>
        <p:spPr bwMode="auto">
          <a:xfrm>
            <a:off x="550863" y="5738813"/>
            <a:ext cx="10858500" cy="101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28600">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200"/>
              </a:lnSpc>
              <a:spcBef>
                <a:spcPct val="0"/>
              </a:spcBef>
              <a:buFontTx/>
              <a:buNone/>
            </a:pPr>
            <a:endParaRPr lang="en-US" altLang="en-US">
              <a:solidFill>
                <a:srgbClr val="000000"/>
              </a:solidFill>
              <a:latin typeface="Times New Roman" pitchFamily="18" charset="0"/>
              <a:cs typeface="Times New Roman" pitchFamily="18" charset="0"/>
            </a:endParaRPr>
          </a:p>
          <a:p>
            <a:pPr eaLnBrk="1" hangingPunct="1">
              <a:lnSpc>
                <a:spcPts val="1200"/>
              </a:lnSpc>
              <a:spcBef>
                <a:spcPct val="0"/>
              </a:spcBef>
              <a:buFontTx/>
              <a:buNone/>
            </a:pPr>
            <a:r>
              <a:rPr lang="en-US" altLang="en-US">
                <a:solidFill>
                  <a:srgbClr val="000000"/>
                </a:solidFill>
                <a:latin typeface="Times New Roman" pitchFamily="18" charset="0"/>
                <a:cs typeface="Times New Roman" pitchFamily="18" charset="0"/>
              </a:rPr>
              <a:t>Second, the </a:t>
            </a:r>
            <a:r>
              <a:rPr lang="en-US" altLang="en-US" i="1">
                <a:solidFill>
                  <a:srgbClr val="000000"/>
                </a:solidFill>
                <a:latin typeface="Times New Roman" pitchFamily="18" charset="0"/>
                <a:cs typeface="Times New Roman" pitchFamily="18" charset="0"/>
              </a:rPr>
              <a:t>previous experience </a:t>
            </a:r>
            <a:r>
              <a:rPr lang="en-US" altLang="en-US">
                <a:solidFill>
                  <a:srgbClr val="000000"/>
                </a:solidFill>
                <a:latin typeface="Times New Roman" pitchFamily="18" charset="0"/>
                <a:cs typeface="Times New Roman" pitchFamily="18" charset="0"/>
              </a:rPr>
              <a:t>with Jesus in Judea had left its </a:t>
            </a:r>
          </a:p>
          <a:p>
            <a:pPr algn="just" eaLnBrk="1" hangingPunct="1">
              <a:lnSpc>
                <a:spcPts val="1200"/>
              </a:lnSpc>
              <a:spcBef>
                <a:spcPct val="0"/>
              </a:spcBef>
              <a:buFontTx/>
              <a:buNone/>
            </a:pPr>
            <a:endParaRPr lang="en-US" altLang="en-US">
              <a:solidFill>
                <a:srgbClr val="000000"/>
              </a:solidFill>
              <a:latin typeface="Times New Roman" pitchFamily="18" charset="0"/>
              <a:cs typeface="Times New Roman" pitchFamily="18" charset="0"/>
            </a:endParaRPr>
          </a:p>
          <a:p>
            <a:pPr eaLnBrk="1" hangingPunct="1">
              <a:lnSpc>
                <a:spcPts val="1200"/>
              </a:lnSpc>
              <a:spcBef>
                <a:spcPct val="0"/>
              </a:spcBef>
              <a:buFontTx/>
              <a:buNone/>
            </a:pPr>
            <a:r>
              <a:rPr lang="en-US" altLang="en-US">
                <a:solidFill>
                  <a:srgbClr val="000000"/>
                </a:solidFill>
                <a:latin typeface="Times New Roman" pitchFamily="18" charset="0"/>
                <a:cs typeface="Times New Roman" pitchFamily="18" charset="0"/>
              </a:rPr>
              <a:t>imprint on them and </a:t>
            </a:r>
            <a:r>
              <a:rPr lang="en-US" altLang="en-US" b="1">
                <a:solidFill>
                  <a:srgbClr val="FF0000"/>
                </a:solidFill>
                <a:latin typeface="Times New Roman" pitchFamily="18" charset="0"/>
                <a:cs typeface="Times New Roman" pitchFamily="18" charset="0"/>
              </a:rPr>
              <a:t>they were now ready to follow him </a:t>
            </a:r>
            <a:r>
              <a:rPr lang="en-US" altLang="en-US">
                <a:solidFill>
                  <a:srgbClr val="000000"/>
                </a:solidFill>
                <a:latin typeface="Times New Roman" pitchFamily="18" charset="0"/>
                <a:cs typeface="Times New Roman" pitchFamily="18" charset="0"/>
              </a:rPr>
              <a:t>wherever he</a:t>
            </a:r>
          </a:p>
          <a:p>
            <a:pPr eaLnBrk="1" hangingPunct="1">
              <a:lnSpc>
                <a:spcPts val="1200"/>
              </a:lnSpc>
              <a:spcBef>
                <a:spcPct val="0"/>
              </a:spcBef>
              <a:buFontTx/>
              <a:buNone/>
            </a:pPr>
            <a:endParaRPr lang="en-US" altLang="en-US">
              <a:solidFill>
                <a:srgbClr val="000000"/>
              </a:solidFill>
              <a:latin typeface="Times New Roman" pitchFamily="18" charset="0"/>
              <a:cs typeface="Times New Roman" pitchFamily="18" charset="0"/>
            </a:endParaRPr>
          </a:p>
          <a:p>
            <a:pPr eaLnBrk="1" hangingPunct="1">
              <a:lnSpc>
                <a:spcPts val="1200"/>
              </a:lnSpc>
              <a:spcBef>
                <a:spcPct val="0"/>
              </a:spcBef>
              <a:buFontTx/>
              <a:buNone/>
            </a:pPr>
            <a:r>
              <a:rPr lang="en-US" altLang="en-US">
                <a:solidFill>
                  <a:srgbClr val="000000"/>
                </a:solidFill>
                <a:latin typeface="Times New Roman" pitchFamily="18" charset="0"/>
                <a:cs typeface="Times New Roman" pitchFamily="18" charset="0"/>
              </a:rPr>
              <a:t>would lead.</a:t>
            </a:r>
            <a:endParaRPr lang="en-GB" altLang="en-US">
              <a:solidFill>
                <a:srgbClr val="00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fade">
                                      <p:cBhvr>
                                        <p:cTn id="7" dur="1000"/>
                                        <p:tgtEl>
                                          <p:spTgt spid="1027"/>
                                        </p:tgtEl>
                                      </p:cBhvr>
                                    </p:animEffect>
                                    <p:anim calcmode="lin" valueType="num">
                                      <p:cBhvr>
                                        <p:cTn id="8" dur="1000" fill="hold"/>
                                        <p:tgtEl>
                                          <p:spTgt spid="1027"/>
                                        </p:tgtEl>
                                        <p:attrNameLst>
                                          <p:attrName>ppt_x</p:attrName>
                                        </p:attrNameLst>
                                      </p:cBhvr>
                                      <p:tavLst>
                                        <p:tav tm="0">
                                          <p:val>
                                            <p:strVal val="#ppt_x"/>
                                          </p:val>
                                        </p:tav>
                                        <p:tav tm="100000">
                                          <p:val>
                                            <p:strVal val="#ppt_x"/>
                                          </p:val>
                                        </p:tav>
                                      </p:tavLst>
                                    </p:anim>
                                    <p:anim calcmode="lin" valueType="num">
                                      <p:cBhvr>
                                        <p:cTn id="9" dur="1000" fill="hold"/>
                                        <p:tgtEl>
                                          <p:spTgt spid="102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1028"/>
                                        </p:tgtEl>
                                        <p:attrNameLst>
                                          <p:attrName>style.visibility</p:attrName>
                                        </p:attrNameLst>
                                      </p:cBhvr>
                                      <p:to>
                                        <p:strVal val="visible"/>
                                      </p:to>
                                    </p:set>
                                    <p:animEffect transition="in" filter="wipe(down)">
                                      <p:cBhvr>
                                        <p:cTn id="14" dur="500"/>
                                        <p:tgtEl>
                                          <p:spTgt spid="102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arn(inVertical)">
                                      <p:cBhvr>
                                        <p:cTn id="26" dur="500"/>
                                        <p:tgtEl>
                                          <p:spTgt spid="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alpha val="85881"/>
          </a:schemeClr>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50863" y="155575"/>
            <a:ext cx="10112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b="1">
                <a:solidFill>
                  <a:srgbClr val="FFFF00"/>
                </a:solidFill>
                <a:latin typeface="Times New Roman" pitchFamily="18" charset="0"/>
                <a:ea typeface="Calibri" pitchFamily="34" charset="0"/>
                <a:cs typeface="Times New Roman" pitchFamily="18" charset="0"/>
              </a:rPr>
              <a:t>Jesus takes First place </a:t>
            </a:r>
          </a:p>
        </p:txBody>
      </p:sp>
      <p:sp>
        <p:nvSpPr>
          <p:cNvPr id="5" name="Rectangle 4"/>
          <p:cNvSpPr>
            <a:spLocks noChangeArrowheads="1"/>
          </p:cNvSpPr>
          <p:nvPr/>
        </p:nvSpPr>
        <p:spPr bwMode="auto">
          <a:xfrm>
            <a:off x="284163" y="1038225"/>
            <a:ext cx="10991850" cy="12017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i="1">
                <a:solidFill>
                  <a:srgbClr val="FF0000"/>
                </a:solidFill>
                <a:latin typeface="Francis" pitchFamily="34" charset="0"/>
              </a:rPr>
              <a:t>Verse 20: </a:t>
            </a:r>
          </a:p>
          <a:p>
            <a:pPr eaLnBrk="1" hangingPunct="1">
              <a:lnSpc>
                <a:spcPct val="100000"/>
              </a:lnSpc>
              <a:spcBef>
                <a:spcPct val="0"/>
              </a:spcBef>
              <a:buFontTx/>
              <a:buNone/>
            </a:pPr>
            <a:r>
              <a:rPr lang="en-GB" altLang="en-US" sz="3600" b="1">
                <a:latin typeface="Francis" pitchFamily="34" charset="0"/>
              </a:rPr>
              <a:t>Immediately </a:t>
            </a:r>
            <a:r>
              <a:rPr lang="en-GB" altLang="en-US" sz="3600" b="1" i="1">
                <a:latin typeface="Francis" pitchFamily="34" charset="0"/>
              </a:rPr>
              <a:t>they left their nets</a:t>
            </a:r>
            <a:r>
              <a:rPr lang="en-GB" altLang="en-US" sz="3600" b="1">
                <a:latin typeface="Francis" pitchFamily="34" charset="0"/>
              </a:rPr>
              <a:t> and followed him. </a:t>
            </a:r>
            <a:endParaRPr lang="en-GB" altLang="en-US" sz="3600" b="1">
              <a:latin typeface="Francis" pitchFamily="34" charset="0"/>
              <a:cs typeface="Times New Roman" pitchFamily="18" charset="0"/>
            </a:endParaRPr>
          </a:p>
        </p:txBody>
      </p:sp>
      <p:sp>
        <p:nvSpPr>
          <p:cNvPr id="2" name="Rectangle 1"/>
          <p:cNvSpPr/>
          <p:nvPr/>
        </p:nvSpPr>
        <p:spPr>
          <a:xfrm>
            <a:off x="763588" y="4551363"/>
            <a:ext cx="10664825" cy="206216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algn="just" eaLnBrk="1" hangingPunct="1">
              <a:spcBef>
                <a:spcPts val="0"/>
              </a:spcBef>
              <a:spcAft>
                <a:spcPts val="750"/>
              </a:spcAft>
              <a:defRPr/>
            </a:pPr>
            <a:r>
              <a:rPr lang="en-GB" sz="3200" b="1" dirty="0">
                <a:solidFill>
                  <a:srgbClr val="000000"/>
                </a:solidFill>
                <a:latin typeface="Francis" panose="020B0600000000000000" pitchFamily="34" charset="0"/>
                <a:ea typeface="Times New Roman" panose="02020603050405020304" pitchFamily="18" charset="0"/>
              </a:rPr>
              <a:t>One of the things that Jesus wants us to do is to love our families and to work hard at our jobs. But if it ever does clash, Jesus calls us to be clear where our highest commitment is.</a:t>
            </a:r>
            <a:endParaRPr lang="en-GB" sz="3200" b="1" dirty="0">
              <a:latin typeface="Francis" panose="020B0600000000000000" pitchFamily="34" charset="0"/>
              <a:ea typeface="Times New Roman" panose="02020603050405020304" pitchFamily="18" charset="0"/>
            </a:endParaRPr>
          </a:p>
        </p:txBody>
      </p:sp>
      <p:sp>
        <p:nvSpPr>
          <p:cNvPr id="4" name="Rectangle 3"/>
          <p:cNvSpPr>
            <a:spLocks noChangeArrowheads="1"/>
          </p:cNvSpPr>
          <p:nvPr/>
        </p:nvSpPr>
        <p:spPr bwMode="auto">
          <a:xfrm>
            <a:off x="184150" y="2559050"/>
            <a:ext cx="11823700" cy="1754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i="1">
                <a:solidFill>
                  <a:srgbClr val="FF0000"/>
                </a:solidFill>
                <a:latin typeface="Times New Roman" pitchFamily="18" charset="0"/>
                <a:cs typeface="Times New Roman" pitchFamily="18" charset="0"/>
              </a:rPr>
              <a:t>Verse 22:</a:t>
            </a:r>
          </a:p>
          <a:p>
            <a:pPr algn="just" eaLnBrk="1" hangingPunct="1">
              <a:lnSpc>
                <a:spcPct val="100000"/>
              </a:lnSpc>
              <a:spcBef>
                <a:spcPct val="0"/>
              </a:spcBef>
              <a:buFontTx/>
              <a:buNone/>
            </a:pPr>
            <a:r>
              <a:rPr lang="en-GB" altLang="en-US" sz="3600" b="1">
                <a:latin typeface="Times New Roman" pitchFamily="18" charset="0"/>
                <a:cs typeface="Times New Roman" pitchFamily="18" charset="0"/>
              </a:rPr>
              <a:t>immediately they left the boat and their father and followed him.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arn(inVertical)">
                                      <p:cBhvr>
                                        <p:cTn id="2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2"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49263" y="1512888"/>
            <a:ext cx="54419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200"/>
              </a:lnSpc>
              <a:spcAft>
                <a:spcPts val="200"/>
              </a:spcAft>
              <a:buFontTx/>
              <a:buNone/>
            </a:pPr>
            <a:r>
              <a:rPr lang="en-GB" altLang="en-US" sz="3600" b="1">
                <a:solidFill>
                  <a:srgbClr val="FFFF00"/>
                </a:solidFill>
                <a:latin typeface="Times New Roman" pitchFamily="18" charset="0"/>
                <a:cs typeface="Times New Roman" pitchFamily="18" charset="0"/>
              </a:rPr>
              <a:t>III. Each call is distinctive.</a:t>
            </a:r>
          </a:p>
        </p:txBody>
      </p:sp>
      <p:sp>
        <p:nvSpPr>
          <p:cNvPr id="4" name="Rectangle 3"/>
          <p:cNvSpPr>
            <a:spLocks noChangeArrowheads="1"/>
          </p:cNvSpPr>
          <p:nvPr/>
        </p:nvSpPr>
        <p:spPr bwMode="auto">
          <a:xfrm>
            <a:off x="3289300" y="233363"/>
            <a:ext cx="473918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u="sng" dirty="0" smtClean="0">
                <a:solidFill>
                  <a:schemeClr val="bg1"/>
                </a:solidFill>
                <a:latin typeface="Times New Roman" pitchFamily="18" charset="0"/>
                <a:ea typeface="Calibri" pitchFamily="34" charset="0"/>
                <a:cs typeface="Times New Roman" pitchFamily="18" charset="0"/>
              </a:rPr>
              <a:t>Jesus’ Disciples’ </a:t>
            </a:r>
            <a:r>
              <a:rPr lang="en-GB" altLang="en-US" sz="4000" b="1" u="sng" dirty="0">
                <a:solidFill>
                  <a:schemeClr val="bg1"/>
                </a:solidFill>
                <a:latin typeface="Times New Roman" pitchFamily="18" charset="0"/>
                <a:ea typeface="Calibri" pitchFamily="34" charset="0"/>
                <a:cs typeface="Times New Roman" pitchFamily="18" charset="0"/>
              </a:rPr>
              <a:t>Call</a:t>
            </a:r>
          </a:p>
        </p:txBody>
      </p:sp>
      <p:pic>
        <p:nvPicPr>
          <p:cNvPr id="2050" name="Picture 2" descr="https://www.ecb.europa.eu/ecb/premises/intro/description/shared/img/4_1_4_img_001_bi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138" y="2208213"/>
            <a:ext cx="5919787" cy="394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4" descr="http://www.sbe.napier.ac.uk/esm/images/bored_pile_sma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51763" y="1636713"/>
            <a:ext cx="3319462" cy="249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https://encrypted-tbn3.gstatic.com/images?q=tbn:ANd9GcQDbJdRpt9fuNfyUFl778BmR2PMQa0UEzA7IyfTBUzIG1M_0S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93050" y="4454525"/>
            <a:ext cx="3178175" cy="211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ppt_x"/>
                                          </p:val>
                                        </p:tav>
                                        <p:tav tm="100000">
                                          <p:val>
                                            <p:strVal val="#ppt_x"/>
                                          </p:val>
                                        </p:tav>
                                      </p:tavLst>
                                    </p:anim>
                                    <p:anim calcmode="lin" valueType="num">
                                      <p:cBhvr additive="base">
                                        <p:cTn id="1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nodeType="clickEffect">
                                  <p:stCondLst>
                                    <p:cond delay="0"/>
                                  </p:stCondLst>
                                  <p:childTnLst>
                                    <p:set>
                                      <p:cBhvr>
                                        <p:cTn id="19" dur="1" fill="hold">
                                          <p:stCondLst>
                                            <p:cond delay="0"/>
                                          </p:stCondLst>
                                        </p:cTn>
                                        <p:tgtEl>
                                          <p:spTgt spid="2050"/>
                                        </p:tgtEl>
                                        <p:attrNameLst>
                                          <p:attrName>style.visibility</p:attrName>
                                        </p:attrNameLst>
                                      </p:cBhvr>
                                      <p:to>
                                        <p:strVal val="visible"/>
                                      </p:to>
                                    </p:set>
                                    <p:animEffect transition="in" filter="fade">
                                      <p:cBhvr>
                                        <p:cTn id="20" dur="1000"/>
                                        <p:tgtEl>
                                          <p:spTgt spid="2050"/>
                                        </p:tgtEl>
                                      </p:cBhvr>
                                    </p:animEffect>
                                    <p:anim calcmode="lin" valueType="num">
                                      <p:cBhvr>
                                        <p:cTn id="21" dur="1000" fill="hold"/>
                                        <p:tgtEl>
                                          <p:spTgt spid="2050"/>
                                        </p:tgtEl>
                                        <p:attrNameLst>
                                          <p:attrName>ppt_x</p:attrName>
                                        </p:attrNameLst>
                                      </p:cBhvr>
                                      <p:tavLst>
                                        <p:tav tm="0">
                                          <p:val>
                                            <p:strVal val="#ppt_x"/>
                                          </p:val>
                                        </p:tav>
                                        <p:tav tm="100000">
                                          <p:val>
                                            <p:strVal val="#ppt_x"/>
                                          </p:val>
                                        </p:tav>
                                      </p:tavLst>
                                    </p:anim>
                                    <p:anim calcmode="lin" valueType="num">
                                      <p:cBhvr>
                                        <p:cTn id="22"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2052"/>
                                        </p:tgtEl>
                                        <p:attrNameLst>
                                          <p:attrName>style.visibility</p:attrName>
                                        </p:attrNameLst>
                                      </p:cBhvr>
                                      <p:to>
                                        <p:strVal val="visible"/>
                                      </p:to>
                                    </p:set>
                                    <p:animEffect transition="in" filter="wipe(down)">
                                      <p:cBhvr>
                                        <p:cTn id="27" dur="500"/>
                                        <p:tgtEl>
                                          <p:spTgt spid="205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2054"/>
                                        </p:tgtEl>
                                        <p:attrNameLst>
                                          <p:attrName>style.visibility</p:attrName>
                                        </p:attrNameLst>
                                      </p:cBhvr>
                                      <p:to>
                                        <p:strVal val="visible"/>
                                      </p:to>
                                    </p:set>
                                    <p:anim calcmode="lin" valueType="num">
                                      <p:cBhvr additive="base">
                                        <p:cTn id="32" dur="500" fill="hold"/>
                                        <p:tgtEl>
                                          <p:spTgt spid="2054"/>
                                        </p:tgtEl>
                                        <p:attrNameLst>
                                          <p:attrName>ppt_x</p:attrName>
                                        </p:attrNameLst>
                                      </p:cBhvr>
                                      <p:tavLst>
                                        <p:tav tm="0">
                                          <p:val>
                                            <p:strVal val="#ppt_x"/>
                                          </p:val>
                                        </p:tav>
                                        <p:tav tm="100000">
                                          <p:val>
                                            <p:strVal val="#ppt_x"/>
                                          </p:val>
                                        </p:tav>
                                      </p:tavLst>
                                    </p:anim>
                                    <p:anim calcmode="lin" valueType="num">
                                      <p:cBhvr additive="base">
                                        <p:cTn id="33" dur="500" fill="hold"/>
                                        <p:tgtEl>
                                          <p:spTgt spid="20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49263" y="1512888"/>
            <a:ext cx="736758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200"/>
              </a:lnSpc>
              <a:spcAft>
                <a:spcPts val="200"/>
              </a:spcAft>
              <a:buFontTx/>
              <a:buNone/>
            </a:pPr>
            <a:r>
              <a:rPr lang="en-GB" altLang="en-US" sz="4000" b="1">
                <a:solidFill>
                  <a:srgbClr val="FFFF00"/>
                </a:solidFill>
                <a:latin typeface="Francis" pitchFamily="34" charset="0"/>
              </a:rPr>
              <a:t>God’s call comes continuously</a:t>
            </a:r>
            <a:endParaRPr lang="en-GB" altLang="en-US" sz="4000" b="1">
              <a:solidFill>
                <a:srgbClr val="FFFF00"/>
              </a:solidFill>
              <a:latin typeface="Francis" pitchFamily="34" charset="0"/>
              <a:cs typeface="Times New Roman" pitchFamily="18" charset="0"/>
            </a:endParaRPr>
          </a:p>
        </p:txBody>
      </p:sp>
      <p:sp>
        <p:nvSpPr>
          <p:cNvPr id="4" name="Rectangle 3"/>
          <p:cNvSpPr>
            <a:spLocks noChangeArrowheads="1"/>
          </p:cNvSpPr>
          <p:nvPr/>
        </p:nvSpPr>
        <p:spPr bwMode="auto">
          <a:xfrm>
            <a:off x="3579813" y="233363"/>
            <a:ext cx="44894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u="sng">
                <a:solidFill>
                  <a:schemeClr val="bg1"/>
                </a:solidFill>
                <a:latin typeface="Times New Roman" pitchFamily="18" charset="0"/>
                <a:ea typeface="Calibri" pitchFamily="34" charset="0"/>
                <a:cs typeface="Times New Roman" pitchFamily="18" charset="0"/>
              </a:rPr>
              <a:t>Jesus Called People</a:t>
            </a:r>
          </a:p>
        </p:txBody>
      </p:sp>
      <p:sp>
        <p:nvSpPr>
          <p:cNvPr id="3" name="Rectangle 2"/>
          <p:cNvSpPr>
            <a:spLocks noChangeArrowheads="1"/>
          </p:cNvSpPr>
          <p:nvPr/>
        </p:nvSpPr>
        <p:spPr bwMode="auto">
          <a:xfrm>
            <a:off x="449263" y="2184400"/>
            <a:ext cx="10426700"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latin typeface="Times New Roman" pitchFamily="18" charset="0"/>
                <a:ea typeface="Calibri" pitchFamily="34" charset="0"/>
                <a:cs typeface="Times New Roman" pitchFamily="18" charset="0"/>
              </a:rPr>
              <a:t>We can reject the call, but we cannot ignore it. </a:t>
            </a:r>
          </a:p>
        </p:txBody>
      </p:sp>
      <p:sp>
        <p:nvSpPr>
          <p:cNvPr id="5" name="Rectangle 4"/>
          <p:cNvSpPr>
            <a:spLocks noChangeArrowheads="1"/>
          </p:cNvSpPr>
          <p:nvPr/>
        </p:nvSpPr>
        <p:spPr bwMode="auto">
          <a:xfrm>
            <a:off x="125413" y="3244850"/>
            <a:ext cx="11742737"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latin typeface="Times New Roman" pitchFamily="18" charset="0"/>
                <a:ea typeface="Calibri" pitchFamily="34" charset="0"/>
                <a:cs typeface="Times New Roman" pitchFamily="18" charset="0"/>
              </a:rPr>
              <a:t>The first call comes to everyone for the same purpose—​</a:t>
            </a:r>
            <a:r>
              <a:rPr lang="en-GB" altLang="en-US" sz="3600" b="1">
                <a:solidFill>
                  <a:srgbClr val="FF0000"/>
                </a:solidFill>
                <a:latin typeface="Times New Roman" pitchFamily="18" charset="0"/>
                <a:ea typeface="Calibri" pitchFamily="34" charset="0"/>
                <a:cs typeface="Times New Roman" pitchFamily="18" charset="0"/>
              </a:rPr>
              <a:t>for personal salvation.</a:t>
            </a:r>
          </a:p>
        </p:txBody>
      </p:sp>
      <p:sp>
        <p:nvSpPr>
          <p:cNvPr id="6" name="Rectangle 5"/>
          <p:cNvSpPr>
            <a:spLocks noChangeArrowheads="1"/>
          </p:cNvSpPr>
          <p:nvPr/>
        </p:nvSpPr>
        <p:spPr bwMode="auto">
          <a:xfrm>
            <a:off x="125413" y="5005388"/>
            <a:ext cx="10687050"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latin typeface="Times New Roman" pitchFamily="18" charset="0"/>
                <a:ea typeface="Calibri" pitchFamily="34" charset="0"/>
                <a:cs typeface="Times New Roman" pitchFamily="18" charset="0"/>
              </a:rPr>
              <a:t>The second call may vary in intent as well as in method. </a:t>
            </a:r>
          </a:p>
        </p:txBody>
      </p:sp>
      <p:sp>
        <p:nvSpPr>
          <p:cNvPr id="8" name="Rectangle 7"/>
          <p:cNvSpPr/>
          <p:nvPr/>
        </p:nvSpPr>
        <p:spPr>
          <a:xfrm>
            <a:off x="698500" y="6218238"/>
            <a:ext cx="9899650" cy="246062"/>
          </a:xfrm>
          <a:prstGeom prst="rect">
            <a:avLst/>
          </a:prstGeom>
        </p:spPr>
        <p:txBody>
          <a:bodyPr wrap="none">
            <a:spAutoFit/>
          </a:bodyPr>
          <a:lstStyle/>
          <a:p>
            <a:pPr indent="228600" eaLnBrk="1" fontAlgn="auto" hangingPunct="1">
              <a:lnSpc>
                <a:spcPts val="1200"/>
              </a:lnSpc>
              <a:spcBef>
                <a:spcPts val="0"/>
              </a:spcBef>
              <a:spcAft>
                <a:spcPts val="0"/>
              </a:spcAft>
              <a:defRPr/>
            </a:pPr>
            <a:r>
              <a:rPr lang="en-US" sz="3600" b="1" spc="-5"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Let us never turn a deaf ear to the Master’s call!</a:t>
            </a:r>
            <a:endParaRPr lang="en-GB" sz="36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ppt_x"/>
                                          </p:val>
                                        </p:tav>
                                        <p:tav tm="100000">
                                          <p:val>
                                            <p:strVal val="#ppt_x"/>
                                          </p:val>
                                        </p:tav>
                                      </p:tavLst>
                                    </p:anim>
                                    <p:anim calcmode="lin" valueType="num">
                                      <p:cBhvr additive="base">
                                        <p:cTn id="1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1000"/>
                                        <p:tgtEl>
                                          <p:spTgt spid="3"/>
                                        </p:tgtEl>
                                      </p:cBhvr>
                                    </p:animEffect>
                                    <p:anim calcmode="lin" valueType="num">
                                      <p:cBhvr>
                                        <p:cTn id="21" dur="1000" fill="hold"/>
                                        <p:tgtEl>
                                          <p:spTgt spid="3"/>
                                        </p:tgtEl>
                                        <p:attrNameLst>
                                          <p:attrName>ppt_x</p:attrName>
                                        </p:attrNameLst>
                                      </p:cBhvr>
                                      <p:tavLst>
                                        <p:tav tm="0">
                                          <p:val>
                                            <p:strVal val="#ppt_x"/>
                                          </p:val>
                                        </p:tav>
                                        <p:tav tm="100000">
                                          <p:val>
                                            <p:strVal val="#ppt_x"/>
                                          </p:val>
                                        </p:tav>
                                      </p:tavLst>
                                    </p:anim>
                                    <p:anim calcmode="lin" valueType="num">
                                      <p:cBhvr>
                                        <p:cTn id="2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Vertical)">
                                      <p:cBhvr>
                                        <p:cTn id="27" dur="500"/>
                                        <p:tgtEl>
                                          <p:spTgt spid="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3" grpId="0" animBg="1"/>
      <p:bldP spid="5" grpId="0" animBg="1"/>
      <p:bldP spid="6" grpId="0" animBg="1"/>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461</TotalTime>
  <Words>311</Words>
  <Application>Microsoft Office PowerPoint</Application>
  <PresentationFormat>Custom</PresentationFormat>
  <Paragraphs>42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Calibri</vt:lpstr>
      <vt:lpstr>Arial</vt:lpstr>
      <vt:lpstr>Calibri Light</vt:lpstr>
      <vt:lpstr>Times New Roman</vt:lpstr>
      <vt:lpstr>Francis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29</cp:revision>
  <dcterms:created xsi:type="dcterms:W3CDTF">2015-01-10T11:00:52Z</dcterms:created>
  <dcterms:modified xsi:type="dcterms:W3CDTF">2017-07-04T12:35:55Z</dcterms:modified>
</cp:coreProperties>
</file>