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56" r:id="rId4"/>
    <p:sldId id="258" r:id="rId5"/>
    <p:sldId id="259" r:id="rId6"/>
    <p:sldId id="267" r:id="rId7"/>
    <p:sldId id="260" r:id="rId8"/>
    <p:sldId id="261" r:id="rId9"/>
    <p:sldId id="262" r:id="rId10"/>
    <p:sldId id="263" r:id="rId11"/>
    <p:sldId id="266" r:id="rId1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5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-90" y="-7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4DCAF-6AA2-4F1B-BEA1-93EDA255096D}" type="datetimeFigureOut">
              <a:rPr lang="en-GB"/>
              <a:pPr>
                <a:defRPr/>
              </a:pPr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5E343-0D4A-43FA-9713-A416A747E6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5178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0920E-6CC6-40A9-B864-5DCE76021D2F}" type="datetimeFigureOut">
              <a:rPr lang="en-GB"/>
              <a:pPr>
                <a:defRPr/>
              </a:pPr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FCC8B-5EDF-47CB-BE89-F79BD3052BA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1140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0CFE7-5F08-4FB4-86C6-3CA054EB3F99}" type="datetimeFigureOut">
              <a:rPr lang="en-GB"/>
              <a:pPr>
                <a:defRPr/>
              </a:pPr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24D20-9CC1-45BA-AC12-C3F8995B95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594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DE825-7463-4BA6-8CF4-7FFAFC65990F}" type="datetimeFigureOut">
              <a:rPr lang="en-GB"/>
              <a:pPr>
                <a:defRPr/>
              </a:pPr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66A24-F349-4385-877E-A62D245D91E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7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3215A-3426-4432-B73F-8664D89167EC}" type="datetimeFigureOut">
              <a:rPr lang="en-GB"/>
              <a:pPr>
                <a:defRPr/>
              </a:pPr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81FE6-6E9E-43E8-9BE3-205716482B2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9456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7B5D36-273E-4567-BDA1-7E2B4CB91CBA}" type="datetimeFigureOut">
              <a:rPr lang="en-GB"/>
              <a:pPr>
                <a:defRPr/>
              </a:pPr>
              <a:t>27/06/2017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D01C0-8067-4111-8DFD-5379FA95F28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78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E4966-B44F-45E0-A666-C6F3599B9AB9}" type="datetimeFigureOut">
              <a:rPr lang="en-GB"/>
              <a:pPr>
                <a:defRPr/>
              </a:pPr>
              <a:t>27/06/2017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FC55A-E955-443B-9481-564C49227A5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8167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15974-45F9-4780-BC80-A335C03BFCFA}" type="datetimeFigureOut">
              <a:rPr lang="en-GB"/>
              <a:pPr>
                <a:defRPr/>
              </a:pPr>
              <a:t>27/06/2017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8B5BF-82AB-4085-BF64-947288EC8BF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3686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0ABC4-C82F-471F-8603-A8ACFA53E45D}" type="datetimeFigureOut">
              <a:rPr lang="en-GB"/>
              <a:pPr>
                <a:defRPr/>
              </a:pPr>
              <a:t>27/06/2017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9E5F6-5606-4A2D-A705-1673CFF8165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4755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2C85-02B7-4F98-B259-B7A433105464}" type="datetimeFigureOut">
              <a:rPr lang="en-GB"/>
              <a:pPr>
                <a:defRPr/>
              </a:pPr>
              <a:t>27/06/2017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D1CAB-8185-421C-B56F-FCC258709C4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1676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2EB21-8D79-4450-9245-366A40C19C63}" type="datetimeFigureOut">
              <a:rPr lang="en-GB"/>
              <a:pPr>
                <a:defRPr/>
              </a:pPr>
              <a:t>27/06/2017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4122A-C85A-4E19-89AE-7FA1FA2B47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081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3774CE8-B4A7-4561-8E40-A4D72E4242DA}" type="datetimeFigureOut">
              <a:rPr lang="en-GB"/>
              <a:pPr>
                <a:defRPr/>
              </a:pPr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A1EC3C-6489-4D2F-B007-7C2556EBCDB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09563" y="377825"/>
            <a:ext cx="11017250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>
                <a:latin typeface="Times New Roman" pitchFamily="18" charset="0"/>
                <a:cs typeface="Times New Roman" pitchFamily="18" charset="0"/>
              </a:rPr>
              <a:t>Matthew 16:24-26 (NIV)</a:t>
            </a:r>
            <a:endParaRPr lang="en-GB" altLang="en-US" sz="320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24 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Then Jesus said to his disciples, “Whoever wants to be my disciple must deny themselves and take up their cross and follow me. </a:t>
            </a: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25 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For whoever wants to save their life will lose it, but whoever loses their life for me will find it. </a:t>
            </a: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26 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What good will it be for someone to gain the whole world, yet forfeit their soul? Or what can anyone give in exchange for their soul?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84238" y="4751388"/>
            <a:ext cx="9528175" cy="1570037"/>
          </a:xfrm>
          <a:prstGeom prst="rect">
            <a:avLst/>
          </a:prstGeom>
          <a:solidFill>
            <a:srgbClr val="00153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Then Jesus said to his disciples, “Whoever wants to be my disciple must deny themselves and take up their cross and follow me. </a:t>
            </a:r>
            <a:endParaRPr lang="en-GB" altLang="en-US" sz="32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17475" y="392113"/>
            <a:ext cx="119459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u="sng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If anyone desires to follow Jesus, this is what he/she must do</a:t>
            </a:r>
          </a:p>
        </p:txBody>
      </p:sp>
      <p:sp>
        <p:nvSpPr>
          <p:cNvPr id="9" name="Rectangle 8"/>
          <p:cNvSpPr/>
          <p:nvPr/>
        </p:nvSpPr>
        <p:spPr>
          <a:xfrm>
            <a:off x="515938" y="1658938"/>
            <a:ext cx="5781675" cy="64611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I. Let him deny himself. </a:t>
            </a:r>
            <a:endParaRPr lang="en-GB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5938" y="2925763"/>
            <a:ext cx="5934075" cy="6477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II. Let him take up his cross. </a:t>
            </a:r>
            <a:endParaRPr lang="en-GB" alt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90563" y="4414838"/>
            <a:ext cx="5434012" cy="646112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III. Let him/her follow me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11175" y="133350"/>
            <a:ext cx="10550525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aseline="30000">
                <a:latin typeface="Times New Roman" pitchFamily="18" charset="0"/>
                <a:cs typeface="Times New Roman" pitchFamily="18" charset="0"/>
              </a:rPr>
              <a:t>23 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Let us hold unswervingly to the hope we profess, for he who promised is faithful. </a:t>
            </a:r>
            <a:r>
              <a:rPr lang="en-GB" altLang="en-US" sz="3600" baseline="30000">
                <a:latin typeface="Times New Roman" pitchFamily="18" charset="0"/>
                <a:cs typeface="Times New Roman" pitchFamily="18" charset="0"/>
              </a:rPr>
              <a:t>24 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And let us consider how we may spur one another on toward love and good deeds, </a:t>
            </a:r>
            <a:r>
              <a:rPr lang="en-GB" altLang="en-US" sz="3600" baseline="30000">
                <a:latin typeface="Times New Roman" pitchFamily="18" charset="0"/>
                <a:cs typeface="Times New Roman" pitchFamily="18" charset="0"/>
              </a:rPr>
              <a:t>25 </a:t>
            </a:r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not giving up meeting together, as some are in the habit of doing, but encouraging one another—and all the more as you see the Day approaching.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i="1">
                <a:latin typeface="Times New Roman" pitchFamily="18" charset="0"/>
                <a:cs typeface="Times New Roman" pitchFamily="18" charset="0"/>
              </a:rPr>
              <a:t>Hebrews 10:23-25 (NIV)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84238" y="4751388"/>
            <a:ext cx="9528175" cy="1570037"/>
          </a:xfrm>
          <a:prstGeom prst="rect">
            <a:avLst/>
          </a:prstGeom>
          <a:solidFill>
            <a:srgbClr val="00153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Then Jesus said to his disciples, “Whoever wants to be my disciple must deny themselves and take up their cross and follow me. </a:t>
            </a:r>
            <a:endParaRPr lang="en-GB" altLang="en-US" sz="32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874963" y="806450"/>
            <a:ext cx="57292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800" b="1"/>
              <a:t>School introduces 1.30pm start for sleepy A-level students</a:t>
            </a:r>
            <a:endParaRPr lang="en-GB" altLang="en-US" sz="180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900" y="1349375"/>
            <a:ext cx="4633913" cy="308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31763" y="-14288"/>
            <a:ext cx="112156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/>
              <a:t>School introduces 'no mornings' policy for tired teenagers</a:t>
            </a:r>
            <a:endParaRPr lang="en-GB" altLang="en-US" sz="36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924050" y="4900613"/>
            <a:ext cx="7631113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>
                <a:latin typeface="Times New Roman" pitchFamily="18" charset="0"/>
                <a:cs typeface="Times New Roman" pitchFamily="18" charset="0"/>
              </a:rPr>
              <a:t>Hampton Court House becomes the first school in the country to allow sixth-formers to start classes in the afternoon to get a lie-in.</a:t>
            </a:r>
            <a:endParaRPr lang="en-GB" alt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7475" y="1581150"/>
            <a:ext cx="80311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 Let him/her deny himself/herself. 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17475" y="392113"/>
            <a:ext cx="119459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u="sng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If anyone desires to follow Jesus, this is what he/she must do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7475" y="2698750"/>
            <a:ext cx="11945938" cy="10779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First, The Disciple is Called to Lay Something Down – Deny Himself 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"If anyone desires to come after Me, let him deny himself…”</a:t>
            </a:r>
            <a:endParaRPr lang="en-GB" altLang="en-US" sz="32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35025" y="4270375"/>
            <a:ext cx="1072832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phrase </a:t>
            </a: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“deny himself” </a:t>
            </a:r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literally means, “to completely disown, to utterly separate oneself from someone.”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 animBg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11175" y="411163"/>
            <a:ext cx="11317288" cy="15700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latin typeface="Times New Roman" pitchFamily="18" charset="0"/>
                <a:cs typeface="Times New Roman" pitchFamily="18" charset="0"/>
              </a:rPr>
              <a:t>1 Corinthians 13:3 (NIV)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“If I give all I possess to the poor and give over my body to hardship that I may boast,</a:t>
            </a:r>
            <a:r>
              <a:rPr lang="en-GB" altLang="en-US" sz="3200" baseline="300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but do not have love, I gain nothing.”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806450" y="5094288"/>
            <a:ext cx="10726738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phrase “</a:t>
            </a:r>
            <a:r>
              <a:rPr lang="en-GB" alt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deny himself</a:t>
            </a:r>
            <a:r>
              <a:rPr lang="en-GB" alt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 literally means, “to completely disown, to utterly separate oneself from someone.”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11175" y="2720975"/>
            <a:ext cx="110220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We are to count the old man as being dead, </a:t>
            </a:r>
            <a:r>
              <a:rPr lang="en-GB" altLang="en-US" sz="360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(Rom. 6:11). </a:t>
            </a:r>
            <a:endParaRPr lang="en-GB" altLang="en-US" sz="360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63538" y="3744913"/>
            <a:ext cx="1070768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 deny oneself means to follow the example set forth by the Lord Jesus Himself in coming to this world. (Phil. 2:5-8). </a:t>
            </a:r>
            <a:endParaRPr lang="en-GB" altLang="en-US" sz="32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00050" y="71438"/>
            <a:ext cx="11317288" cy="3629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Matthew 22:19-21 (NIV) </a:t>
            </a:r>
          </a:p>
          <a:p>
            <a:pPr>
              <a:buFont typeface="Arial" charset="0"/>
              <a:buNone/>
            </a:pPr>
            <a:r>
              <a:rPr lang="en-GB" altLang="en-US" sz="3200" b="1" baseline="30000">
                <a:latin typeface="Francis" pitchFamily="34" charset="0"/>
              </a:rPr>
              <a:t>19 </a:t>
            </a:r>
            <a:r>
              <a:rPr lang="en-GB" altLang="en-US" sz="3200" b="1">
                <a:latin typeface="Francis" pitchFamily="34" charset="0"/>
              </a:rPr>
              <a:t>Here, show me the coin used for the tax.” When they handed him a Roman coin, </a:t>
            </a:r>
            <a:r>
              <a:rPr lang="en-GB" altLang="en-US" sz="3200" b="1" baseline="30000">
                <a:latin typeface="Francis" pitchFamily="34" charset="0"/>
              </a:rPr>
              <a:t>20 </a:t>
            </a:r>
            <a:r>
              <a:rPr lang="en-GB" altLang="en-US" sz="3200" b="1">
                <a:latin typeface="Francis" pitchFamily="34" charset="0"/>
              </a:rPr>
              <a:t>he asked, “Whose picture and title are stamped on it?”</a:t>
            </a:r>
          </a:p>
          <a:p>
            <a:pPr>
              <a:buFont typeface="Arial" charset="0"/>
              <a:buNone/>
            </a:pPr>
            <a:r>
              <a:rPr lang="en-GB" altLang="en-US" sz="3200" b="1" baseline="30000">
                <a:latin typeface="Francis" pitchFamily="34" charset="0"/>
              </a:rPr>
              <a:t>21 </a:t>
            </a:r>
            <a:r>
              <a:rPr lang="en-GB" altLang="en-US" sz="3200" b="1">
                <a:latin typeface="Francis" pitchFamily="34" charset="0"/>
              </a:rPr>
              <a:t>“Caesar’s,” they replied. “Well, then,” he said, “give to Caesar what belongs to Caesar, and </a:t>
            </a:r>
            <a:r>
              <a:rPr lang="en-GB" altLang="en-US" sz="3200" b="1" i="1">
                <a:solidFill>
                  <a:srgbClr val="FF0000"/>
                </a:solidFill>
                <a:latin typeface="Francis" pitchFamily="34" charset="0"/>
              </a:rPr>
              <a:t>give to God what belongs to God.”</a:t>
            </a:r>
          </a:p>
        </p:txBody>
      </p:sp>
      <p:pic>
        <p:nvPicPr>
          <p:cNvPr id="24578" name="Picture 2" descr="Image result for give to caesar what is caesar bi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0850" y="3846513"/>
            <a:ext cx="5413375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7475" y="1581150"/>
            <a:ext cx="832728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Let </a:t>
            </a:r>
            <a:r>
              <a:rPr lang="en-GB" altLang="en-US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him/her </a:t>
            </a:r>
            <a:r>
              <a:rPr lang="en-GB" alt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take up his/her cross. </a:t>
            </a:r>
            <a:endParaRPr lang="en-GB" altLang="en-US" sz="4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17475" y="392113"/>
            <a:ext cx="119459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u="sng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If anyone desires to follow Jesus, this is what he/she must do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7475" y="2492375"/>
            <a:ext cx="11945938" cy="15700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Secondly, The Disciple Is Called To Lift Something Up – Take Up His Cross – 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"If anyone desires to come after Me … let him … take up his cross…”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36538" y="4652963"/>
            <a:ext cx="118268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cross is not just a place of suffering,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it is a place of death!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20663" y="519113"/>
            <a:ext cx="65801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Let him take up his cross. </a:t>
            </a:r>
            <a:endParaRPr lang="en-GB" altLang="en-US" sz="40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20663" y="2787650"/>
            <a:ext cx="11947525" cy="10779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When Jesus says that we are to take up our cross, He is saying that we are to live as dead men or women.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0450" y="127000"/>
            <a:ext cx="3295650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49288" y="5040313"/>
            <a:ext cx="10612437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"Walk down death row daily and follow Me." </a:t>
            </a:r>
            <a:endParaRPr lang="en-GB" altLang="en-US" sz="4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17475" y="1409700"/>
            <a:ext cx="60213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III. Let him/her follow me</a:t>
            </a:r>
            <a:r>
              <a:rPr lang="en-GB" altLang="en-US" sz="4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17475" y="392113"/>
            <a:ext cx="119459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u="sng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If anyone desires to follow Jesus, this is what he/she must do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66688" y="2308225"/>
            <a:ext cx="11945937" cy="10779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Third, The Disciple Is Called To Live Something Out – Follow Me - "If anyone desires to come after Me …., let him … follow Me.”</a:t>
            </a:r>
          </a:p>
        </p:txBody>
      </p:sp>
      <p:sp>
        <p:nvSpPr>
          <p:cNvPr id="9" name="Rectangle 8"/>
          <p:cNvSpPr/>
          <p:nvPr/>
        </p:nvSpPr>
        <p:spPr>
          <a:xfrm>
            <a:off x="236538" y="4652963"/>
            <a:ext cx="4527550" cy="64611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He has gone ahead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33413" y="3575050"/>
            <a:ext cx="109140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Here Jesus says, literally “let him follow me day by day.” </a:t>
            </a:r>
            <a:endParaRPr lang="en-GB" altLang="en-US" sz="360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862638" y="4652963"/>
            <a:ext cx="5826125" cy="646112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b) He has showed us the way</a:t>
            </a:r>
            <a:endParaRPr lang="en-GB" alt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84450" y="5919788"/>
            <a:ext cx="6280150" cy="646112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latin typeface="Times New Roman" pitchFamily="18" charset="0"/>
                <a:cs typeface="Times New Roman" pitchFamily="18" charset="0"/>
              </a:rPr>
              <a:t>c) He has carried a heavy cross</a:t>
            </a:r>
            <a:endParaRPr lang="en-GB" altLang="en-US" sz="3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 animBg="1"/>
      <p:bldP spid="9" grpId="0" animBg="1"/>
      <p:bldP spid="4" grpId="0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2532</TotalTime>
  <Words>513</Words>
  <Application>Microsoft Office PowerPoint</Application>
  <PresentationFormat>Custom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Arial</vt:lpstr>
      <vt:lpstr>Calibri Light</vt:lpstr>
      <vt:lpstr>Times New Roman</vt:lpstr>
      <vt:lpstr>Francis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21</cp:revision>
  <dcterms:created xsi:type="dcterms:W3CDTF">2015-11-13T15:11:45Z</dcterms:created>
  <dcterms:modified xsi:type="dcterms:W3CDTF">2017-06-27T12:36:35Z</dcterms:modified>
</cp:coreProperties>
</file>