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7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8" d="100"/>
          <a:sy n="78" d="100"/>
        </p:scale>
        <p:origin x="-84" y="-7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5E99394-551B-40EA-9D46-710F7021D13C}" type="datetimeFigureOut">
              <a:rPr lang="en-GB"/>
              <a:pPr>
                <a:defRPr/>
              </a:pPr>
              <a:t>27/06/2017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5CD118D-CEF1-4BCE-991B-81E476542BA4}" type="slidenum">
              <a:rPr lang="en-GB" altLang="en-US"/>
              <a:pPr>
                <a:defRPr/>
              </a:pPr>
              <a:t>‹#›</a:t>
            </a:fld>
            <a:endParaRPr lang="en-GB" altLang="en-US"/>
          </a:p>
        </p:txBody>
      </p:sp>
    </p:spTree>
    <p:extLst>
      <p:ext uri="{BB962C8B-B14F-4D97-AF65-F5344CB8AC3E}">
        <p14:creationId xmlns:p14="http://schemas.microsoft.com/office/powerpoint/2010/main" val="230517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94E67EF-C960-42F7-9638-BA080FE590C8}" type="datetimeFigureOut">
              <a:rPr lang="en-GB"/>
              <a:pPr>
                <a:defRPr/>
              </a:pPr>
              <a:t>27/06/2017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37A756-3911-4C7F-9852-324076295BFB}" type="slidenum">
              <a:rPr lang="en-GB" altLang="en-US"/>
              <a:pPr>
                <a:defRPr/>
              </a:pPr>
              <a:t>‹#›</a:t>
            </a:fld>
            <a:endParaRPr lang="en-GB" altLang="en-US"/>
          </a:p>
        </p:txBody>
      </p:sp>
    </p:spTree>
    <p:extLst>
      <p:ext uri="{BB962C8B-B14F-4D97-AF65-F5344CB8AC3E}">
        <p14:creationId xmlns:p14="http://schemas.microsoft.com/office/powerpoint/2010/main" val="337717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FF7AE70-372D-4D16-9808-F5E4344DC152}" type="datetimeFigureOut">
              <a:rPr lang="en-GB"/>
              <a:pPr>
                <a:defRPr/>
              </a:pPr>
              <a:t>27/06/2017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EDBE680-D85A-4CC2-B5EB-C8E23D10BAA8}" type="slidenum">
              <a:rPr lang="en-GB" altLang="en-US"/>
              <a:pPr>
                <a:defRPr/>
              </a:pPr>
              <a:t>‹#›</a:t>
            </a:fld>
            <a:endParaRPr lang="en-GB" altLang="en-US"/>
          </a:p>
        </p:txBody>
      </p:sp>
    </p:spTree>
    <p:extLst>
      <p:ext uri="{BB962C8B-B14F-4D97-AF65-F5344CB8AC3E}">
        <p14:creationId xmlns:p14="http://schemas.microsoft.com/office/powerpoint/2010/main" val="240140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82E43AD-0358-430F-95F2-50BB1A360676}" type="datetimeFigureOut">
              <a:rPr lang="en-GB"/>
              <a:pPr>
                <a:defRPr/>
              </a:pPr>
              <a:t>27/06/2017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B9760B-7F2E-4B36-A9F1-B6B37E679D33}" type="slidenum">
              <a:rPr lang="en-GB" altLang="en-US"/>
              <a:pPr>
                <a:defRPr/>
              </a:pPr>
              <a:t>‹#›</a:t>
            </a:fld>
            <a:endParaRPr lang="en-GB" altLang="en-US"/>
          </a:p>
        </p:txBody>
      </p:sp>
    </p:spTree>
    <p:extLst>
      <p:ext uri="{BB962C8B-B14F-4D97-AF65-F5344CB8AC3E}">
        <p14:creationId xmlns:p14="http://schemas.microsoft.com/office/powerpoint/2010/main" val="38208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7A3973-F428-40E5-83DA-E8DDBC9DE594}" type="datetimeFigureOut">
              <a:rPr lang="en-GB"/>
              <a:pPr>
                <a:defRPr/>
              </a:pPr>
              <a:t>27/06/2017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180250-CEAA-4303-955E-93C3E5800E02}" type="slidenum">
              <a:rPr lang="en-GB" altLang="en-US"/>
              <a:pPr>
                <a:defRPr/>
              </a:pPr>
              <a:t>‹#›</a:t>
            </a:fld>
            <a:endParaRPr lang="en-GB" altLang="en-US"/>
          </a:p>
        </p:txBody>
      </p:sp>
    </p:spTree>
    <p:extLst>
      <p:ext uri="{BB962C8B-B14F-4D97-AF65-F5344CB8AC3E}">
        <p14:creationId xmlns:p14="http://schemas.microsoft.com/office/powerpoint/2010/main" val="149679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7A2B7130-0D3E-4B3F-9E09-D0E62A4A3239}" type="datetimeFigureOut">
              <a:rPr lang="en-GB"/>
              <a:pPr>
                <a:defRPr/>
              </a:pPr>
              <a:t>27/06/2017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B970282-E68A-4868-8459-2110322BDE5F}" type="slidenum">
              <a:rPr lang="en-GB" altLang="en-US"/>
              <a:pPr>
                <a:defRPr/>
              </a:pPr>
              <a:t>‹#›</a:t>
            </a:fld>
            <a:endParaRPr lang="en-GB" altLang="en-US"/>
          </a:p>
        </p:txBody>
      </p:sp>
    </p:spTree>
    <p:extLst>
      <p:ext uri="{BB962C8B-B14F-4D97-AF65-F5344CB8AC3E}">
        <p14:creationId xmlns:p14="http://schemas.microsoft.com/office/powerpoint/2010/main" val="328728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7F79359-2FED-4655-A117-C2A4B258C3D7}" type="datetimeFigureOut">
              <a:rPr lang="en-GB"/>
              <a:pPr>
                <a:defRPr/>
              </a:pPr>
              <a:t>27/06/2017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C5E4239-FB8C-421C-883A-265D9307C860}" type="slidenum">
              <a:rPr lang="en-GB" altLang="en-US"/>
              <a:pPr>
                <a:defRPr/>
              </a:pPr>
              <a:t>‹#›</a:t>
            </a:fld>
            <a:endParaRPr lang="en-GB" altLang="en-US"/>
          </a:p>
        </p:txBody>
      </p:sp>
    </p:spTree>
    <p:extLst>
      <p:ext uri="{BB962C8B-B14F-4D97-AF65-F5344CB8AC3E}">
        <p14:creationId xmlns:p14="http://schemas.microsoft.com/office/powerpoint/2010/main" val="425114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C443FE7-72A0-4593-869F-7E91B6930C40}" type="datetimeFigureOut">
              <a:rPr lang="en-GB"/>
              <a:pPr>
                <a:defRPr/>
              </a:pPr>
              <a:t>27/06/2017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42BE35-A0E6-44F7-859E-DA44D11ECDF6}" type="slidenum">
              <a:rPr lang="en-GB" altLang="en-US"/>
              <a:pPr>
                <a:defRPr/>
              </a:pPr>
              <a:t>‹#›</a:t>
            </a:fld>
            <a:endParaRPr lang="en-GB" altLang="en-US"/>
          </a:p>
        </p:txBody>
      </p:sp>
    </p:spTree>
    <p:extLst>
      <p:ext uri="{BB962C8B-B14F-4D97-AF65-F5344CB8AC3E}">
        <p14:creationId xmlns:p14="http://schemas.microsoft.com/office/powerpoint/2010/main" val="283109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76EAE3-520F-4402-9A86-FC4B94B3AE82}" type="datetimeFigureOut">
              <a:rPr lang="en-GB"/>
              <a:pPr>
                <a:defRPr/>
              </a:pPr>
              <a:t>27/06/2017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9FEC016-C1E8-4403-9854-62C675300259}" type="slidenum">
              <a:rPr lang="en-GB" altLang="en-US"/>
              <a:pPr>
                <a:defRPr/>
              </a:pPr>
              <a:t>‹#›</a:t>
            </a:fld>
            <a:endParaRPr lang="en-GB" altLang="en-US"/>
          </a:p>
        </p:txBody>
      </p:sp>
    </p:spTree>
    <p:extLst>
      <p:ext uri="{BB962C8B-B14F-4D97-AF65-F5344CB8AC3E}">
        <p14:creationId xmlns:p14="http://schemas.microsoft.com/office/powerpoint/2010/main" val="293109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113ACC7-B90A-49B5-9F61-A7C8760A98B2}" type="datetimeFigureOut">
              <a:rPr lang="en-GB"/>
              <a:pPr>
                <a:defRPr/>
              </a:pPr>
              <a:t>27/06/2017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A3743CD-2EDE-47A6-9542-F71FDCBD213A}" type="slidenum">
              <a:rPr lang="en-GB" altLang="en-US"/>
              <a:pPr>
                <a:defRPr/>
              </a:pPr>
              <a:t>‹#›</a:t>
            </a:fld>
            <a:endParaRPr lang="en-GB" altLang="en-US"/>
          </a:p>
        </p:txBody>
      </p:sp>
    </p:spTree>
    <p:extLst>
      <p:ext uri="{BB962C8B-B14F-4D97-AF65-F5344CB8AC3E}">
        <p14:creationId xmlns:p14="http://schemas.microsoft.com/office/powerpoint/2010/main" val="19818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9DE89A2-1F74-4DA7-9F0D-4024E868C2FA}" type="datetimeFigureOut">
              <a:rPr lang="en-GB"/>
              <a:pPr>
                <a:defRPr/>
              </a:pPr>
              <a:t>27/06/2017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0C055A-2779-4582-AA3E-CA8600E561FE}" type="slidenum">
              <a:rPr lang="en-GB" altLang="en-US"/>
              <a:pPr>
                <a:defRPr/>
              </a:pPr>
              <a:t>‹#›</a:t>
            </a:fld>
            <a:endParaRPr lang="en-GB" altLang="en-US"/>
          </a:p>
        </p:txBody>
      </p:sp>
    </p:spTree>
    <p:extLst>
      <p:ext uri="{BB962C8B-B14F-4D97-AF65-F5344CB8AC3E}">
        <p14:creationId xmlns:p14="http://schemas.microsoft.com/office/powerpoint/2010/main" val="3760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3C6EA33-DF70-4AAE-9B1F-BFB46BD7C5E9}" type="datetimeFigureOut">
              <a:rPr lang="en-GB"/>
              <a:pPr>
                <a:defRPr/>
              </a:pPr>
              <a:t>27/06/2017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B78CB39-5198-4EFA-845C-5C318F69DE3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google.co.uk/url?sa=i&amp;rct=j&amp;q=&amp;esrc=s&amp;source=images&amp;cd=&amp;cad=rja&amp;uact=8&amp;ved=0ahUKEwjY-KaS9ZTSAhXFDiwKHWhfBwEQjRwIBw&amp;url=http://zondervanacademic.com/blog/tag/church-history/&amp;bvm=bv.147134024,d.bGg&amp;psig=AFQjCNElucg17USMtvNjnOvMdx96vW7izg&amp;ust=148734471433766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771525"/>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322388" y="5308600"/>
            <a:ext cx="948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“A Christian life that pleases God”.</a:t>
            </a:r>
            <a:endParaRPr lang="en-GB" altLang="en-US" sz="4800">
              <a:solidFill>
                <a:srgbClr val="FFFF00"/>
              </a:solidFill>
              <a:latin typeface="Times New Roman" pitchFamily="18" charset="0"/>
              <a:cs typeface="Times New Roman" pitchFamily="18" charset="0"/>
            </a:endParaRPr>
          </a:p>
        </p:txBody>
      </p:sp>
      <p:sp>
        <p:nvSpPr>
          <p:cNvPr id="7" name="Rectangle 6"/>
          <p:cNvSpPr>
            <a:spLocks noChangeArrowheads="1"/>
          </p:cNvSpPr>
          <p:nvPr/>
        </p:nvSpPr>
        <p:spPr bwMode="auto">
          <a:xfrm>
            <a:off x="3163888" y="4098925"/>
            <a:ext cx="46529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Times New Roman" pitchFamily="18" charset="0"/>
                <a:cs typeface="Times New Roman" pitchFamily="18" charset="0"/>
              </a:rPr>
              <a:t>Colossians 1:9-14  </a:t>
            </a:r>
            <a:endParaRPr lang="en-GB" altLang="en-US" sz="4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561975" y="461963"/>
            <a:ext cx="10972800" cy="1568450"/>
          </a:xfrm>
          <a:prstGeom prst="rect">
            <a:avLst/>
          </a:prstGeom>
          <a:solidFill>
            <a:schemeClr val="bg1"/>
          </a:solidFill>
        </p:spPr>
        <p:txBody>
          <a:bodyPr>
            <a:spAutoFit/>
          </a:bodyPr>
          <a:lstStyle/>
          <a:p>
            <a:pPr eaLnBrk="1" fontAlgn="auto" hangingPunct="1">
              <a:spcBef>
                <a:spcPts val="0"/>
              </a:spcBef>
              <a:spcAft>
                <a:spcPts val="0"/>
              </a:spcAft>
              <a:defRPr/>
            </a:pPr>
            <a:r>
              <a:rPr lang="en-GB" sz="3200" b="1" i="1" dirty="0">
                <a:latin typeface="Times New Roman" panose="02020603050405020304" pitchFamily="18" charset="0"/>
                <a:cs typeface="Times New Roman" panose="02020603050405020304" pitchFamily="18" charset="0"/>
              </a:rPr>
              <a:t>Proverbs 9:10 </a:t>
            </a:r>
            <a:r>
              <a:rPr lang="en-GB" sz="3200" dirty="0">
                <a:latin typeface="Times New Roman" panose="02020603050405020304" pitchFamily="18" charset="0"/>
                <a:cs typeface="Times New Roman" panose="02020603050405020304" pitchFamily="18" charset="0"/>
              </a:rPr>
              <a:t>says;</a:t>
            </a:r>
          </a:p>
          <a:p>
            <a:pPr algn="just" eaLnBrk="1" fontAlgn="auto" hangingPunct="1">
              <a:spcBef>
                <a:spcPts val="0"/>
              </a:spcBef>
              <a:spcAft>
                <a:spcPts val="0"/>
              </a:spcAft>
              <a:defRPr/>
            </a:pPr>
            <a:r>
              <a:rPr lang="en-GB" sz="3200" dirty="0">
                <a:latin typeface="Times New Roman" panose="02020603050405020304" pitchFamily="18" charset="0"/>
                <a:cs typeface="Times New Roman" panose="02020603050405020304" pitchFamily="18" charset="0"/>
              </a:rPr>
              <a:t> “The fear of the </a:t>
            </a:r>
            <a:r>
              <a:rPr lang="en-GB" sz="3200" cap="small" dirty="0">
                <a:latin typeface="Times New Roman" panose="02020603050405020304" pitchFamily="18" charset="0"/>
                <a:cs typeface="Times New Roman" panose="02020603050405020304" pitchFamily="18" charset="0"/>
              </a:rPr>
              <a:t>Lord</a:t>
            </a:r>
            <a:r>
              <a:rPr lang="en-GB" sz="3200" dirty="0">
                <a:latin typeface="Times New Roman" panose="02020603050405020304" pitchFamily="18" charset="0"/>
                <a:cs typeface="Times New Roman" panose="02020603050405020304" pitchFamily="18" charset="0"/>
              </a:rPr>
              <a:t> is the beginning of </a:t>
            </a:r>
            <a:r>
              <a:rPr lang="en-GB" sz="3200" b="1" dirty="0">
                <a:solidFill>
                  <a:srgbClr val="FF0000"/>
                </a:solidFill>
                <a:latin typeface="Times New Roman" panose="02020603050405020304" pitchFamily="18" charset="0"/>
                <a:cs typeface="Times New Roman" panose="02020603050405020304" pitchFamily="18" charset="0"/>
              </a:rPr>
              <a:t>wisdom</a:t>
            </a:r>
            <a:r>
              <a:rPr lang="en-GB" sz="3200" dirty="0">
                <a:latin typeface="Times New Roman" panose="02020603050405020304" pitchFamily="18" charset="0"/>
                <a:cs typeface="Times New Roman" panose="02020603050405020304" pitchFamily="18" charset="0"/>
              </a:rPr>
              <a:t>, and knowledge of the Holy One is understanding.”</a:t>
            </a:r>
          </a:p>
        </p:txBody>
      </p:sp>
      <p:sp>
        <p:nvSpPr>
          <p:cNvPr id="2" name="Rectangle 1"/>
          <p:cNvSpPr>
            <a:spLocks noChangeArrowheads="1"/>
          </p:cNvSpPr>
          <p:nvPr/>
        </p:nvSpPr>
        <p:spPr bwMode="auto">
          <a:xfrm>
            <a:off x="1736725" y="2297113"/>
            <a:ext cx="36337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Exodus 31:3 and 6</a:t>
            </a:r>
            <a:endParaRPr lang="en-GB" altLang="en-US" sz="3600">
              <a:solidFill>
                <a:schemeClr val="bg1"/>
              </a:solidFill>
            </a:endParaRPr>
          </a:p>
        </p:txBody>
      </p:sp>
      <p:sp>
        <p:nvSpPr>
          <p:cNvPr id="3" name="Rectangle 2"/>
          <p:cNvSpPr>
            <a:spLocks noChangeArrowheads="1"/>
          </p:cNvSpPr>
          <p:nvPr/>
        </p:nvSpPr>
        <p:spPr bwMode="auto">
          <a:xfrm>
            <a:off x="6810375" y="2297113"/>
            <a:ext cx="3121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Exodus 36:1-2. </a:t>
            </a:r>
            <a:endParaRPr lang="en-GB" altLang="en-US" sz="3600">
              <a:solidFill>
                <a:schemeClr val="bg1"/>
              </a:solidFill>
            </a:endParaRPr>
          </a:p>
        </p:txBody>
      </p:sp>
      <p:sp>
        <p:nvSpPr>
          <p:cNvPr id="5" name="Rectangle 4"/>
          <p:cNvSpPr>
            <a:spLocks noChangeArrowheads="1"/>
          </p:cNvSpPr>
          <p:nvPr/>
        </p:nvSpPr>
        <p:spPr bwMode="auto">
          <a:xfrm>
            <a:off x="2674938" y="3481388"/>
            <a:ext cx="2181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FFFF00"/>
                </a:solidFill>
                <a:latin typeface="Times New Roman" pitchFamily="18" charset="0"/>
                <a:cs typeface="Times New Roman" pitchFamily="18" charset="0"/>
              </a:rPr>
              <a:t>Wisdom</a:t>
            </a:r>
            <a:endParaRPr lang="en-GB" altLang="en-US" sz="4400">
              <a:solidFill>
                <a:srgbClr val="FFFF00"/>
              </a:solidFill>
            </a:endParaRPr>
          </a:p>
        </p:txBody>
      </p:sp>
      <p:sp>
        <p:nvSpPr>
          <p:cNvPr id="7" name="Rectangle 6"/>
          <p:cNvSpPr>
            <a:spLocks noChangeArrowheads="1"/>
          </p:cNvSpPr>
          <p:nvPr/>
        </p:nvSpPr>
        <p:spPr bwMode="auto">
          <a:xfrm>
            <a:off x="5543550" y="3481388"/>
            <a:ext cx="579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5400" b="1">
                <a:solidFill>
                  <a:schemeClr val="bg1"/>
                </a:solidFill>
                <a:latin typeface="Times New Roman" pitchFamily="18" charset="0"/>
                <a:cs typeface="Times New Roman" pitchFamily="18" charset="0"/>
              </a:rPr>
              <a:t>=</a:t>
            </a:r>
            <a:endParaRPr lang="en-GB" altLang="en-US" sz="5400">
              <a:solidFill>
                <a:schemeClr val="bg1"/>
              </a:solidFill>
            </a:endParaRPr>
          </a:p>
        </p:txBody>
      </p:sp>
      <p:sp>
        <p:nvSpPr>
          <p:cNvPr id="8" name="Rectangle 7"/>
          <p:cNvSpPr>
            <a:spLocks noChangeArrowheads="1"/>
          </p:cNvSpPr>
          <p:nvPr/>
        </p:nvSpPr>
        <p:spPr bwMode="auto">
          <a:xfrm>
            <a:off x="6810375" y="3481388"/>
            <a:ext cx="1284288"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C00000"/>
                </a:solidFill>
                <a:latin typeface="Times New Roman" pitchFamily="18" charset="0"/>
                <a:cs typeface="Times New Roman" pitchFamily="18" charset="0"/>
              </a:rPr>
              <a:t>Skill</a:t>
            </a:r>
            <a:endParaRPr lang="en-GB" altLang="en-US" sz="44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5" grpId="0"/>
      <p:bldP spid="7"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12713" y="400050"/>
            <a:ext cx="116903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200" b="1">
                <a:solidFill>
                  <a:schemeClr val="bg1"/>
                </a:solidFill>
                <a:latin typeface="Times New Roman" pitchFamily="18" charset="0"/>
                <a:cs typeface="Times New Roman" pitchFamily="18" charset="0"/>
              </a:rPr>
              <a:t>b) The knowledge of how God wants us to live requires spiritual understanding.</a:t>
            </a:r>
            <a:endParaRPr lang="en-GB" altLang="en-US" sz="3200">
              <a:solidFill>
                <a:schemeClr val="bg1"/>
              </a:solidFill>
              <a:latin typeface="Times New Roman" pitchFamily="18" charset="0"/>
              <a:cs typeface="Times New Roman" pitchFamily="18" charset="0"/>
            </a:endParaRPr>
          </a:p>
        </p:txBody>
      </p:sp>
      <p:sp>
        <p:nvSpPr>
          <p:cNvPr id="9" name="Rectangle 8"/>
          <p:cNvSpPr>
            <a:spLocks noChangeArrowheads="1"/>
          </p:cNvSpPr>
          <p:nvPr/>
        </p:nvSpPr>
        <p:spPr bwMode="auto">
          <a:xfrm>
            <a:off x="344488" y="2559050"/>
            <a:ext cx="11226800" cy="187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600">
                <a:latin typeface="Times New Roman" pitchFamily="18" charset="0"/>
                <a:cs typeface="Times New Roman" pitchFamily="18" charset="0"/>
              </a:rPr>
              <a:t>“Wisdom” refers to knowing how God’s Word commands us to live, whereas “understanding” refers to insight, perception, or the ability to discern between things.</a:t>
            </a:r>
          </a:p>
        </p:txBody>
      </p:sp>
      <p:sp>
        <p:nvSpPr>
          <p:cNvPr id="10" name="Rectangle 9"/>
          <p:cNvSpPr>
            <a:spLocks noChangeArrowheads="1"/>
          </p:cNvSpPr>
          <p:nvPr/>
        </p:nvSpPr>
        <p:spPr bwMode="auto">
          <a:xfrm>
            <a:off x="344488" y="5005388"/>
            <a:ext cx="11226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solidFill>
                  <a:srgbClr val="FFFF00"/>
                </a:solidFill>
                <a:latin typeface="Times New Roman" pitchFamily="18" charset="0"/>
                <a:cs typeface="Times New Roman" pitchFamily="18" charset="0"/>
              </a:rPr>
              <a:t>How do you become filled or controlled by the knowledge of God’s will in all spiritual wisdom and understanding?</a:t>
            </a:r>
            <a:endParaRPr lang="en-GB" altLang="en-US" sz="32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4057650"/>
            <a:ext cx="2671762"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413" y="1154113"/>
            <a:ext cx="36576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52538" y="160338"/>
            <a:ext cx="2473325"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rgbClr val="C00000"/>
                </a:solidFill>
                <a:latin typeface="Times New Roman" pitchFamily="18" charset="0"/>
                <a:cs typeface="Times New Roman" pitchFamily="18" charset="0"/>
              </a:rPr>
              <a:t>1.) Radar</a:t>
            </a:r>
            <a:endParaRPr lang="en-GB" altLang="en-US" sz="4400">
              <a:solidFill>
                <a:srgbClr val="C0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9525" y="1154113"/>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6359525" y="160338"/>
            <a:ext cx="4746625" cy="769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latin typeface="Times New Roman" pitchFamily="18" charset="0"/>
                <a:cs typeface="Times New Roman" pitchFamily="18" charset="0"/>
              </a:rPr>
              <a:t>2.) Lookout person</a:t>
            </a:r>
            <a:endParaRPr lang="en-GB" alt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11150" y="166688"/>
            <a:ext cx="4176713"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C00000"/>
                </a:solidFill>
                <a:latin typeface="Times New Roman" pitchFamily="18" charset="0"/>
                <a:cs typeface="Times New Roman" pitchFamily="18" charset="0"/>
              </a:rPr>
              <a:t>1.) Prayerfully to read </a:t>
            </a:r>
          </a:p>
          <a:p>
            <a:pPr eaLnBrk="1" hangingPunct="1">
              <a:lnSpc>
                <a:spcPct val="100000"/>
              </a:lnSpc>
              <a:spcBef>
                <a:spcPct val="0"/>
              </a:spcBef>
              <a:buFontTx/>
              <a:buNone/>
            </a:pPr>
            <a:r>
              <a:rPr lang="en-GB" altLang="en-US" sz="3200" b="1">
                <a:solidFill>
                  <a:srgbClr val="C00000"/>
                </a:solidFill>
                <a:latin typeface="Times New Roman" pitchFamily="18" charset="0"/>
                <a:cs typeface="Times New Roman" pitchFamily="18" charset="0"/>
              </a:rPr>
              <a:t>      and meditate on </a:t>
            </a:r>
          </a:p>
          <a:p>
            <a:pPr eaLnBrk="1" hangingPunct="1">
              <a:lnSpc>
                <a:spcPct val="100000"/>
              </a:lnSpc>
              <a:spcBef>
                <a:spcPct val="0"/>
              </a:spcBef>
              <a:buFontTx/>
              <a:buNone/>
            </a:pPr>
            <a:r>
              <a:rPr lang="en-GB" altLang="en-US" sz="3200" b="1">
                <a:solidFill>
                  <a:srgbClr val="C00000"/>
                </a:solidFill>
                <a:latin typeface="Times New Roman" pitchFamily="18" charset="0"/>
                <a:cs typeface="Times New Roman" pitchFamily="18" charset="0"/>
              </a:rPr>
              <a:t>     the Word of God. </a:t>
            </a:r>
          </a:p>
        </p:txBody>
      </p:sp>
      <p:sp>
        <p:nvSpPr>
          <p:cNvPr id="6" name="Rectangle 5"/>
          <p:cNvSpPr>
            <a:spLocks noChangeArrowheads="1"/>
          </p:cNvSpPr>
          <p:nvPr/>
        </p:nvSpPr>
        <p:spPr bwMode="auto">
          <a:xfrm>
            <a:off x="5967413" y="166688"/>
            <a:ext cx="5411787"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latin typeface="Times New Roman" pitchFamily="18" charset="0"/>
                <a:cs typeface="Times New Roman" pitchFamily="18" charset="0"/>
              </a:rPr>
              <a:t>2.) By reading church history </a:t>
            </a:r>
          </a:p>
          <a:p>
            <a:pPr eaLnBrk="1" hangingPunct="1">
              <a:lnSpc>
                <a:spcPct val="100000"/>
              </a:lnSpc>
              <a:spcBef>
                <a:spcPct val="0"/>
              </a:spcBef>
              <a:buFontTx/>
              <a:buNone/>
            </a:pPr>
            <a:r>
              <a:rPr lang="en-GB" altLang="en-US" sz="3200" b="1">
                <a:latin typeface="Times New Roman" pitchFamily="18" charset="0"/>
                <a:cs typeface="Times New Roman" pitchFamily="18" charset="0"/>
              </a:rPr>
              <a:t>     and Christian biographies.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673475"/>
            <a:ext cx="34972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3650" y="1736725"/>
            <a:ext cx="265906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church history and Christian biographi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4825" y="1436688"/>
            <a:ext cx="37242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6115050" y="4357688"/>
            <a:ext cx="51165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a:latin typeface="Times New Roman" pitchFamily="18" charset="0"/>
                <a:cs typeface="Times New Roman" pitchFamily="18" charset="0"/>
              </a:rPr>
              <a:t>To possess the knowledge of God in all wisdom and with spiritual understanding requires two things:</a:t>
            </a:r>
          </a:p>
        </p:txBody>
      </p:sp>
      <p:sp>
        <p:nvSpPr>
          <p:cNvPr id="11" name="Rectangle 10"/>
          <p:cNvSpPr>
            <a:spLocks noChangeArrowheads="1"/>
          </p:cNvSpPr>
          <p:nvPr/>
        </p:nvSpPr>
        <p:spPr bwMode="auto">
          <a:xfrm>
            <a:off x="50800" y="6015038"/>
            <a:ext cx="1216342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600" b="1">
                <a:latin typeface="Times New Roman" pitchFamily="18" charset="0"/>
                <a:cs typeface="Times New Roman" pitchFamily="18" charset="0"/>
              </a:rPr>
              <a:t>“Prayer” </a:t>
            </a:r>
            <a:r>
              <a:rPr lang="en-GB" altLang="en-US" sz="3600">
                <a:latin typeface="Times New Roman" pitchFamily="18" charset="0"/>
                <a:cs typeface="Times New Roman" pitchFamily="18" charset="0"/>
              </a:rPr>
              <a:t>(James 1:5) and “reading the </a:t>
            </a:r>
            <a:r>
              <a:rPr lang="en-GB" altLang="en-US" sz="3600" b="1">
                <a:latin typeface="Times New Roman" pitchFamily="18" charset="0"/>
                <a:cs typeface="Times New Roman" pitchFamily="18" charset="0"/>
              </a:rPr>
              <a:t>Bible</a:t>
            </a:r>
            <a:r>
              <a:rPr lang="en-GB" altLang="en-US" sz="3600">
                <a:latin typeface="Times New Roman" pitchFamily="18" charset="0"/>
                <a:cs typeface="Times New Roman" pitchFamily="18" charset="0"/>
              </a:rPr>
              <a:t>” (Ephesians 3:3-5)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000"/>
                                        <p:tgtEl>
                                          <p:spTgt spid="1028"/>
                                        </p:tgtEl>
                                      </p:cBhvr>
                                    </p:animEffect>
                                    <p:anim calcmode="lin" valueType="num">
                                      <p:cBhvr>
                                        <p:cTn id="28" dur="1000" fill="hold"/>
                                        <p:tgtEl>
                                          <p:spTgt spid="1028"/>
                                        </p:tgtEl>
                                        <p:attrNameLst>
                                          <p:attrName>ppt_x</p:attrName>
                                        </p:attrNameLst>
                                      </p:cBhvr>
                                      <p:tavLst>
                                        <p:tav tm="0">
                                          <p:val>
                                            <p:strVal val="#ppt_x"/>
                                          </p:val>
                                        </p:tav>
                                        <p:tav tm="100000">
                                          <p:val>
                                            <p:strVal val="#ppt_x"/>
                                          </p:val>
                                        </p:tav>
                                      </p:tavLst>
                                    </p:anim>
                                    <p:anim calcmode="lin" valueType="num">
                                      <p:cBhvr>
                                        <p:cTn id="2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00250" y="247650"/>
            <a:ext cx="794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solidFill>
                  <a:schemeClr val="bg1"/>
                </a:solidFill>
                <a:latin typeface="Times New Roman" pitchFamily="18" charset="0"/>
                <a:cs typeface="Times New Roman" pitchFamily="18" charset="0"/>
              </a:rPr>
              <a:t>“A Christian life that pleases God”.</a:t>
            </a:r>
            <a:endParaRPr lang="en-GB" altLang="en-US" sz="4000">
              <a:solidFill>
                <a:schemeClr val="bg1"/>
              </a:solidFill>
              <a:latin typeface="Times New Roman" pitchFamily="18" charset="0"/>
              <a:cs typeface="Times New Roman" pitchFamily="18" charset="0"/>
            </a:endParaRPr>
          </a:p>
        </p:txBody>
      </p:sp>
      <p:sp>
        <p:nvSpPr>
          <p:cNvPr id="15363" name="Rectangle 2"/>
          <p:cNvSpPr>
            <a:spLocks noChangeArrowheads="1"/>
          </p:cNvSpPr>
          <p:nvPr/>
        </p:nvSpPr>
        <p:spPr bwMode="auto">
          <a:xfrm>
            <a:off x="3048000" y="3086100"/>
            <a:ext cx="609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 typeface="Calibri Light" pitchFamily="34" charset="0"/>
              <a:buAutoNum type="arabicPeriod"/>
            </a:pPr>
            <a:r>
              <a:rPr lang="en-GB" altLang="en-US" sz="1800" b="1">
                <a:latin typeface="Times New Roman" pitchFamily="18" charset="0"/>
                <a:cs typeface="Times New Roman" pitchFamily="18" charset="0"/>
              </a:rPr>
              <a:t>A Christian life that is filled with the knowledge of God’s will.</a:t>
            </a:r>
          </a:p>
        </p:txBody>
      </p:sp>
      <p:sp>
        <p:nvSpPr>
          <p:cNvPr id="6" name="Rectangle 5"/>
          <p:cNvSpPr>
            <a:spLocks noChangeArrowheads="1"/>
          </p:cNvSpPr>
          <p:nvPr/>
        </p:nvSpPr>
        <p:spPr bwMode="auto">
          <a:xfrm>
            <a:off x="374650" y="1044575"/>
            <a:ext cx="1144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2.) Christians who live a life worthy of the Lord.</a:t>
            </a:r>
            <a:endParaRPr lang="en-GB" altLang="en-US" sz="3600">
              <a:solidFill>
                <a:srgbClr val="FFFF00"/>
              </a:solidFill>
              <a:latin typeface="Times New Roman" pitchFamily="18" charset="0"/>
              <a:cs typeface="Times New Roman" pitchFamily="18" charset="0"/>
            </a:endParaRPr>
          </a:p>
        </p:txBody>
      </p:sp>
      <p:sp>
        <p:nvSpPr>
          <p:cNvPr id="8" name="Rectangle 7"/>
          <p:cNvSpPr>
            <a:spLocks noChangeArrowheads="1"/>
          </p:cNvSpPr>
          <p:nvPr/>
        </p:nvSpPr>
        <p:spPr bwMode="auto">
          <a:xfrm>
            <a:off x="477838" y="1962150"/>
            <a:ext cx="10874375" cy="18716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600">
                <a:latin typeface="Times New Roman" pitchFamily="18" charset="0"/>
                <a:cs typeface="Times New Roman" pitchFamily="18" charset="0"/>
              </a:rPr>
              <a:t>“so that you may live a life worthy of the Lord and please him in every way:…”</a:t>
            </a:r>
          </a:p>
          <a:p>
            <a:pPr algn="just" eaLnBrk="1" hangingPunct="1">
              <a:lnSpc>
                <a:spcPct val="107000"/>
              </a:lnSpc>
              <a:spcBef>
                <a:spcPct val="0"/>
              </a:spcBef>
              <a:buFontTx/>
              <a:buNone/>
            </a:pPr>
            <a:r>
              <a:rPr lang="en-GB" altLang="en-US" sz="3600" b="1" i="1">
                <a:latin typeface="Times New Roman" pitchFamily="18" charset="0"/>
                <a:cs typeface="Times New Roman" pitchFamily="18" charset="0"/>
              </a:rPr>
              <a:t>Colossians 1:10 (NIV)</a:t>
            </a:r>
          </a:p>
        </p:txBody>
      </p:sp>
      <p:sp>
        <p:nvSpPr>
          <p:cNvPr id="5" name="Rectangle 4"/>
          <p:cNvSpPr>
            <a:spLocks noChangeArrowheads="1"/>
          </p:cNvSpPr>
          <p:nvPr/>
        </p:nvSpPr>
        <p:spPr bwMode="auto">
          <a:xfrm>
            <a:off x="1495425" y="4732338"/>
            <a:ext cx="8951913"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solidFill>
                  <a:srgbClr val="C00000"/>
                </a:solidFill>
                <a:latin typeface="Times New Roman" pitchFamily="18" charset="0"/>
                <a:cs typeface="Times New Roman" pitchFamily="18" charset="0"/>
              </a:rPr>
              <a:t>The knowledge of the Lord will lead Christians to a walk that is worthy of the Lord.</a:t>
            </a:r>
            <a:r>
              <a:rPr lang="en-GB" altLang="en-US" sz="3600">
                <a:latin typeface="Times New Roman" pitchFamily="18" charset="0"/>
                <a:cs typeface="Times New Roman" pitchFamily="18" charset="0"/>
              </a:rPr>
              <a:t> </a:t>
            </a:r>
            <a:endParaRPr lang="en-GB" altLang="en-US" sz="3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196975" y="3040063"/>
            <a:ext cx="9829800" cy="68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600" dirty="0">
                <a:solidFill>
                  <a:schemeClr val="bg1"/>
                </a:solidFill>
                <a:latin typeface="Times New Roman" pitchFamily="18" charset="0"/>
                <a:cs typeface="Times New Roman" pitchFamily="18" charset="0"/>
              </a:rPr>
              <a:t>It pleases </a:t>
            </a:r>
            <a:r>
              <a:rPr lang="en-GB" altLang="en-US" sz="3600" dirty="0" smtClean="0">
                <a:solidFill>
                  <a:schemeClr val="bg1"/>
                </a:solidFill>
                <a:latin typeface="Times New Roman" pitchFamily="18" charset="0"/>
                <a:cs typeface="Times New Roman" pitchFamily="18" charset="0"/>
              </a:rPr>
              <a:t>Him </a:t>
            </a:r>
            <a:r>
              <a:rPr lang="en-GB" altLang="en-US" sz="3600" dirty="0">
                <a:solidFill>
                  <a:schemeClr val="bg1"/>
                </a:solidFill>
                <a:latin typeface="Times New Roman" pitchFamily="18" charset="0"/>
                <a:cs typeface="Times New Roman" pitchFamily="18" charset="0"/>
              </a:rPr>
              <a:t>when we surrender our lives to Him.</a:t>
            </a:r>
            <a:endParaRPr lang="en-GB" altLang="en-US" sz="1800" b="1" dirty="0">
              <a:latin typeface="Times New Roman" pitchFamily="18" charset="0"/>
              <a:cs typeface="Times New Roman" pitchFamily="18" charset="0"/>
            </a:endParaRPr>
          </a:p>
        </p:txBody>
      </p:sp>
      <p:sp>
        <p:nvSpPr>
          <p:cNvPr id="8" name="Rectangle 7"/>
          <p:cNvSpPr>
            <a:spLocks noChangeArrowheads="1"/>
          </p:cNvSpPr>
          <p:nvPr/>
        </p:nvSpPr>
        <p:spPr bwMode="auto">
          <a:xfrm>
            <a:off x="533400" y="255588"/>
            <a:ext cx="10874375" cy="2462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600" i="1">
                <a:solidFill>
                  <a:srgbClr val="0070C0"/>
                </a:solidFill>
                <a:latin typeface="Times New Roman" pitchFamily="18" charset="0"/>
                <a:cs typeface="Times New Roman" pitchFamily="18" charset="0"/>
              </a:rPr>
              <a:t>S. B. Gordon </a:t>
            </a:r>
            <a:r>
              <a:rPr lang="en-GB" altLang="en-US" sz="3600">
                <a:latin typeface="Times New Roman" pitchFamily="18" charset="0"/>
                <a:cs typeface="Times New Roman" pitchFamily="18" charset="0"/>
              </a:rPr>
              <a:t>was a great preacher. He said, “In every heart there is the throne.” He said, “When self is on that throne, Christ is on the cross. But,” he said, “when self is on the cross, Christ is on the throne.” </a:t>
            </a:r>
            <a:endParaRPr lang="en-GB" altLang="en-US" sz="3600" b="1" i="1">
              <a:latin typeface="Times New Roman" pitchFamily="18" charset="0"/>
              <a:cs typeface="Times New Roman" pitchFamily="18" charset="0"/>
            </a:endParaRPr>
          </a:p>
        </p:txBody>
      </p:sp>
      <p:sp>
        <p:nvSpPr>
          <p:cNvPr id="5" name="Rectangle 4"/>
          <p:cNvSpPr>
            <a:spLocks noChangeArrowheads="1"/>
          </p:cNvSpPr>
          <p:nvPr/>
        </p:nvSpPr>
        <p:spPr bwMode="auto">
          <a:xfrm>
            <a:off x="533400" y="4465638"/>
            <a:ext cx="1049337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1" i="1">
                <a:latin typeface="Times New Roman" pitchFamily="18" charset="0"/>
                <a:cs typeface="Times New Roman" pitchFamily="18" charset="0"/>
              </a:rPr>
              <a:t>Luke 6:46 </a:t>
            </a:r>
          </a:p>
          <a:p>
            <a:pPr algn="just" eaLnBrk="1" hangingPunct="1">
              <a:lnSpc>
                <a:spcPct val="100000"/>
              </a:lnSpc>
              <a:spcBef>
                <a:spcPct val="0"/>
              </a:spcBef>
              <a:buFontTx/>
              <a:buNone/>
            </a:pPr>
            <a:r>
              <a:rPr lang="en-GB" altLang="en-US" sz="3600">
                <a:latin typeface="Times New Roman" pitchFamily="18" charset="0"/>
                <a:cs typeface="Times New Roman" pitchFamily="18" charset="0"/>
              </a:rPr>
              <a:t>“Why do you call me, ‘Lord, Lord,’ and do not do what I say?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434975"/>
            <a:ext cx="11112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ts val="1200"/>
              </a:spcBef>
              <a:spcAft>
                <a:spcPts val="300"/>
              </a:spcAft>
              <a:buFontTx/>
              <a:buNone/>
            </a:pPr>
            <a:r>
              <a:rPr lang="en-GB" altLang="en-US" sz="3200" b="1">
                <a:solidFill>
                  <a:srgbClr val="FFFF00"/>
                </a:solidFill>
                <a:latin typeface="Times New Roman" pitchFamily="18" charset="0"/>
                <a:cs typeface="Times New Roman" pitchFamily="18" charset="0"/>
              </a:rPr>
              <a:t>a.) We please the Lord when we bear fruit in every good work.</a:t>
            </a:r>
          </a:p>
        </p:txBody>
      </p:sp>
      <p:sp>
        <p:nvSpPr>
          <p:cNvPr id="4" name="Rectangle 3"/>
          <p:cNvSpPr>
            <a:spLocks noChangeArrowheads="1"/>
          </p:cNvSpPr>
          <p:nvPr/>
        </p:nvSpPr>
        <p:spPr bwMode="auto">
          <a:xfrm>
            <a:off x="1790700" y="1211263"/>
            <a:ext cx="7762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chemeClr val="bg1"/>
                </a:solidFill>
                <a:latin typeface="Times New Roman" pitchFamily="18" charset="0"/>
                <a:cs typeface="Times New Roman" pitchFamily="18" charset="0"/>
              </a:rPr>
              <a:t>“bearing fruit in every good work,…” </a:t>
            </a:r>
            <a:endParaRPr lang="en-GB" altLang="en-US" sz="3600" b="1">
              <a:solidFill>
                <a:schemeClr val="bg1"/>
              </a:solidFill>
            </a:endParaRPr>
          </a:p>
        </p:txBody>
      </p:sp>
      <p:sp>
        <p:nvSpPr>
          <p:cNvPr id="6" name="Rectangle 5"/>
          <p:cNvSpPr>
            <a:spLocks noChangeArrowheads="1"/>
          </p:cNvSpPr>
          <p:nvPr/>
        </p:nvSpPr>
        <p:spPr bwMode="auto">
          <a:xfrm>
            <a:off x="530225" y="1943100"/>
            <a:ext cx="10650538" cy="2154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4000">
                <a:latin typeface="Times New Roman" pitchFamily="18" charset="0"/>
                <a:cs typeface="Times New Roman" pitchFamily="18" charset="0"/>
              </a:rPr>
              <a:t>“What rain and sunshine are to nurture of plants, the knowledge of God is to the growth and maturing of the spiritual life”</a:t>
            </a:r>
          </a:p>
          <a:p>
            <a:pPr algn="just" eaLnBrk="1" hangingPunct="1">
              <a:lnSpc>
                <a:spcPct val="100000"/>
              </a:lnSpc>
              <a:spcBef>
                <a:spcPct val="0"/>
              </a:spcBef>
              <a:buFontTx/>
              <a:buNone/>
            </a:pPr>
            <a:r>
              <a:rPr lang="en-GB" altLang="en-US" sz="1400">
                <a:solidFill>
                  <a:srgbClr val="0033CC"/>
                </a:solidFill>
                <a:latin typeface="Times New Roman" pitchFamily="18" charset="0"/>
                <a:cs typeface="Times New Roman" pitchFamily="18" charset="0"/>
              </a:rPr>
              <a:t>Frank E. Gaebelein, </a:t>
            </a:r>
            <a:r>
              <a:rPr lang="en-GB" altLang="en-US" sz="1400" i="1">
                <a:solidFill>
                  <a:srgbClr val="0033CC"/>
                </a:solidFill>
                <a:latin typeface="Times New Roman" pitchFamily="18" charset="0"/>
                <a:cs typeface="Times New Roman" pitchFamily="18" charset="0"/>
              </a:rPr>
              <a:t>The Expositor’s Bible Commentary, with the NIV Volume 11, </a:t>
            </a:r>
            <a:r>
              <a:rPr lang="en-GB" altLang="en-US" sz="1400">
                <a:solidFill>
                  <a:srgbClr val="0033CC"/>
                </a:solidFill>
                <a:latin typeface="Times New Roman" pitchFamily="18" charset="0"/>
                <a:cs typeface="Times New Roman" pitchFamily="18" charset="0"/>
              </a:rPr>
              <a:t>The Zodervan Corporation: Grand Rapids, Michigan 1978, p178</a:t>
            </a:r>
            <a:endParaRPr lang="en-GB" altLang="en-US" sz="1400">
              <a:latin typeface="Times New Roman" pitchFamily="18" charset="0"/>
              <a:cs typeface="Times New Roman" pitchFamily="18" charset="0"/>
            </a:endParaRPr>
          </a:p>
        </p:txBody>
      </p:sp>
      <p:sp>
        <p:nvSpPr>
          <p:cNvPr id="7" name="Rectangle 6"/>
          <p:cNvSpPr>
            <a:spLocks noChangeArrowheads="1"/>
          </p:cNvSpPr>
          <p:nvPr/>
        </p:nvSpPr>
        <p:spPr bwMode="auto">
          <a:xfrm>
            <a:off x="3751263" y="5943600"/>
            <a:ext cx="406241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60000"/>
              </a:lnSpc>
              <a:spcBef>
                <a:spcPct val="0"/>
              </a:spcBef>
              <a:buFontTx/>
              <a:buNone/>
            </a:pPr>
            <a:r>
              <a:rPr lang="en-GB" altLang="en-US" sz="3200" b="1">
                <a:solidFill>
                  <a:srgbClr val="FFFF00"/>
                </a:solidFill>
                <a:latin typeface="Times New Roman" pitchFamily="18" charset="0"/>
                <a:cs typeface="Times New Roman" pitchFamily="18" charset="0"/>
              </a:rPr>
              <a:t>Are we being fruitful?</a:t>
            </a:r>
          </a:p>
        </p:txBody>
      </p:sp>
      <p:sp>
        <p:nvSpPr>
          <p:cNvPr id="9" name="Rectangle 8"/>
          <p:cNvSpPr>
            <a:spLocks noChangeArrowheads="1"/>
          </p:cNvSpPr>
          <p:nvPr/>
        </p:nvSpPr>
        <p:spPr bwMode="auto">
          <a:xfrm>
            <a:off x="530225" y="4373563"/>
            <a:ext cx="10987088"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i="1">
                <a:latin typeface="Times New Roman" pitchFamily="18" charset="0"/>
                <a:cs typeface="Times New Roman" pitchFamily="18" charset="0"/>
              </a:rPr>
              <a:t>John 15:5 (NIV)</a:t>
            </a:r>
          </a:p>
          <a:p>
            <a:pPr eaLnBrk="1" hangingPunct="1">
              <a:lnSpc>
                <a:spcPct val="100000"/>
              </a:lnSpc>
              <a:spcBef>
                <a:spcPct val="0"/>
              </a:spcBef>
              <a:buFontTx/>
              <a:buNone/>
            </a:pPr>
            <a:r>
              <a:rPr lang="en-GB" altLang="en-US" sz="3200">
                <a:latin typeface="Times New Roman" pitchFamily="18" charset="0"/>
                <a:cs typeface="Times New Roman" pitchFamily="18" charset="0"/>
              </a:rPr>
              <a:t>“I am the vine; you are the branches. If you remain in me and I in you, you will bear much fruit; apart from me you can do nothing.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434975"/>
            <a:ext cx="11853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b.) We please the Lord when we increase in the knowledge of God.</a:t>
            </a:r>
          </a:p>
        </p:txBody>
      </p:sp>
      <p:sp>
        <p:nvSpPr>
          <p:cNvPr id="4" name="Rectangle 3"/>
          <p:cNvSpPr>
            <a:spLocks noChangeArrowheads="1"/>
          </p:cNvSpPr>
          <p:nvPr/>
        </p:nvSpPr>
        <p:spPr bwMode="auto">
          <a:xfrm>
            <a:off x="2557463" y="1317625"/>
            <a:ext cx="727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“Growing in the knowledge of God,..”</a:t>
            </a:r>
          </a:p>
        </p:txBody>
      </p:sp>
      <p:sp>
        <p:nvSpPr>
          <p:cNvPr id="6" name="Rectangle 5"/>
          <p:cNvSpPr>
            <a:spLocks noChangeArrowheads="1"/>
          </p:cNvSpPr>
          <p:nvPr/>
        </p:nvSpPr>
        <p:spPr bwMode="auto">
          <a:xfrm>
            <a:off x="615950" y="2225675"/>
            <a:ext cx="10650538"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solidFill>
                  <a:srgbClr val="C00000"/>
                </a:solidFill>
                <a:latin typeface="Times New Roman" pitchFamily="18" charset="0"/>
                <a:cs typeface="Times New Roman" pitchFamily="18" charset="0"/>
              </a:rPr>
              <a:t>Christians should strive to be filled with the knowledge of God.</a:t>
            </a:r>
          </a:p>
        </p:txBody>
      </p:sp>
      <p:sp>
        <p:nvSpPr>
          <p:cNvPr id="7" name="Rectangle 6"/>
          <p:cNvSpPr>
            <a:spLocks noChangeArrowheads="1"/>
          </p:cNvSpPr>
          <p:nvPr/>
        </p:nvSpPr>
        <p:spPr bwMode="auto">
          <a:xfrm>
            <a:off x="1922463" y="5834063"/>
            <a:ext cx="8553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a:solidFill>
                  <a:srgbClr val="FFFF00"/>
                </a:solidFill>
                <a:latin typeface="Times New Roman" pitchFamily="18" charset="0"/>
                <a:cs typeface="Times New Roman" pitchFamily="18" charset="0"/>
              </a:rPr>
              <a:t>Are we daily increasing in this knowledge of God?</a:t>
            </a:r>
          </a:p>
        </p:txBody>
      </p:sp>
      <p:sp>
        <p:nvSpPr>
          <p:cNvPr id="9" name="Rectangle 8"/>
          <p:cNvSpPr>
            <a:spLocks noChangeArrowheads="1"/>
          </p:cNvSpPr>
          <p:nvPr/>
        </p:nvSpPr>
        <p:spPr bwMode="auto">
          <a:xfrm>
            <a:off x="649288" y="3190875"/>
            <a:ext cx="10987087" cy="2060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i="1">
                <a:latin typeface="Times New Roman" pitchFamily="18" charset="0"/>
                <a:cs typeface="Times New Roman" pitchFamily="18" charset="0"/>
              </a:rPr>
              <a:t>John 14:21 (NIV)</a:t>
            </a:r>
          </a:p>
          <a:p>
            <a:pPr eaLnBrk="1" hangingPunct="1">
              <a:lnSpc>
                <a:spcPct val="100000"/>
              </a:lnSpc>
              <a:spcBef>
                <a:spcPct val="0"/>
              </a:spcBef>
              <a:buFontTx/>
              <a:buNone/>
            </a:pPr>
            <a:r>
              <a:rPr lang="en-GB" altLang="en-US" sz="3200">
                <a:latin typeface="Times New Roman" pitchFamily="18" charset="0"/>
                <a:cs typeface="Times New Roman" pitchFamily="18" charset="0"/>
              </a:rPr>
              <a:t>Whoever has my commands and keeps them is the one who loves me. The one who loves me will be loved by my Father, and I too will love them and show myself to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44475" y="239713"/>
            <a:ext cx="11391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c.) We please the Lord when we are strengthened with His        	power to be steadfast and patient.</a:t>
            </a:r>
          </a:p>
        </p:txBody>
      </p:sp>
      <p:sp>
        <p:nvSpPr>
          <p:cNvPr id="4" name="Rectangle 3"/>
          <p:cNvSpPr>
            <a:spLocks noChangeArrowheads="1"/>
          </p:cNvSpPr>
          <p:nvPr/>
        </p:nvSpPr>
        <p:spPr bwMode="auto">
          <a:xfrm>
            <a:off x="471488" y="1285875"/>
            <a:ext cx="1127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being strengthened with all power according to his glorious </a:t>
            </a:r>
          </a:p>
          <a:p>
            <a:pPr algn="just"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might so that you may have great endurance and patience, </a:t>
            </a:r>
          </a:p>
        </p:txBody>
      </p:sp>
      <p:sp>
        <p:nvSpPr>
          <p:cNvPr id="6" name="Rectangle 5"/>
          <p:cNvSpPr>
            <a:spLocks noChangeArrowheads="1"/>
          </p:cNvSpPr>
          <p:nvPr/>
        </p:nvSpPr>
        <p:spPr bwMode="auto">
          <a:xfrm>
            <a:off x="471488" y="2590800"/>
            <a:ext cx="11164887"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rgbClr val="FF0000"/>
                </a:solidFill>
                <a:latin typeface="Times New Roman" pitchFamily="18" charset="0"/>
                <a:cs typeface="Times New Roman" pitchFamily="18" charset="0"/>
              </a:rPr>
              <a:t>Christians are engaged in moral conflict with the cosmic powers of a dark world. </a:t>
            </a:r>
          </a:p>
        </p:txBody>
      </p:sp>
      <p:sp>
        <p:nvSpPr>
          <p:cNvPr id="9" name="Rectangle 8"/>
          <p:cNvSpPr>
            <a:spLocks noChangeArrowheads="1"/>
          </p:cNvSpPr>
          <p:nvPr/>
        </p:nvSpPr>
        <p:spPr bwMode="auto">
          <a:xfrm>
            <a:off x="425450" y="4249738"/>
            <a:ext cx="11369675"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i="1">
                <a:latin typeface="Times New Roman" pitchFamily="18" charset="0"/>
                <a:cs typeface="Times New Roman" pitchFamily="18" charset="0"/>
              </a:rPr>
              <a:t>Ephesians 6:12 (NIV)</a:t>
            </a:r>
          </a:p>
          <a:p>
            <a:pPr algn="just" eaLnBrk="1" hangingPunct="1">
              <a:lnSpc>
                <a:spcPct val="100000"/>
              </a:lnSpc>
              <a:spcBef>
                <a:spcPct val="0"/>
              </a:spcBef>
              <a:buFontTx/>
              <a:buNone/>
            </a:pPr>
            <a:r>
              <a:rPr lang="en-GB" altLang="en-US" sz="3200">
                <a:latin typeface="Times New Roman" pitchFamily="18" charset="0"/>
                <a:cs typeface="Times New Roman" pitchFamily="18" charset="0"/>
              </a:rPr>
              <a:t>For our struggle is not against flesh and blood, but against the rulers, against the authorities, against the powers of this dark world and against the spiritual forces of evil in the heavenly realms.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44475" y="239713"/>
            <a:ext cx="11391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d.) We please the Lord when we joyously give thanks to Him for His great salvation.</a:t>
            </a:r>
          </a:p>
        </p:txBody>
      </p:sp>
      <p:sp>
        <p:nvSpPr>
          <p:cNvPr id="6" name="Rectangle 5"/>
          <p:cNvSpPr>
            <a:spLocks noChangeArrowheads="1"/>
          </p:cNvSpPr>
          <p:nvPr/>
        </p:nvSpPr>
        <p:spPr bwMode="auto">
          <a:xfrm>
            <a:off x="425450" y="2744788"/>
            <a:ext cx="11164888"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rgbClr val="FF0000"/>
                </a:solidFill>
                <a:latin typeface="Times New Roman" pitchFamily="18" charset="0"/>
                <a:cs typeface="Times New Roman" pitchFamily="18" charset="0"/>
              </a:rPr>
              <a:t>God has “qualified” believers “to share in the inheritance of the saints” </a:t>
            </a:r>
          </a:p>
        </p:txBody>
      </p:sp>
      <p:sp>
        <p:nvSpPr>
          <p:cNvPr id="9" name="Rectangle 8"/>
          <p:cNvSpPr>
            <a:spLocks noChangeArrowheads="1"/>
          </p:cNvSpPr>
          <p:nvPr/>
        </p:nvSpPr>
        <p:spPr bwMode="auto">
          <a:xfrm>
            <a:off x="425450" y="4249738"/>
            <a:ext cx="11369675" cy="2062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latin typeface="Times New Roman" pitchFamily="18" charset="0"/>
                <a:cs typeface="Times New Roman" pitchFamily="18" charset="0"/>
              </a:rPr>
              <a:t>This Canaan, “is not in the distance, beyond death; it is about us today, in our home, in our family, in our business,…in all that makes up mortal life.”</a:t>
            </a:r>
          </a:p>
          <a:p>
            <a:pPr eaLnBrk="1" hangingPunct="1">
              <a:lnSpc>
                <a:spcPct val="100000"/>
              </a:lnSpc>
              <a:spcBef>
                <a:spcPct val="0"/>
              </a:spcBef>
              <a:buFontTx/>
              <a:buNone/>
            </a:pPr>
            <a:r>
              <a:rPr lang="en-GB" altLang="en-US" sz="1600" b="1">
                <a:solidFill>
                  <a:srgbClr val="0070C0"/>
                </a:solidFill>
              </a:rPr>
              <a:t>Frank E. Gaebelein, </a:t>
            </a:r>
            <a:r>
              <a:rPr lang="en-GB" altLang="en-US" sz="1600" b="1" i="1">
                <a:solidFill>
                  <a:srgbClr val="0070C0"/>
                </a:solidFill>
              </a:rPr>
              <a:t>The Expositor’s Bible Commentary, with the NIV Volume 11, </a:t>
            </a:r>
            <a:r>
              <a:rPr lang="en-GB" altLang="en-US" sz="1600" b="1">
                <a:solidFill>
                  <a:srgbClr val="0070C0"/>
                </a:solidFill>
              </a:rPr>
              <a:t>The Zodervan Corporation: Grand Rapids, Michigan 1978, p179</a:t>
            </a:r>
            <a:endParaRPr lang="en-GB" altLang="en-US" sz="1600" b="1">
              <a:solidFill>
                <a:srgbClr val="0070C0"/>
              </a:solidFill>
              <a:latin typeface="Times New Roman" pitchFamily="18" charset="0"/>
              <a:cs typeface="Times New Roman" pitchFamily="18" charset="0"/>
            </a:endParaRPr>
          </a:p>
        </p:txBody>
      </p:sp>
      <p:sp>
        <p:nvSpPr>
          <p:cNvPr id="3" name="Rectangle 2"/>
          <p:cNvSpPr>
            <a:spLocks noChangeArrowheads="1"/>
          </p:cNvSpPr>
          <p:nvPr/>
        </p:nvSpPr>
        <p:spPr bwMode="auto">
          <a:xfrm>
            <a:off x="401638" y="1454150"/>
            <a:ext cx="112109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a:solidFill>
                  <a:schemeClr val="bg1"/>
                </a:solidFill>
                <a:latin typeface="Times New Roman" pitchFamily="18" charset="0"/>
                <a:cs typeface="Times New Roman" pitchFamily="18" charset="0"/>
              </a:rPr>
              <a:t>and giving joyful thanks to the Father, who has qualified you to share in the inheritance of his holy people in the kingdom of light. </a:t>
            </a:r>
            <a:endParaRPr lang="en-GB" altLang="en-US" sz="3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5675" y="811213"/>
            <a:ext cx="3373438" cy="599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811213" y="58738"/>
            <a:ext cx="3662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FFFF00"/>
                </a:solidFill>
                <a:latin typeface="Times New Roman" pitchFamily="18" charset="0"/>
                <a:cs typeface="Times New Roman" pitchFamily="18" charset="0"/>
              </a:rPr>
              <a:t>It’s a growth chart”</a:t>
            </a:r>
            <a:endParaRPr lang="en-GB" altLang="en-US" sz="3200" b="1">
              <a:solidFill>
                <a:srgbClr val="FFFF00"/>
              </a:solidFill>
            </a:endParaRPr>
          </a:p>
        </p:txBody>
      </p:sp>
      <p:sp>
        <p:nvSpPr>
          <p:cNvPr id="7" name="Rectangle 6"/>
          <p:cNvSpPr>
            <a:spLocks noChangeArrowheads="1"/>
          </p:cNvSpPr>
          <p:nvPr/>
        </p:nvSpPr>
        <p:spPr bwMode="auto">
          <a:xfrm>
            <a:off x="4795838" y="1235075"/>
            <a:ext cx="7396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a:solidFill>
                  <a:schemeClr val="bg1"/>
                </a:solidFill>
                <a:latin typeface="Times New Roman" pitchFamily="18" charset="0"/>
                <a:cs typeface="Times New Roman" pitchFamily="18" charset="0"/>
              </a:rPr>
              <a:t>But what about our spiritual lives? </a:t>
            </a:r>
            <a:endParaRPr lang="en-GB" altLang="en-US" sz="4000">
              <a:solidFill>
                <a:schemeClr val="bg1"/>
              </a:solidFill>
            </a:endParaRPr>
          </a:p>
        </p:txBody>
      </p:sp>
      <p:sp>
        <p:nvSpPr>
          <p:cNvPr id="8" name="Rectangle 7"/>
          <p:cNvSpPr>
            <a:spLocks noChangeArrowheads="1"/>
          </p:cNvSpPr>
          <p:nvPr/>
        </p:nvSpPr>
        <p:spPr bwMode="auto">
          <a:xfrm>
            <a:off x="5302250" y="3244850"/>
            <a:ext cx="6383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a:solidFill>
                  <a:srgbClr val="FFFF00"/>
                </a:solidFill>
                <a:latin typeface="Times New Roman" pitchFamily="18" charset="0"/>
                <a:cs typeface="Times New Roman" pitchFamily="18" charset="0"/>
              </a:rPr>
              <a:t>How can we measure it? </a:t>
            </a:r>
            <a:endParaRPr lang="en-GB" altLang="en-US" sz="4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00250" y="247650"/>
            <a:ext cx="794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solidFill>
                  <a:srgbClr val="FFFF00"/>
                </a:solidFill>
                <a:latin typeface="Times New Roman" pitchFamily="18" charset="0"/>
                <a:cs typeface="Times New Roman" pitchFamily="18" charset="0"/>
              </a:rPr>
              <a:t>“A Christian life that pleases God”.</a:t>
            </a:r>
            <a:endParaRPr lang="en-GB" altLang="en-US" sz="4000">
              <a:solidFill>
                <a:srgbClr val="FFFF00"/>
              </a:solidFill>
              <a:latin typeface="Times New Roman" pitchFamily="18" charset="0"/>
              <a:cs typeface="Times New Roman"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2463" y="1771650"/>
            <a:ext cx="2249487"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2397125" y="958850"/>
            <a:ext cx="7397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000">
                <a:solidFill>
                  <a:schemeClr val="bg1"/>
                </a:solidFill>
                <a:latin typeface="Times New Roman" pitchFamily="18" charset="0"/>
                <a:cs typeface="Times New Roman" pitchFamily="18" charset="0"/>
              </a:rPr>
              <a:t>But what about our spiritual lives? </a:t>
            </a:r>
            <a:endParaRPr lang="en-GB" altLang="en-US" sz="4000">
              <a:solidFill>
                <a:schemeClr val="bg1"/>
              </a:solidFill>
            </a:endParaRPr>
          </a:p>
        </p:txBody>
      </p:sp>
      <p:sp>
        <p:nvSpPr>
          <p:cNvPr id="10" name="Rectangle 9"/>
          <p:cNvSpPr>
            <a:spLocks noChangeArrowheads="1"/>
          </p:cNvSpPr>
          <p:nvPr/>
        </p:nvSpPr>
        <p:spPr bwMode="auto">
          <a:xfrm>
            <a:off x="2533650" y="5875338"/>
            <a:ext cx="6383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800">
                <a:solidFill>
                  <a:srgbClr val="FFFF00"/>
                </a:solidFill>
                <a:latin typeface="Times New Roman" pitchFamily="18" charset="0"/>
                <a:cs typeface="Times New Roman" pitchFamily="18" charset="0"/>
              </a:rPr>
              <a:t>How can we measure it? </a:t>
            </a:r>
            <a:endParaRPr lang="en-GB" altLang="en-US" sz="4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784225" y="481013"/>
            <a:ext cx="10498138"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a:solidFill>
                  <a:srgbClr val="1D2129"/>
                </a:solidFill>
                <a:latin typeface="Accord Heavy SF" pitchFamily="34" charset="0"/>
              </a:rPr>
              <a:t>To the man in my life who I admire. </a:t>
            </a:r>
          </a:p>
          <a:p>
            <a:pPr eaLnBrk="1" hangingPunct="1">
              <a:lnSpc>
                <a:spcPct val="100000"/>
              </a:lnSpc>
              <a:spcBef>
                <a:spcPct val="0"/>
              </a:spcBef>
              <a:buFontTx/>
              <a:buNone/>
            </a:pPr>
            <a:r>
              <a:rPr lang="en-US" altLang="en-US">
                <a:solidFill>
                  <a:srgbClr val="1D2129"/>
                </a:solidFill>
                <a:latin typeface="Accord Heavy SF" pitchFamily="34" charset="0"/>
              </a:rPr>
              <a:t>When I was 15 I thought you were out to 'ruin my life' </a:t>
            </a:r>
          </a:p>
          <a:p>
            <a:pPr eaLnBrk="1" hangingPunct="1">
              <a:lnSpc>
                <a:spcPct val="100000"/>
              </a:lnSpc>
              <a:spcBef>
                <a:spcPct val="0"/>
              </a:spcBef>
              <a:buFontTx/>
              <a:buNone/>
            </a:pPr>
            <a:r>
              <a:rPr lang="en-US" altLang="en-US">
                <a:solidFill>
                  <a:srgbClr val="1D2129"/>
                </a:solidFill>
                <a:latin typeface="Accord Heavy SF" pitchFamily="34" charset="0"/>
              </a:rPr>
              <a:t>with all your rules, </a:t>
            </a:r>
          </a:p>
          <a:p>
            <a:pPr eaLnBrk="1" hangingPunct="1">
              <a:lnSpc>
                <a:spcPct val="100000"/>
              </a:lnSpc>
              <a:spcBef>
                <a:spcPct val="0"/>
              </a:spcBef>
              <a:buFontTx/>
              <a:buNone/>
            </a:pPr>
            <a:r>
              <a:rPr lang="en-US" altLang="en-US">
                <a:solidFill>
                  <a:srgbClr val="1D2129"/>
                </a:solidFill>
                <a:latin typeface="Accord Heavy SF" pitchFamily="34" charset="0"/>
              </a:rPr>
              <a:t>however 10 years on each of those rules have made me </a:t>
            </a:r>
          </a:p>
          <a:p>
            <a:pPr eaLnBrk="1" hangingPunct="1">
              <a:lnSpc>
                <a:spcPct val="100000"/>
              </a:lnSpc>
              <a:spcBef>
                <a:spcPct val="0"/>
              </a:spcBef>
              <a:buFontTx/>
              <a:buNone/>
            </a:pPr>
            <a:r>
              <a:rPr lang="en-US" altLang="en-US">
                <a:solidFill>
                  <a:srgbClr val="1D2129"/>
                </a:solidFill>
                <a:latin typeface="Accord Heavy SF" pitchFamily="34" charset="0"/>
              </a:rPr>
              <a:t>the person I am today. </a:t>
            </a:r>
          </a:p>
          <a:p>
            <a:pPr eaLnBrk="1" hangingPunct="1">
              <a:lnSpc>
                <a:spcPct val="100000"/>
              </a:lnSpc>
              <a:spcBef>
                <a:spcPct val="0"/>
              </a:spcBef>
              <a:buFontTx/>
              <a:buNone/>
            </a:pPr>
            <a:r>
              <a:rPr lang="en-US" altLang="en-US">
                <a:solidFill>
                  <a:srgbClr val="1D2129"/>
                </a:solidFill>
                <a:latin typeface="Accord Heavy SF" pitchFamily="34" charset="0"/>
              </a:rPr>
              <a:t>I have no idea what the next month would consist of, </a:t>
            </a:r>
          </a:p>
          <a:p>
            <a:pPr eaLnBrk="1" hangingPunct="1">
              <a:lnSpc>
                <a:spcPct val="100000"/>
              </a:lnSpc>
              <a:spcBef>
                <a:spcPct val="0"/>
              </a:spcBef>
              <a:buFontTx/>
              <a:buNone/>
            </a:pPr>
            <a:r>
              <a:rPr lang="en-US" altLang="en-US">
                <a:solidFill>
                  <a:srgbClr val="1D2129"/>
                </a:solidFill>
                <a:latin typeface="Accord Heavy SF" pitchFamily="34" charset="0"/>
              </a:rPr>
              <a:t>but I do know that the three things you have </a:t>
            </a:r>
          </a:p>
          <a:p>
            <a:pPr eaLnBrk="1" hangingPunct="1">
              <a:lnSpc>
                <a:spcPct val="100000"/>
              </a:lnSpc>
              <a:spcBef>
                <a:spcPct val="0"/>
              </a:spcBef>
              <a:buFontTx/>
              <a:buNone/>
            </a:pPr>
            <a:r>
              <a:rPr lang="en-US" altLang="en-US">
                <a:solidFill>
                  <a:srgbClr val="1D2129"/>
                </a:solidFill>
                <a:latin typeface="Accord Heavy SF" pitchFamily="34" charset="0"/>
              </a:rPr>
              <a:t>always wanted us to follow as your children </a:t>
            </a:r>
          </a:p>
          <a:p>
            <a:pPr eaLnBrk="1" hangingPunct="1">
              <a:lnSpc>
                <a:spcPct val="100000"/>
              </a:lnSpc>
              <a:spcBef>
                <a:spcPct val="0"/>
              </a:spcBef>
              <a:buFontTx/>
              <a:buNone/>
            </a:pPr>
            <a:r>
              <a:rPr lang="en-US" altLang="en-US">
                <a:solidFill>
                  <a:srgbClr val="1D2129"/>
                </a:solidFill>
                <a:latin typeface="Accord Heavy SF" pitchFamily="34" charset="0"/>
              </a:rPr>
              <a:t>will forever be in our hearts.</a:t>
            </a:r>
            <a:endParaRPr lang="en-US" altLang="en-US">
              <a:latin typeface="Accord Heavy SF" pitchFamily="34" charset="0"/>
            </a:endParaRPr>
          </a:p>
          <a:p>
            <a:pPr>
              <a:lnSpc>
                <a:spcPct val="100000"/>
              </a:lnSpc>
              <a:spcBef>
                <a:spcPct val="0"/>
              </a:spcBef>
              <a:buFontTx/>
              <a:buNone/>
            </a:pPr>
            <a:r>
              <a:rPr lang="en-US" altLang="en-US">
                <a:solidFill>
                  <a:srgbClr val="1D2129"/>
                </a:solidFill>
                <a:latin typeface="Accord Heavy SF" pitchFamily="34" charset="0"/>
              </a:rPr>
              <a:t>- Trust and obey our Heavenly Father </a:t>
            </a:r>
            <a:br>
              <a:rPr lang="en-US" altLang="en-US">
                <a:solidFill>
                  <a:srgbClr val="1D2129"/>
                </a:solidFill>
                <a:latin typeface="Accord Heavy SF" pitchFamily="34" charset="0"/>
              </a:rPr>
            </a:br>
            <a:r>
              <a:rPr lang="en-US" altLang="en-US">
                <a:solidFill>
                  <a:srgbClr val="1D2129"/>
                </a:solidFill>
                <a:latin typeface="Accord Heavy SF" pitchFamily="34" charset="0"/>
              </a:rPr>
              <a:t>- Study study study </a:t>
            </a:r>
            <a:br>
              <a:rPr lang="en-US" altLang="en-US">
                <a:solidFill>
                  <a:srgbClr val="1D2129"/>
                </a:solidFill>
                <a:latin typeface="Accord Heavy SF" pitchFamily="34" charset="0"/>
              </a:rPr>
            </a:br>
            <a:r>
              <a:rPr lang="en-US" altLang="en-US">
                <a:solidFill>
                  <a:srgbClr val="1D2129"/>
                </a:solidFill>
                <a:latin typeface="Accord Heavy SF" pitchFamily="34" charset="0"/>
              </a:rPr>
              <a:t>- Obey our parents</a:t>
            </a:r>
            <a:endParaRPr lang="en-US" altLang="en-US">
              <a:latin typeface="Accord Heavy SF" pitchFamily="34" charset="0"/>
            </a:endParaRPr>
          </a:p>
          <a:p>
            <a:pPr fontAlgn="ctr">
              <a:lnSpc>
                <a:spcPct val="100000"/>
              </a:lnSpc>
              <a:spcBef>
                <a:spcPct val="0"/>
              </a:spcBef>
              <a:buFontTx/>
              <a:buNone/>
            </a:pPr>
            <a:r>
              <a:rPr lang="en-US" altLang="en-US">
                <a:solidFill>
                  <a:srgbClr val="1D2129"/>
                </a:solidFill>
                <a:latin typeface="Accord Heavy SF" pitchFamily="34" charset="0"/>
              </a:rPr>
              <a:t>I love you Papi! Happy Father's Day </a:t>
            </a:r>
          </a:p>
        </p:txBody>
      </p:sp>
      <p:pic>
        <p:nvPicPr>
          <p:cNvPr id="22531" name="Picture 6" descr="https://www.facebook.com/images/emoji.php/v9/f75/1/16/1f6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625" y="5624513"/>
            <a:ext cx="4905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https://www.facebook.com/images/emoji.php/v9/f75/1/16/1f6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163" y="5640388"/>
            <a:ext cx="517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8" descr="https://www.facebook.com/images/emoji.php/v9/f75/1/16/1f6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6663" y="5637213"/>
            <a:ext cx="4889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1879600" y="117475"/>
            <a:ext cx="7942263"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latin typeface="Times New Roman" pitchFamily="18" charset="0"/>
                <a:cs typeface="Times New Roman" pitchFamily="18" charset="0"/>
              </a:rPr>
              <a:t>“A Christian life that pleases God”.</a:t>
            </a:r>
            <a:endParaRPr lang="en-GB" altLang="en-US" sz="4000">
              <a:latin typeface="Times New Roman" pitchFamily="18" charset="0"/>
              <a:cs typeface="Times New Roman" pitchFamily="18" charset="0"/>
            </a:endParaRPr>
          </a:p>
        </p:txBody>
      </p:sp>
      <p:sp>
        <p:nvSpPr>
          <p:cNvPr id="6" name="Rectangle 5"/>
          <p:cNvSpPr>
            <a:spLocks noChangeArrowheads="1"/>
          </p:cNvSpPr>
          <p:nvPr/>
        </p:nvSpPr>
        <p:spPr bwMode="auto">
          <a:xfrm>
            <a:off x="265113" y="1016000"/>
            <a:ext cx="114427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 typeface="Calibri Light" pitchFamily="34" charset="0"/>
              <a:buAutoNum type="arabicPeriod"/>
            </a:pPr>
            <a:r>
              <a:rPr lang="en-GB" altLang="en-US" sz="3600" b="1">
                <a:solidFill>
                  <a:srgbClr val="FFFF00"/>
                </a:solidFill>
                <a:latin typeface="Times New Roman" pitchFamily="18" charset="0"/>
                <a:cs typeface="Times New Roman" pitchFamily="18" charset="0"/>
              </a:rPr>
              <a:t>) A Christian life that is filled with the knowledge of God’s will.</a:t>
            </a:r>
          </a:p>
        </p:txBody>
      </p:sp>
      <p:sp>
        <p:nvSpPr>
          <p:cNvPr id="7" name="Rectangle 6"/>
          <p:cNvSpPr>
            <a:spLocks noChangeArrowheads="1"/>
          </p:cNvSpPr>
          <p:nvPr/>
        </p:nvSpPr>
        <p:spPr bwMode="auto">
          <a:xfrm>
            <a:off x="374650" y="2309813"/>
            <a:ext cx="1144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2.) Christians who live a life worthy of the Lord.</a:t>
            </a:r>
            <a:endParaRPr lang="en-GB" altLang="en-US" sz="3600">
              <a:solidFill>
                <a:srgbClr val="FFFF00"/>
              </a:solidFill>
              <a:latin typeface="Times New Roman" pitchFamily="18" charset="0"/>
              <a:cs typeface="Times New Roman" pitchFamily="18" charset="0"/>
            </a:endParaRPr>
          </a:p>
        </p:txBody>
      </p:sp>
      <p:sp>
        <p:nvSpPr>
          <p:cNvPr id="9" name="Rectangle 8"/>
          <p:cNvSpPr>
            <a:spLocks noChangeArrowheads="1"/>
          </p:cNvSpPr>
          <p:nvPr/>
        </p:nvSpPr>
        <p:spPr bwMode="auto">
          <a:xfrm>
            <a:off x="106363" y="3084513"/>
            <a:ext cx="97155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ts val="1200"/>
              </a:spcBef>
              <a:spcAft>
                <a:spcPts val="300"/>
              </a:spcAft>
              <a:buFontTx/>
              <a:buNone/>
            </a:pPr>
            <a:r>
              <a:rPr lang="en-GB" altLang="en-US" sz="3200" b="1">
                <a:solidFill>
                  <a:schemeClr val="bg1"/>
                </a:solidFill>
                <a:latin typeface="Times New Roman" pitchFamily="18" charset="0"/>
                <a:cs typeface="Times New Roman" pitchFamily="18" charset="0"/>
              </a:rPr>
              <a:t>a.) When we bear fruit in every good work.</a:t>
            </a:r>
          </a:p>
        </p:txBody>
      </p:sp>
      <p:sp>
        <p:nvSpPr>
          <p:cNvPr id="10" name="Rectangle 9"/>
          <p:cNvSpPr>
            <a:spLocks noChangeArrowheads="1"/>
          </p:cNvSpPr>
          <p:nvPr/>
        </p:nvSpPr>
        <p:spPr bwMode="auto">
          <a:xfrm>
            <a:off x="153988" y="3810000"/>
            <a:ext cx="10482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b.) When we increase in the knowledge of God.</a:t>
            </a:r>
          </a:p>
        </p:txBody>
      </p:sp>
      <p:sp>
        <p:nvSpPr>
          <p:cNvPr id="22535" name="Rectangle 1"/>
          <p:cNvSpPr>
            <a:spLocks noChangeArrowheads="1"/>
          </p:cNvSpPr>
          <p:nvPr/>
        </p:nvSpPr>
        <p:spPr bwMode="auto">
          <a:xfrm>
            <a:off x="119063" y="4502150"/>
            <a:ext cx="116617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c.) When we are strengthened with His power to be steadfast and 	patient.</a:t>
            </a:r>
          </a:p>
        </p:txBody>
      </p:sp>
      <p:sp>
        <p:nvSpPr>
          <p:cNvPr id="11" name="Rectangle 10"/>
          <p:cNvSpPr>
            <a:spLocks noChangeArrowheads="1"/>
          </p:cNvSpPr>
          <p:nvPr/>
        </p:nvSpPr>
        <p:spPr bwMode="auto">
          <a:xfrm>
            <a:off x="153988" y="5713413"/>
            <a:ext cx="11391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chemeClr val="bg1"/>
                </a:solidFill>
                <a:latin typeface="Times New Roman" pitchFamily="18" charset="0"/>
                <a:cs typeface="Times New Roman" pitchFamily="18" charset="0"/>
              </a:rPr>
              <a:t>d.) When we joyously give thanks to Him for His great salvation.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2535"/>
                                        </p:tgtEl>
                                        <p:attrNameLst>
                                          <p:attrName>style.visibility</p:attrName>
                                        </p:attrNameLst>
                                      </p:cBhvr>
                                      <p:to>
                                        <p:strVal val="visible"/>
                                      </p:to>
                                    </p:set>
                                    <p:animEffect transition="in" filter="circle(in)">
                                      <p:cBhvr>
                                        <p:cTn id="36" dur="2000"/>
                                        <p:tgtEl>
                                          <p:spTgt spid="2253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0" grpId="0"/>
      <p:bldP spid="22535"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1438275"/>
            <a:ext cx="38957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296988" y="5692775"/>
            <a:ext cx="9488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800" b="1">
                <a:solidFill>
                  <a:srgbClr val="FFFF00"/>
                </a:solidFill>
                <a:latin typeface="Times New Roman" pitchFamily="18" charset="0"/>
                <a:cs typeface="Times New Roman" pitchFamily="18" charset="0"/>
              </a:rPr>
              <a:t>“A Christian life that pleases God”.</a:t>
            </a:r>
            <a:endParaRPr lang="en-GB" altLang="en-US" sz="4800">
              <a:solidFill>
                <a:srgbClr val="FFFF00"/>
              </a:solidFill>
              <a:latin typeface="Times New Roman" pitchFamily="18" charset="0"/>
              <a:cs typeface="Times New Roman" pitchFamily="18" charset="0"/>
            </a:endParaRPr>
          </a:p>
        </p:txBody>
      </p:sp>
      <p:sp>
        <p:nvSpPr>
          <p:cNvPr id="5" name="Rectangle 4"/>
          <p:cNvSpPr>
            <a:spLocks noChangeArrowheads="1"/>
          </p:cNvSpPr>
          <p:nvPr/>
        </p:nvSpPr>
        <p:spPr bwMode="auto">
          <a:xfrm>
            <a:off x="2193925" y="534988"/>
            <a:ext cx="696912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200" b="1">
                <a:solidFill>
                  <a:srgbClr val="000000"/>
                </a:solidFill>
                <a:latin typeface="Times New Roman" pitchFamily="18" charset="0"/>
                <a:cs typeface="Times New Roman" pitchFamily="18" charset="0"/>
              </a:rPr>
              <a:t>Be a </a:t>
            </a:r>
            <a:r>
              <a:rPr lang="en-GB" altLang="en-US" sz="3200" b="1">
                <a:solidFill>
                  <a:srgbClr val="D03232"/>
                </a:solidFill>
                <a:latin typeface="Times New Roman" pitchFamily="18" charset="0"/>
                <a:cs typeface="Times New Roman" pitchFamily="18" charset="0"/>
              </a:rPr>
              <a:t>M</a:t>
            </a:r>
            <a:r>
              <a:rPr lang="en-GB" altLang="en-US" sz="3200" b="1">
                <a:solidFill>
                  <a:srgbClr val="000000"/>
                </a:solidFill>
                <a:latin typeface="Times New Roman" pitchFamily="18" charset="0"/>
                <a:cs typeface="Times New Roman" pitchFamily="18" charset="0"/>
              </a:rPr>
              <a:t>outhpiece for truth and justice?</a:t>
            </a:r>
            <a:endParaRPr lang="en-GB" altLang="en-US" sz="3200">
              <a:latin typeface="Times New Roman" pitchFamily="18" charset="0"/>
              <a:cs typeface="Times New Roman" pitchFamily="18" charset="0"/>
            </a:endParaRPr>
          </a:p>
        </p:txBody>
      </p:sp>
      <p:sp>
        <p:nvSpPr>
          <p:cNvPr id="7" name="Rectangle 6"/>
          <p:cNvSpPr>
            <a:spLocks noChangeArrowheads="1"/>
          </p:cNvSpPr>
          <p:nvPr/>
        </p:nvSpPr>
        <p:spPr bwMode="auto">
          <a:xfrm>
            <a:off x="3163888" y="4641850"/>
            <a:ext cx="46529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Times New Roman" pitchFamily="18" charset="0"/>
                <a:cs typeface="Times New Roman" pitchFamily="18" charset="0"/>
              </a:rPr>
              <a:t>Colossians 1:9-14  </a:t>
            </a:r>
            <a:endParaRPr lang="en-GB" altLang="en-US" sz="4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3417888" y="225425"/>
            <a:ext cx="62023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Times New Roman" pitchFamily="18" charset="0"/>
                <a:cs typeface="Times New Roman" pitchFamily="18" charset="0"/>
              </a:rPr>
              <a:t>Colossians 1:9-14 (NIV)  </a:t>
            </a:r>
            <a:endParaRPr lang="en-GB" altLang="en-US" sz="4400" b="1">
              <a:solidFill>
                <a:schemeClr val="bg1"/>
              </a:solidFill>
            </a:endParaRPr>
          </a:p>
        </p:txBody>
      </p:sp>
      <p:sp>
        <p:nvSpPr>
          <p:cNvPr id="5123" name="Rectangle 5"/>
          <p:cNvSpPr>
            <a:spLocks noChangeArrowheads="1"/>
          </p:cNvSpPr>
          <p:nvPr/>
        </p:nvSpPr>
        <p:spPr bwMode="auto">
          <a:xfrm>
            <a:off x="604838" y="1370013"/>
            <a:ext cx="10790237" cy="4032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200" baseline="30000">
                <a:latin typeface="Times New Roman" pitchFamily="18" charset="0"/>
                <a:cs typeface="Times New Roman" pitchFamily="18" charset="0"/>
              </a:rPr>
              <a:t>9 </a:t>
            </a:r>
            <a:r>
              <a:rPr lang="en-GB" altLang="en-US" sz="3200">
                <a:latin typeface="Times New Roman" pitchFamily="18" charset="0"/>
                <a:cs typeface="Times New Roman" pitchFamily="18" charset="0"/>
              </a:rPr>
              <a:t>For this reason, since the day we heard about you, we have not stopped praying for you. We continually ask God to fill you with the </a:t>
            </a:r>
            <a:r>
              <a:rPr lang="en-GB" altLang="en-US" sz="3200">
                <a:solidFill>
                  <a:srgbClr val="FF0000"/>
                </a:solidFill>
                <a:latin typeface="Times New Roman" pitchFamily="18" charset="0"/>
                <a:cs typeface="Times New Roman" pitchFamily="18" charset="0"/>
              </a:rPr>
              <a:t>knowledge of his will </a:t>
            </a:r>
            <a:r>
              <a:rPr lang="en-GB" altLang="en-US" sz="3200">
                <a:latin typeface="Times New Roman" pitchFamily="18" charset="0"/>
                <a:cs typeface="Times New Roman" pitchFamily="18" charset="0"/>
              </a:rPr>
              <a:t>through all the wisdom and understanding that the Spirit gives, </a:t>
            </a:r>
            <a:r>
              <a:rPr lang="en-GB" altLang="en-US" sz="3200" baseline="30000">
                <a:latin typeface="Times New Roman" pitchFamily="18" charset="0"/>
                <a:cs typeface="Times New Roman" pitchFamily="18" charset="0"/>
              </a:rPr>
              <a:t>10 </a:t>
            </a:r>
            <a:r>
              <a:rPr lang="en-GB" altLang="en-US" sz="3200">
                <a:latin typeface="Times New Roman" pitchFamily="18" charset="0"/>
                <a:cs typeface="Times New Roman" pitchFamily="18" charset="0"/>
              </a:rPr>
              <a:t>so that </a:t>
            </a:r>
            <a:r>
              <a:rPr lang="en-GB" altLang="en-US" sz="3200">
                <a:solidFill>
                  <a:srgbClr val="FF0000"/>
                </a:solidFill>
                <a:latin typeface="Times New Roman" pitchFamily="18" charset="0"/>
                <a:cs typeface="Times New Roman" pitchFamily="18" charset="0"/>
              </a:rPr>
              <a:t>you may live a life worthy of the Lord </a:t>
            </a:r>
            <a:r>
              <a:rPr lang="en-GB" altLang="en-US" sz="3200">
                <a:latin typeface="Times New Roman" pitchFamily="18" charset="0"/>
                <a:cs typeface="Times New Roman" pitchFamily="18" charset="0"/>
              </a:rPr>
              <a:t>and please him in every way: bearing fruit in every good work, growing in the knowledge of God, </a:t>
            </a:r>
            <a:r>
              <a:rPr lang="en-GB" altLang="en-US" sz="3200" baseline="30000">
                <a:latin typeface="Times New Roman" pitchFamily="18" charset="0"/>
                <a:cs typeface="Times New Roman" pitchFamily="18" charset="0"/>
              </a:rPr>
              <a:t>11 </a:t>
            </a:r>
            <a:r>
              <a:rPr lang="en-GB" altLang="en-US" sz="3200">
                <a:latin typeface="Times New Roman" pitchFamily="18" charset="0"/>
                <a:cs typeface="Times New Roman" pitchFamily="18" charset="0"/>
              </a:rPr>
              <a:t>being strengthened with all power according to his glorious might so that you may have great endurance and patience,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3417888" y="225425"/>
            <a:ext cx="62023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Times New Roman" pitchFamily="18" charset="0"/>
                <a:cs typeface="Times New Roman" pitchFamily="18" charset="0"/>
              </a:rPr>
              <a:t>Colossians 1:9-14 (NIV)  </a:t>
            </a:r>
            <a:endParaRPr lang="en-GB" altLang="en-US" sz="4400" b="1">
              <a:solidFill>
                <a:schemeClr val="bg1"/>
              </a:solidFill>
            </a:endParaRPr>
          </a:p>
        </p:txBody>
      </p:sp>
      <p:sp>
        <p:nvSpPr>
          <p:cNvPr id="6147" name="Rectangle 5"/>
          <p:cNvSpPr>
            <a:spLocks noChangeArrowheads="1"/>
          </p:cNvSpPr>
          <p:nvPr/>
        </p:nvSpPr>
        <p:spPr bwMode="auto">
          <a:xfrm>
            <a:off x="604838" y="1370013"/>
            <a:ext cx="10790237"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0000"/>
              </a:lnSpc>
              <a:spcBef>
                <a:spcPct val="0"/>
              </a:spcBef>
              <a:buFontTx/>
              <a:buNone/>
            </a:pPr>
            <a:r>
              <a:rPr lang="en-GB" altLang="en-US" sz="3600" baseline="30000">
                <a:latin typeface="Times New Roman" pitchFamily="18" charset="0"/>
                <a:cs typeface="Times New Roman" pitchFamily="18" charset="0"/>
              </a:rPr>
              <a:t>12 </a:t>
            </a:r>
            <a:r>
              <a:rPr lang="en-GB" altLang="en-US" sz="3600">
                <a:latin typeface="Times New Roman" pitchFamily="18" charset="0"/>
                <a:cs typeface="Times New Roman" pitchFamily="18" charset="0"/>
              </a:rPr>
              <a:t>and giving joyful thanks to the Father, who has qualified you to share in the inheritance of his holy people in the kingdom of light. </a:t>
            </a:r>
            <a:r>
              <a:rPr lang="en-GB" altLang="en-US" sz="3600" baseline="30000">
                <a:latin typeface="Times New Roman" pitchFamily="18" charset="0"/>
                <a:cs typeface="Times New Roman" pitchFamily="18" charset="0"/>
              </a:rPr>
              <a:t>13 </a:t>
            </a:r>
            <a:r>
              <a:rPr lang="en-GB" altLang="en-US" sz="3600">
                <a:latin typeface="Times New Roman" pitchFamily="18" charset="0"/>
                <a:cs typeface="Times New Roman" pitchFamily="18" charset="0"/>
              </a:rPr>
              <a:t>For he has rescued us from the dominion of darkness and brought us into the kingdom of the Son he loves, </a:t>
            </a:r>
            <a:r>
              <a:rPr lang="en-GB" altLang="en-US" sz="3600" baseline="30000">
                <a:latin typeface="Times New Roman" pitchFamily="18" charset="0"/>
                <a:cs typeface="Times New Roman" pitchFamily="18" charset="0"/>
              </a:rPr>
              <a:t>14 </a:t>
            </a:r>
            <a:r>
              <a:rPr lang="en-GB" altLang="en-US" sz="3600">
                <a:latin typeface="Times New Roman" pitchFamily="18" charset="0"/>
                <a:cs typeface="Times New Roman" pitchFamily="18" charset="0"/>
              </a:rPr>
              <a:t>in whom we have redemption, the forgiveness of sins.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857250" y="477838"/>
            <a:ext cx="2686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4400" b="1">
                <a:solidFill>
                  <a:schemeClr val="bg1"/>
                </a:solidFill>
                <a:latin typeface="Times New Roman" pitchFamily="18" charset="0"/>
                <a:cs typeface="Times New Roman" pitchFamily="18" charset="0"/>
              </a:rPr>
              <a:t>Let’s Pray</a:t>
            </a:r>
            <a:endParaRPr lang="en-GB" altLang="en-US" sz="4400" b="1">
              <a:solidFill>
                <a:schemeClr val="bg1"/>
              </a:solidFill>
            </a:endParaRP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0275" y="1720850"/>
            <a:ext cx="737393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2000250" y="247650"/>
            <a:ext cx="794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4000" b="1">
                <a:solidFill>
                  <a:schemeClr val="bg1"/>
                </a:solidFill>
                <a:latin typeface="Times New Roman" pitchFamily="18" charset="0"/>
                <a:cs typeface="Times New Roman" pitchFamily="18" charset="0"/>
              </a:rPr>
              <a:t>“A Christian life that pleases God”.</a:t>
            </a:r>
            <a:endParaRPr lang="en-GB" altLang="en-US" sz="4000">
              <a:solidFill>
                <a:schemeClr val="bg1"/>
              </a:solidFill>
              <a:latin typeface="Times New Roman" pitchFamily="18" charset="0"/>
              <a:cs typeface="Times New Roman" pitchFamily="18" charset="0"/>
            </a:endParaRPr>
          </a:p>
        </p:txBody>
      </p:sp>
      <p:sp>
        <p:nvSpPr>
          <p:cNvPr id="8195" name="Rectangle 2"/>
          <p:cNvSpPr>
            <a:spLocks noChangeArrowheads="1"/>
          </p:cNvSpPr>
          <p:nvPr/>
        </p:nvSpPr>
        <p:spPr bwMode="auto">
          <a:xfrm>
            <a:off x="3048000" y="3086100"/>
            <a:ext cx="609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 typeface="Calibri Light" pitchFamily="34" charset="0"/>
              <a:buAutoNum type="arabicPeriod"/>
            </a:pPr>
            <a:r>
              <a:rPr lang="en-GB" altLang="en-US" sz="1800" b="1">
                <a:latin typeface="Times New Roman" pitchFamily="18" charset="0"/>
                <a:cs typeface="Times New Roman" pitchFamily="18" charset="0"/>
              </a:rPr>
              <a:t>A Christian life that is filled with the knowledge of God’s will.</a:t>
            </a:r>
          </a:p>
        </p:txBody>
      </p:sp>
      <p:sp>
        <p:nvSpPr>
          <p:cNvPr id="6" name="Rectangle 5"/>
          <p:cNvSpPr>
            <a:spLocks noChangeArrowheads="1"/>
          </p:cNvSpPr>
          <p:nvPr/>
        </p:nvSpPr>
        <p:spPr bwMode="auto">
          <a:xfrm>
            <a:off x="290513" y="1336675"/>
            <a:ext cx="114427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 typeface="Calibri Light" pitchFamily="34" charset="0"/>
              <a:buAutoNum type="arabicPeriod"/>
            </a:pPr>
            <a:r>
              <a:rPr lang="en-GB" altLang="en-US" sz="3600" b="1">
                <a:solidFill>
                  <a:srgbClr val="FFFF00"/>
                </a:solidFill>
                <a:latin typeface="Times New Roman" pitchFamily="18" charset="0"/>
                <a:cs typeface="Times New Roman" pitchFamily="18" charset="0"/>
              </a:rPr>
              <a:t>) A Christian life that is filled with the knowledge of God’s will.</a:t>
            </a:r>
          </a:p>
        </p:txBody>
      </p:sp>
      <p:sp>
        <p:nvSpPr>
          <p:cNvPr id="8" name="Rectangle 7"/>
          <p:cNvSpPr>
            <a:spLocks noChangeArrowheads="1"/>
          </p:cNvSpPr>
          <p:nvPr/>
        </p:nvSpPr>
        <p:spPr bwMode="auto">
          <a:xfrm>
            <a:off x="730250" y="2994025"/>
            <a:ext cx="10480675" cy="305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600" baseline="30000">
                <a:latin typeface="Times New Roman" pitchFamily="18" charset="0"/>
                <a:cs typeface="Times New Roman" pitchFamily="18" charset="0"/>
              </a:rPr>
              <a:t>“</a:t>
            </a:r>
            <a:r>
              <a:rPr lang="en-GB" altLang="en-US" sz="3600">
                <a:latin typeface="Times New Roman" pitchFamily="18" charset="0"/>
                <a:cs typeface="Times New Roman" pitchFamily="18" charset="0"/>
              </a:rPr>
              <a:t>For this reason, since the day we heard about you, we have not stopped praying for you. We continually ask God </a:t>
            </a:r>
            <a:r>
              <a:rPr lang="en-GB" altLang="en-US" sz="3600" b="1">
                <a:solidFill>
                  <a:srgbClr val="FF0000"/>
                </a:solidFill>
                <a:latin typeface="Times New Roman" pitchFamily="18" charset="0"/>
                <a:cs typeface="Times New Roman" pitchFamily="18" charset="0"/>
              </a:rPr>
              <a:t>to fill you with the knowledge of his will </a:t>
            </a:r>
            <a:r>
              <a:rPr lang="en-GB" altLang="en-US" sz="3600">
                <a:latin typeface="Times New Roman" pitchFamily="18" charset="0"/>
                <a:cs typeface="Times New Roman" pitchFamily="18" charset="0"/>
              </a:rPr>
              <a:t>through all the wisdom and understanding that the Spirit gives”</a:t>
            </a:r>
          </a:p>
          <a:p>
            <a:pPr algn="just" eaLnBrk="1" hangingPunct="1">
              <a:lnSpc>
                <a:spcPct val="107000"/>
              </a:lnSpc>
              <a:spcBef>
                <a:spcPct val="0"/>
              </a:spcBef>
              <a:buFontTx/>
              <a:buNone/>
            </a:pPr>
            <a:r>
              <a:rPr lang="en-GB" altLang="en-US" sz="3600" b="1" i="1">
                <a:latin typeface="Times New Roman" pitchFamily="18" charset="0"/>
                <a:cs typeface="Times New Roman" pitchFamily="18" charset="0"/>
              </a:rPr>
              <a:t>Colossians 1:9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048000" y="3086100"/>
            <a:ext cx="609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 typeface="Calibri Light" pitchFamily="34" charset="0"/>
              <a:buAutoNum type="arabicPeriod"/>
            </a:pPr>
            <a:r>
              <a:rPr lang="en-GB" altLang="en-US" sz="1800" b="1">
                <a:latin typeface="Times New Roman" pitchFamily="18" charset="0"/>
                <a:cs typeface="Times New Roman" pitchFamily="18" charset="0"/>
              </a:rPr>
              <a:t>A Christian life that is filled with the knowledge of God’s will.</a:t>
            </a:r>
          </a:p>
        </p:txBody>
      </p:sp>
      <p:sp>
        <p:nvSpPr>
          <p:cNvPr id="8" name="Rectangle 7"/>
          <p:cNvSpPr>
            <a:spLocks noChangeArrowheads="1"/>
          </p:cNvSpPr>
          <p:nvPr/>
        </p:nvSpPr>
        <p:spPr bwMode="auto">
          <a:xfrm>
            <a:off x="855663" y="3771900"/>
            <a:ext cx="10480675" cy="264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4800">
                <a:latin typeface="Times New Roman" pitchFamily="18" charset="0"/>
                <a:cs typeface="Times New Roman" pitchFamily="18" charset="0"/>
              </a:rPr>
              <a:t>“Such knowledge of God’s will is the foundation of all Christian character and conduct”</a:t>
            </a:r>
          </a:p>
          <a:p>
            <a:pPr algn="just" eaLnBrk="1" hangingPunct="1">
              <a:lnSpc>
                <a:spcPct val="100000"/>
              </a:lnSpc>
              <a:spcBef>
                <a:spcPct val="0"/>
              </a:spcBef>
              <a:buFontTx/>
              <a:buNone/>
            </a:pPr>
            <a:r>
              <a:rPr lang="en-GB" altLang="en-US" sz="1200" b="1">
                <a:solidFill>
                  <a:srgbClr val="0033CC"/>
                </a:solidFill>
              </a:rPr>
              <a:t>Frank E. Gaebelein, </a:t>
            </a:r>
            <a:r>
              <a:rPr lang="en-GB" altLang="en-US" sz="1200" b="1" i="1">
                <a:solidFill>
                  <a:srgbClr val="0033CC"/>
                </a:solidFill>
              </a:rPr>
              <a:t>The Expositor’s Bible Commentary, with the NIV Volume 11, </a:t>
            </a:r>
            <a:r>
              <a:rPr lang="en-GB" altLang="en-US" sz="1200" b="1">
                <a:solidFill>
                  <a:srgbClr val="0033CC"/>
                </a:solidFill>
              </a:rPr>
              <a:t>The Zodervan Corporation: Grand Rapids, Michigan 1978, p177</a:t>
            </a:r>
            <a:endParaRPr lang="en-GB" altLang="en-US" sz="1200" b="1" i="1">
              <a:latin typeface="Times New Roman" pitchFamily="18" charset="0"/>
              <a:cs typeface="Times New Roman" pitchFamily="18" charset="0"/>
            </a:endParaRPr>
          </a:p>
        </p:txBody>
      </p:sp>
      <p:sp>
        <p:nvSpPr>
          <p:cNvPr id="2" name="Rectangle 1"/>
          <p:cNvSpPr>
            <a:spLocks noChangeArrowheads="1"/>
          </p:cNvSpPr>
          <p:nvPr/>
        </p:nvSpPr>
        <p:spPr bwMode="auto">
          <a:xfrm>
            <a:off x="4259263" y="1054100"/>
            <a:ext cx="3090862"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6000">
                <a:latin typeface="Times New Roman" pitchFamily="18" charset="0"/>
                <a:cs typeface="Times New Roman" pitchFamily="18" charset="0"/>
              </a:rPr>
              <a:t>epignósis</a:t>
            </a:r>
          </a:p>
        </p:txBody>
      </p:sp>
      <p:sp>
        <p:nvSpPr>
          <p:cNvPr id="5" name="Rectangle 4"/>
          <p:cNvSpPr>
            <a:spLocks noChangeArrowheads="1"/>
          </p:cNvSpPr>
          <p:nvPr/>
        </p:nvSpPr>
        <p:spPr bwMode="auto">
          <a:xfrm>
            <a:off x="1287463" y="317500"/>
            <a:ext cx="9745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a:solidFill>
                  <a:schemeClr val="bg1"/>
                </a:solidFill>
                <a:latin typeface="Times New Roman" pitchFamily="18" charset="0"/>
                <a:cs typeface="Times New Roman" pitchFamily="18" charset="0"/>
              </a:rPr>
              <a:t>The Greek word for "knowledge" in this passage is:</a:t>
            </a:r>
            <a:endParaRPr lang="en-GB" altLang="en-US" sz="3600">
              <a:solidFill>
                <a:schemeClr val="bg1"/>
              </a:solidFill>
            </a:endParaRPr>
          </a:p>
        </p:txBody>
      </p:sp>
      <p:sp>
        <p:nvSpPr>
          <p:cNvPr id="7" name="Rectangle 6"/>
          <p:cNvSpPr>
            <a:spLocks noChangeArrowheads="1"/>
          </p:cNvSpPr>
          <p:nvPr/>
        </p:nvSpPr>
        <p:spPr bwMode="auto">
          <a:xfrm>
            <a:off x="207963" y="2439988"/>
            <a:ext cx="11904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GB" altLang="en-US" sz="3600" b="1">
                <a:solidFill>
                  <a:srgbClr val="FFFF00"/>
                </a:solidFill>
                <a:latin typeface="Times New Roman" pitchFamily="18" charset="0"/>
                <a:cs typeface="Times New Roman" pitchFamily="18" charset="0"/>
              </a:rPr>
              <a:t>“The knowledge that grasps and penetrates into the object”</a:t>
            </a:r>
            <a:endParaRPr lang="en-GB" altLang="en-US" sz="36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22275" y="623888"/>
            <a:ext cx="114935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ts val="1200"/>
              </a:spcBef>
              <a:spcAft>
                <a:spcPts val="300"/>
              </a:spcAft>
              <a:buFontTx/>
              <a:buNone/>
            </a:pPr>
            <a:r>
              <a:rPr lang="en-GB" altLang="en-US" sz="3200" b="1">
                <a:solidFill>
                  <a:schemeClr val="bg1"/>
                </a:solidFill>
                <a:latin typeface="Times New Roman" pitchFamily="18" charset="0"/>
                <a:cs typeface="Times New Roman" pitchFamily="18" charset="0"/>
              </a:rPr>
              <a:t>a) The knowledge of how God wants us to live requires spiritual wisdom.</a:t>
            </a:r>
            <a:endParaRPr lang="en-GB" altLang="en-US" sz="3200" b="1">
              <a:solidFill>
                <a:schemeClr val="bg1"/>
              </a:solidFill>
              <a:latin typeface="Calibri Light" pitchFamily="34" charset="0"/>
              <a:cs typeface="Times New Roman" pitchFamily="18" charset="0"/>
            </a:endParaRPr>
          </a:p>
        </p:txBody>
      </p:sp>
      <p:sp>
        <p:nvSpPr>
          <p:cNvPr id="6" name="Rectangle 5"/>
          <p:cNvSpPr>
            <a:spLocks noChangeArrowheads="1"/>
          </p:cNvSpPr>
          <p:nvPr/>
        </p:nvSpPr>
        <p:spPr bwMode="auto">
          <a:xfrm>
            <a:off x="633413" y="2641600"/>
            <a:ext cx="10972800" cy="295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eaLnBrk="1" hangingPunct="1">
              <a:lnSpc>
                <a:spcPct val="107000"/>
              </a:lnSpc>
              <a:spcBef>
                <a:spcPct val="0"/>
              </a:spcBef>
              <a:buFontTx/>
              <a:buNone/>
            </a:pPr>
            <a:r>
              <a:rPr lang="en-GB" altLang="en-US" sz="3200" b="1" i="1">
                <a:latin typeface="Times New Roman" pitchFamily="18" charset="0"/>
                <a:cs typeface="Times New Roman" pitchFamily="18" charset="0"/>
              </a:rPr>
              <a:t>Colossians 2:23 (NIV)</a:t>
            </a:r>
          </a:p>
          <a:p>
            <a:pPr algn="just" eaLnBrk="1" hangingPunct="1">
              <a:lnSpc>
                <a:spcPct val="107000"/>
              </a:lnSpc>
              <a:spcBef>
                <a:spcPct val="0"/>
              </a:spcBef>
              <a:buFontTx/>
              <a:buNone/>
            </a:pPr>
            <a:r>
              <a:rPr lang="en-GB" altLang="en-US" sz="3600">
                <a:latin typeface="Times New Roman" pitchFamily="18" charset="0"/>
                <a:cs typeface="Times New Roman" pitchFamily="18" charset="0"/>
              </a:rPr>
              <a:t>“Such regulations indeed have an appearance of wisdom, with their self-imposed worship, their false humility and their harsh treatment of the body, but </a:t>
            </a:r>
            <a:r>
              <a:rPr lang="en-GB" altLang="en-US" sz="3600" b="1">
                <a:solidFill>
                  <a:srgbClr val="FF0000"/>
                </a:solidFill>
                <a:latin typeface="Times New Roman" pitchFamily="18" charset="0"/>
                <a:cs typeface="Times New Roman" pitchFamily="18" charset="0"/>
              </a:rPr>
              <a:t>they lack any value in restraining sensual indulgence.”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1237</Words>
  <Application>Microsoft Office PowerPoint</Application>
  <PresentationFormat>Custom</PresentationFormat>
  <Paragraphs>101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Arial</vt:lpstr>
      <vt:lpstr>Calibri Light</vt:lpstr>
      <vt:lpstr>Times New Roman</vt:lpstr>
      <vt:lpstr>Accord Heavy SF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45</cp:revision>
  <dcterms:created xsi:type="dcterms:W3CDTF">2017-02-16T13:56:35Z</dcterms:created>
  <dcterms:modified xsi:type="dcterms:W3CDTF">2017-06-27T12:03:45Z</dcterms:modified>
</cp:coreProperties>
</file>